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342" r:id="rId5"/>
    <p:sldId id="262" r:id="rId6"/>
    <p:sldId id="258" r:id="rId7"/>
    <p:sldId id="266" r:id="rId8"/>
    <p:sldId id="264" r:id="rId9"/>
    <p:sldId id="263" r:id="rId10"/>
    <p:sldId id="377" r:id="rId11"/>
    <p:sldId id="415" r:id="rId12"/>
    <p:sldId id="378" r:id="rId13"/>
    <p:sldId id="416" r:id="rId14"/>
    <p:sldId id="281" r:id="rId15"/>
    <p:sldId id="282" r:id="rId16"/>
    <p:sldId id="379" r:id="rId17"/>
    <p:sldId id="417" r:id="rId18"/>
    <p:sldId id="273" r:id="rId19"/>
    <p:sldId id="409" r:id="rId20"/>
    <p:sldId id="410" r:id="rId21"/>
    <p:sldId id="421" r:id="rId22"/>
    <p:sldId id="411" r:id="rId23"/>
    <p:sldId id="414" r:id="rId24"/>
    <p:sldId id="301" r:id="rId25"/>
    <p:sldId id="412" r:id="rId26"/>
    <p:sldId id="439" r:id="rId27"/>
    <p:sldId id="418" r:id="rId28"/>
    <p:sldId id="276" r:id="rId29"/>
    <p:sldId id="413" r:id="rId30"/>
    <p:sldId id="419" r:id="rId31"/>
    <p:sldId id="269" r:id="rId32"/>
    <p:sldId id="420" r:id="rId33"/>
    <p:sldId id="289" r:id="rId34"/>
    <p:sldId id="267" r:id="rId35"/>
    <p:sldId id="292"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snapToGrid="0">
      <p:cViewPr varScale="1">
        <p:scale>
          <a:sx n="68" d="100"/>
          <a:sy n="68" d="100"/>
        </p:scale>
        <p:origin x="780" y="72"/>
      </p:cViewPr>
      <p:guideLst>
        <p:guide orient="horz" pos="213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solidFill>
              <a:srgbClr val="00B050"/>
            </a:solidFill>
            <a:effectLst>
              <a:outerShdw blurRad="50800" dist="38100" dir="8100000" algn="tr" rotWithShape="0">
                <a:prstClr val="black">
                  <a:alpha val="40000"/>
                </a:prstClr>
              </a:outerShdw>
            </a:effectLst>
          </c:spPr>
          <c:explosion val="0"/>
          <c:dPt>
            <c:idx val="0"/>
            <c:bubble3D val="0"/>
            <c:spPr>
              <a:solidFill>
                <a:srgbClr val="00B050"/>
              </a:solidFill>
              <a:effectLst>
                <a:outerShdw blurRad="50800" dist="38100" dir="8100000" algn="tr" rotWithShape="0">
                  <a:prstClr val="black">
                    <a:alpha val="40000"/>
                  </a:prstClr>
                </a:outerShdw>
              </a:effectLst>
            </c:spPr>
          </c:dPt>
          <c:dPt>
            <c:idx val="1"/>
            <c:bubble3D val="0"/>
            <c:spPr>
              <a:solidFill>
                <a:srgbClr val="00B050"/>
              </a:solidFill>
              <a:effectLst>
                <a:outerShdw blurRad="50800" dist="38100" dir="8100000" algn="tr" rotWithShape="0">
                  <a:prstClr val="black">
                    <a:alpha val="40000"/>
                  </a:prstClr>
                </a:outerShdw>
              </a:effectLst>
            </c:spPr>
          </c:dPt>
          <c:dLbls>
            <c:delete val="1"/>
          </c:dLbls>
          <c:cat>
            <c:strRef>
              <c:f>Sheet1!$A$2:$A$3</c:f>
              <c:strCache>
                <c:ptCount val="2"/>
                <c:pt idx="0">
                  <c:v>第一季度</c:v>
                </c:pt>
                <c:pt idx="1">
                  <c:v>第二季度</c:v>
                </c:pt>
              </c:strCache>
            </c:strRef>
          </c:cat>
          <c:val>
            <c:numRef>
              <c:f>Sheet1!$B$2:$B$3</c:f>
              <c:numCache>
                <c:formatCode>General</c:formatCode>
                <c:ptCount val="2"/>
                <c:pt idx="0">
                  <c:v>87</c:v>
                </c:pt>
                <c:pt idx="1">
                  <c:v>13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lang="zh-CN" sz="1800"/>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CD234-1A59-463F-8B12-F9DAA98A294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EBB733-DF6B-4801-AFF9-46967ACB994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教师应善于运用大数据、互联网、多媒体等现代新技术设备，增强高级俄语课程教学思想政治教育的时代感和吸引力，赋予传统的高级俄语课程教育以全新的风貌与魅力，进而实现高级俄语课程的教育和文化增值。要实现高级俄语课程教学与思想政治课程的有机融合，必须关注国内主流媒体的俄文版，其中蕴藏着大量的数字教学资源，所传递的信息快捷、丰富多彩，相对真实可信，且富有时代感和生活气息。将其中的一些素材当作教学资源，不仅可以帮助学生掌握俄语知识，同时也有助于增长学生的社会知识及社会实践能力</a:t>
            </a:r>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grpSp>
        <p:nvGrpSpPr>
          <p:cNvPr id="15" name="Group 106"/>
          <p:cNvGrpSpPr>
            <a:grpSpLocks noChangeAspect="1"/>
          </p:cNvGrpSpPr>
          <p:nvPr userDrawn="1"/>
        </p:nvGrpSpPr>
        <p:grpSpPr bwMode="auto">
          <a:xfrm>
            <a:off x="0" y="-275"/>
            <a:ext cx="12192000" cy="4930268"/>
            <a:chOff x="1602" y="283"/>
            <a:chExt cx="5028" cy="2711"/>
          </a:xfrm>
        </p:grpSpPr>
        <p:sp>
          <p:nvSpPr>
            <p:cNvPr id="17" name="Freeform 107"/>
            <p:cNvSpPr/>
            <p:nvPr/>
          </p:nvSpPr>
          <p:spPr bwMode="auto">
            <a:xfrm>
              <a:off x="1602" y="426"/>
              <a:ext cx="5028" cy="2568"/>
            </a:xfrm>
            <a:custGeom>
              <a:avLst/>
              <a:gdLst/>
              <a:ahLst/>
              <a:cxnLst>
                <a:cxn ang="0">
                  <a:pos x="2129" y="670"/>
                </a:cxn>
                <a:cxn ang="0">
                  <a:pos x="2129" y="640"/>
                </a:cxn>
                <a:cxn ang="0">
                  <a:pos x="0" y="0"/>
                </a:cxn>
                <a:cxn ang="0">
                  <a:pos x="0" y="688"/>
                </a:cxn>
                <a:cxn ang="0">
                  <a:pos x="1053" y="1054"/>
                </a:cxn>
                <a:cxn ang="0">
                  <a:pos x="2129" y="670"/>
                </a:cxn>
              </a:cxnLst>
              <a:rect l="0" t="0" r="r" b="b"/>
              <a:pathLst>
                <a:path w="2129" h="1054">
                  <a:moveTo>
                    <a:pt x="2129" y="670"/>
                  </a:moveTo>
                  <a:cubicBezTo>
                    <a:pt x="2129" y="640"/>
                    <a:pt x="2129" y="640"/>
                    <a:pt x="2129" y="640"/>
                  </a:cubicBezTo>
                  <a:cubicBezTo>
                    <a:pt x="1070" y="830"/>
                    <a:pt x="360" y="617"/>
                    <a:pt x="0" y="0"/>
                  </a:cubicBezTo>
                  <a:cubicBezTo>
                    <a:pt x="0" y="688"/>
                    <a:pt x="0" y="688"/>
                    <a:pt x="0" y="688"/>
                  </a:cubicBezTo>
                  <a:cubicBezTo>
                    <a:pt x="310" y="932"/>
                    <a:pt x="661" y="1054"/>
                    <a:pt x="1053" y="1054"/>
                  </a:cubicBezTo>
                  <a:cubicBezTo>
                    <a:pt x="1454" y="1054"/>
                    <a:pt x="1813" y="926"/>
                    <a:pt x="2129" y="670"/>
                  </a:cubicBezTo>
                  <a:close/>
                </a:path>
              </a:pathLst>
            </a:custGeom>
            <a:gradFill flip="none" rotWithShape="1">
              <a:gsLst>
                <a:gs pos="0">
                  <a:srgbClr val="2B9BD3"/>
                </a:gs>
                <a:gs pos="31000">
                  <a:srgbClr val="21D6E0"/>
                </a:gs>
                <a:gs pos="77000">
                  <a:srgbClr val="0087E6"/>
                </a:gs>
              </a:gsLst>
              <a:path path="circle">
                <a:fillToRect l="100000" t="100000"/>
              </a:path>
              <a:tileRect r="-100000" b="-100000"/>
            </a:gradFill>
            <a:ln w="9525">
              <a:noFill/>
              <a:round/>
            </a:ln>
          </p:spPr>
          <p:txBody>
            <a:bodyPr vert="horz" wrap="square" lIns="91440" tIns="45720" rIns="91440" bIns="45720" numCol="1" anchor="t" anchorCtr="0" compatLnSpc="1"/>
            <a:lstStyle/>
            <a:p>
              <a:endParaRPr lang="zh-CN" altLang="en-US">
                <a:solidFill>
                  <a:prstClr val="black"/>
                </a:solidFill>
              </a:endParaRPr>
            </a:p>
          </p:txBody>
        </p:sp>
        <p:sp>
          <p:nvSpPr>
            <p:cNvPr id="18" name="Freeform 108"/>
            <p:cNvSpPr/>
            <p:nvPr/>
          </p:nvSpPr>
          <p:spPr bwMode="auto">
            <a:xfrm>
              <a:off x="1602" y="283"/>
              <a:ext cx="5028" cy="2200"/>
            </a:xfrm>
            <a:custGeom>
              <a:avLst/>
              <a:gdLst/>
              <a:ahLst/>
              <a:cxnLst>
                <a:cxn ang="0">
                  <a:pos x="2129" y="697"/>
                </a:cxn>
                <a:cxn ang="0">
                  <a:pos x="2129" y="623"/>
                </a:cxn>
                <a:cxn ang="0">
                  <a:pos x="1181" y="0"/>
                </a:cxn>
                <a:cxn ang="0">
                  <a:pos x="0" y="0"/>
                </a:cxn>
                <a:cxn ang="0">
                  <a:pos x="0" y="57"/>
                </a:cxn>
                <a:cxn ang="0">
                  <a:pos x="2129" y="697"/>
                </a:cxn>
              </a:cxnLst>
              <a:rect l="0" t="0" r="r" b="b"/>
              <a:pathLst>
                <a:path w="2129" h="887">
                  <a:moveTo>
                    <a:pt x="2129" y="697"/>
                  </a:moveTo>
                  <a:cubicBezTo>
                    <a:pt x="2129" y="623"/>
                    <a:pt x="2129" y="623"/>
                    <a:pt x="2129" y="623"/>
                  </a:cubicBezTo>
                  <a:cubicBezTo>
                    <a:pt x="1448" y="642"/>
                    <a:pt x="1132" y="434"/>
                    <a:pt x="1181" y="0"/>
                  </a:cubicBezTo>
                  <a:cubicBezTo>
                    <a:pt x="0" y="0"/>
                    <a:pt x="0" y="0"/>
                    <a:pt x="0" y="0"/>
                  </a:cubicBezTo>
                  <a:cubicBezTo>
                    <a:pt x="0" y="57"/>
                    <a:pt x="0" y="57"/>
                    <a:pt x="0" y="57"/>
                  </a:cubicBezTo>
                  <a:cubicBezTo>
                    <a:pt x="360" y="674"/>
                    <a:pt x="1070" y="887"/>
                    <a:pt x="2129" y="697"/>
                  </a:cubicBezTo>
                  <a:close/>
                </a:path>
              </a:pathLst>
            </a:custGeom>
            <a:gradFill flip="none" rotWithShape="1">
              <a:gsLst>
                <a:gs pos="27000">
                  <a:srgbClr val="0D7AB9"/>
                </a:gs>
                <a:gs pos="17000">
                  <a:srgbClr val="21D6E0"/>
                </a:gs>
                <a:gs pos="75000">
                  <a:srgbClr val="0087E6"/>
                </a:gs>
              </a:gsLst>
              <a:lin ang="7200000" scaled="0"/>
              <a:tileRect/>
            </a:gradFill>
            <a:ln w="9525">
              <a:noFill/>
              <a:round/>
            </a:ln>
          </p:spPr>
          <p:txBody>
            <a:bodyPr vert="horz" wrap="square" lIns="91440" tIns="45720" rIns="91440" bIns="45720" numCol="1" anchor="t" anchorCtr="0" compatLnSpc="1"/>
            <a:lstStyle/>
            <a:p>
              <a:endParaRPr lang="zh-CN" altLang="en-US">
                <a:solidFill>
                  <a:prstClr val="black"/>
                </a:solidFill>
              </a:endParaRPr>
            </a:p>
          </p:txBody>
        </p:sp>
        <p:sp>
          <p:nvSpPr>
            <p:cNvPr id="19" name="Freeform 109"/>
            <p:cNvSpPr/>
            <p:nvPr/>
          </p:nvSpPr>
          <p:spPr bwMode="auto">
            <a:xfrm>
              <a:off x="4255" y="283"/>
              <a:ext cx="2375" cy="1650"/>
            </a:xfrm>
            <a:custGeom>
              <a:avLst/>
              <a:gdLst/>
              <a:ahLst/>
              <a:cxnLst>
                <a:cxn ang="0">
                  <a:pos x="997" y="623"/>
                </a:cxn>
                <a:cxn ang="0">
                  <a:pos x="997" y="0"/>
                </a:cxn>
                <a:cxn ang="0">
                  <a:pos x="49" y="0"/>
                </a:cxn>
                <a:cxn ang="0">
                  <a:pos x="997" y="623"/>
                </a:cxn>
              </a:cxnLst>
              <a:rect l="0" t="0" r="r" b="b"/>
              <a:pathLst>
                <a:path w="997" h="642">
                  <a:moveTo>
                    <a:pt x="997" y="623"/>
                  </a:moveTo>
                  <a:cubicBezTo>
                    <a:pt x="997" y="0"/>
                    <a:pt x="997" y="0"/>
                    <a:pt x="997" y="0"/>
                  </a:cubicBezTo>
                  <a:cubicBezTo>
                    <a:pt x="49" y="0"/>
                    <a:pt x="49" y="0"/>
                    <a:pt x="49" y="0"/>
                  </a:cubicBezTo>
                  <a:cubicBezTo>
                    <a:pt x="0" y="434"/>
                    <a:pt x="316" y="642"/>
                    <a:pt x="997" y="623"/>
                  </a:cubicBezTo>
                  <a:close/>
                </a:path>
              </a:pathLst>
            </a:custGeom>
            <a:gradFill flip="none" rotWithShape="1">
              <a:gsLst>
                <a:gs pos="18000">
                  <a:srgbClr val="4ABEEE"/>
                </a:gs>
                <a:gs pos="75000">
                  <a:srgbClr val="0D7AB9"/>
                </a:gs>
              </a:gsLst>
              <a:path path="circle">
                <a:fillToRect l="100000" b="100000"/>
              </a:path>
              <a:tileRect t="-100000" r="-100000"/>
            </a:gradFill>
            <a:ln w="9525">
              <a:noFill/>
              <a:round/>
            </a:ln>
          </p:spPr>
          <p:txBody>
            <a:bodyPr vert="horz" wrap="square" lIns="91440" tIns="45720" rIns="91440" bIns="45720" numCol="1" anchor="t" anchorCtr="0" compatLnSpc="1"/>
            <a:lstStyle/>
            <a:p>
              <a:endParaRPr lang="zh-CN" altLang="en-US">
                <a:solidFill>
                  <a:prstClr val="black"/>
                </a:solidFill>
              </a:endParaRPr>
            </a:p>
          </p:txBody>
        </p:sp>
      </p:grpSp>
      <p:sp>
        <p:nvSpPr>
          <p:cNvPr id="22" name="Freeform 26"/>
          <p:cNvSpPr/>
          <p:nvPr userDrawn="1"/>
        </p:nvSpPr>
        <p:spPr bwMode="auto">
          <a:xfrm>
            <a:off x="0" y="3968740"/>
            <a:ext cx="12192000" cy="2889261"/>
          </a:xfrm>
          <a:custGeom>
            <a:avLst/>
            <a:gdLst/>
            <a:ahLst/>
            <a:cxnLst>
              <a:cxn ang="0">
                <a:pos x="2861" y="904"/>
              </a:cxn>
              <a:cxn ang="0">
                <a:pos x="2861" y="0"/>
              </a:cxn>
              <a:cxn ang="0">
                <a:pos x="1382" y="332"/>
              </a:cxn>
              <a:cxn ang="0">
                <a:pos x="0" y="46"/>
              </a:cxn>
              <a:cxn ang="0">
                <a:pos x="0" y="904"/>
              </a:cxn>
              <a:cxn ang="0">
                <a:pos x="2861" y="904"/>
              </a:cxn>
            </a:cxnLst>
            <a:rect l="0" t="0" r="r" b="b"/>
            <a:pathLst>
              <a:path w="2861" h="904">
                <a:moveTo>
                  <a:pt x="2861" y="904"/>
                </a:moveTo>
                <a:cubicBezTo>
                  <a:pt x="2861" y="0"/>
                  <a:pt x="2861" y="0"/>
                  <a:pt x="2861" y="0"/>
                </a:cubicBezTo>
                <a:cubicBezTo>
                  <a:pt x="2414" y="221"/>
                  <a:pt x="1921" y="332"/>
                  <a:pt x="1382" y="332"/>
                </a:cubicBezTo>
                <a:cubicBezTo>
                  <a:pt x="882" y="332"/>
                  <a:pt x="421" y="237"/>
                  <a:pt x="0" y="46"/>
                </a:cubicBezTo>
                <a:cubicBezTo>
                  <a:pt x="0" y="904"/>
                  <a:pt x="0" y="904"/>
                  <a:pt x="0" y="904"/>
                </a:cubicBezTo>
                <a:cubicBezTo>
                  <a:pt x="2861" y="904"/>
                  <a:pt x="2861" y="904"/>
                  <a:pt x="2861" y="904"/>
                </a:cubicBezTo>
                <a:close/>
              </a:path>
            </a:pathLst>
          </a:custGeom>
          <a:gradFill flip="none" rotWithShape="1">
            <a:gsLst>
              <a:gs pos="0">
                <a:schemeClr val="bg1">
                  <a:lumMod val="75000"/>
                </a:schemeClr>
              </a:gs>
              <a:gs pos="59000">
                <a:schemeClr val="bg1">
                  <a:lumMod val="95000"/>
                </a:schemeClr>
              </a:gs>
              <a:gs pos="100000">
                <a:schemeClr val="bg1">
                  <a:lumMod val="75000"/>
                </a:schemeClr>
              </a:gs>
            </a:gsLst>
            <a:path path="circle">
              <a:fillToRect l="100000" t="100000"/>
            </a:path>
            <a:tileRect r="-100000" b="-100000"/>
          </a:gradFill>
          <a:ln w="9525">
            <a:noFill/>
            <a:round/>
          </a:ln>
        </p:spPr>
        <p:txBody>
          <a:bodyPr vert="horz" wrap="square" lIns="91440" tIns="45720" rIns="91440" bIns="45720" numCol="1" anchor="t" anchorCtr="0" compatLnSpc="1"/>
          <a:lstStyle/>
          <a:p>
            <a:endParaRPr lang="zh-CN" altLang="en-US">
              <a:solidFill>
                <a:prstClr val="black"/>
              </a:solidFill>
            </a:endParaRPr>
          </a:p>
        </p:txBody>
      </p:sp>
      <p:sp>
        <p:nvSpPr>
          <p:cNvPr id="23" name="Freeform 27"/>
          <p:cNvSpPr/>
          <p:nvPr/>
        </p:nvSpPr>
        <p:spPr bwMode="auto">
          <a:xfrm>
            <a:off x="0" y="3148980"/>
            <a:ext cx="12192000" cy="1780219"/>
          </a:xfrm>
          <a:custGeom>
            <a:avLst/>
            <a:gdLst/>
            <a:ahLst/>
            <a:cxnLst>
              <a:cxn ang="0">
                <a:pos x="2861" y="225"/>
              </a:cxn>
              <a:cxn ang="0">
                <a:pos x="2861" y="0"/>
              </a:cxn>
              <a:cxn ang="0">
                <a:pos x="1415" y="516"/>
              </a:cxn>
              <a:cxn ang="0">
                <a:pos x="0" y="25"/>
              </a:cxn>
              <a:cxn ang="0">
                <a:pos x="0" y="271"/>
              </a:cxn>
              <a:cxn ang="0">
                <a:pos x="1382" y="557"/>
              </a:cxn>
              <a:cxn ang="0">
                <a:pos x="2861" y="225"/>
              </a:cxn>
            </a:cxnLst>
            <a:rect l="0" t="0" r="r" b="b"/>
            <a:pathLst>
              <a:path w="2861" h="557">
                <a:moveTo>
                  <a:pt x="2861" y="225"/>
                </a:moveTo>
                <a:cubicBezTo>
                  <a:pt x="2861" y="0"/>
                  <a:pt x="2861" y="0"/>
                  <a:pt x="2861" y="0"/>
                </a:cubicBezTo>
                <a:cubicBezTo>
                  <a:pt x="2436" y="344"/>
                  <a:pt x="1954" y="516"/>
                  <a:pt x="1415" y="516"/>
                </a:cubicBezTo>
                <a:cubicBezTo>
                  <a:pt x="889" y="516"/>
                  <a:pt x="417" y="352"/>
                  <a:pt x="0" y="25"/>
                </a:cubicBezTo>
                <a:cubicBezTo>
                  <a:pt x="0" y="271"/>
                  <a:pt x="0" y="271"/>
                  <a:pt x="0" y="271"/>
                </a:cubicBezTo>
                <a:cubicBezTo>
                  <a:pt x="421" y="462"/>
                  <a:pt x="882" y="557"/>
                  <a:pt x="1382" y="557"/>
                </a:cubicBezTo>
                <a:cubicBezTo>
                  <a:pt x="1921" y="557"/>
                  <a:pt x="2414" y="446"/>
                  <a:pt x="2861" y="225"/>
                </a:cubicBezTo>
                <a:close/>
              </a:path>
            </a:pathLst>
          </a:custGeom>
          <a:solidFill>
            <a:srgbClr val="000000"/>
          </a:solidFill>
          <a:ln w="9525">
            <a:noFill/>
            <a:round/>
          </a:ln>
        </p:spPr>
        <p:txBody>
          <a:bodyPr vert="horz" wrap="square" lIns="91440" tIns="45720" rIns="91440" bIns="45720" numCol="1" anchor="t" anchorCtr="0" compatLnSpc="1"/>
          <a:lstStyle/>
          <a:p>
            <a:endParaRPr lang="zh-CN" altLang="en-US">
              <a:solidFill>
                <a:prstClr val="black"/>
              </a:solidFill>
            </a:endParaRPr>
          </a:p>
        </p:txBody>
      </p:sp>
      <p:sp>
        <p:nvSpPr>
          <p:cNvPr id="24" name="Freeform 28"/>
          <p:cNvSpPr/>
          <p:nvPr/>
        </p:nvSpPr>
        <p:spPr bwMode="auto">
          <a:xfrm>
            <a:off x="0" y="3840896"/>
            <a:ext cx="12192000" cy="1188944"/>
          </a:xfrm>
          <a:custGeom>
            <a:avLst/>
            <a:gdLst/>
            <a:ahLst/>
            <a:cxnLst>
              <a:cxn ang="0">
                <a:pos x="2861" y="40"/>
              </a:cxn>
              <a:cxn ang="0">
                <a:pos x="2861" y="0"/>
              </a:cxn>
              <a:cxn ang="0">
                <a:pos x="1382" y="332"/>
              </a:cxn>
              <a:cxn ang="0">
                <a:pos x="0" y="46"/>
              </a:cxn>
              <a:cxn ang="0">
                <a:pos x="0" y="86"/>
              </a:cxn>
              <a:cxn ang="0">
                <a:pos x="1382" y="372"/>
              </a:cxn>
              <a:cxn ang="0">
                <a:pos x="2861" y="40"/>
              </a:cxn>
            </a:cxnLst>
            <a:rect l="0" t="0" r="r" b="b"/>
            <a:pathLst>
              <a:path w="2861" h="372">
                <a:moveTo>
                  <a:pt x="2861" y="40"/>
                </a:moveTo>
                <a:cubicBezTo>
                  <a:pt x="2861" y="0"/>
                  <a:pt x="2861" y="0"/>
                  <a:pt x="2861" y="0"/>
                </a:cubicBezTo>
                <a:cubicBezTo>
                  <a:pt x="2414" y="221"/>
                  <a:pt x="1921" y="332"/>
                  <a:pt x="1382" y="332"/>
                </a:cubicBezTo>
                <a:cubicBezTo>
                  <a:pt x="882" y="332"/>
                  <a:pt x="421" y="237"/>
                  <a:pt x="0" y="46"/>
                </a:cubicBezTo>
                <a:cubicBezTo>
                  <a:pt x="0" y="86"/>
                  <a:pt x="0" y="86"/>
                  <a:pt x="0" y="86"/>
                </a:cubicBezTo>
                <a:cubicBezTo>
                  <a:pt x="421" y="277"/>
                  <a:pt x="882" y="372"/>
                  <a:pt x="1382" y="372"/>
                </a:cubicBezTo>
                <a:cubicBezTo>
                  <a:pt x="1921" y="372"/>
                  <a:pt x="2414" y="261"/>
                  <a:pt x="2861" y="40"/>
                </a:cubicBezTo>
                <a:close/>
              </a:path>
            </a:pathLst>
          </a:custGeom>
          <a:solidFill>
            <a:srgbClr val="97BD4F"/>
          </a:solidFill>
          <a:ln w="9525">
            <a:noFill/>
            <a:round/>
          </a:ln>
        </p:spPr>
        <p:txBody>
          <a:bodyPr vert="horz" wrap="square" lIns="91440" tIns="45720" rIns="91440" bIns="45720" numCol="1" anchor="t" anchorCtr="0" compatLnSpc="1"/>
          <a:lstStyle/>
          <a:p>
            <a:endParaRPr lang="zh-CN" altLang="en-US">
              <a:solidFill>
                <a:prstClr val="black"/>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尾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
        <p:nvSpPr>
          <p:cNvPr id="10" name="TextBox 3"/>
          <p:cNvSpPr txBox="1"/>
          <p:nvPr userDrawn="1"/>
        </p:nvSpPr>
        <p:spPr>
          <a:xfrm>
            <a:off x="2280569" y="692254"/>
            <a:ext cx="1451474" cy="369332"/>
          </a:xfrm>
          <a:prstGeom prst="rect">
            <a:avLst/>
          </a:prstGeom>
          <a:noFill/>
        </p:spPr>
        <p:txBody>
          <a:bodyPr wrap="square">
            <a:spAutoFit/>
          </a:bodyPr>
          <a:lstStyle/>
          <a:p>
            <a:pPr>
              <a:defRPr/>
            </a:pPr>
            <a:r>
              <a:rPr lang="zh-CN" altLang="en-US" dirty="0">
                <a:solidFill>
                  <a:prstClr val="black">
                    <a:lumMod val="65000"/>
                    <a:lumOff val="35000"/>
                  </a:prstClr>
                </a:solidFill>
                <a:latin typeface="微软雅黑" panose="020B0503020204020204" pitchFamily="34" charset="-122"/>
                <a:ea typeface="微软雅黑" panose="020B0503020204020204" pitchFamily="34" charset="-122"/>
              </a:rPr>
              <a:t>目录页</a:t>
            </a:r>
            <a:endParaRPr lang="zh-CN" altLang="en-US"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1" name="矩形 24"/>
          <p:cNvSpPr>
            <a:spLocks noChangeArrowheads="1"/>
          </p:cNvSpPr>
          <p:nvPr userDrawn="1"/>
        </p:nvSpPr>
        <p:spPr bwMode="auto">
          <a:xfrm>
            <a:off x="1056752" y="704309"/>
            <a:ext cx="1079839" cy="492443"/>
          </a:xfrm>
          <a:prstGeom prst="rect">
            <a:avLst/>
          </a:prstGeom>
          <a:noFill/>
          <a:ln w="9525">
            <a:noFill/>
            <a:miter lim="800000"/>
          </a:ln>
        </p:spPr>
        <p:txBody>
          <a:bodyPr wrap="square" lIns="0" tIns="0" rIns="0" bIns="0">
            <a:spAutoFit/>
          </a:bodyPr>
          <a:lstStyle/>
          <a:p>
            <a:pPr algn="ctr"/>
            <a:r>
              <a:rPr lang="en-US" altLang="zh-CN" sz="1600" dirty="0">
                <a:solidFill>
                  <a:prstClr val="white"/>
                </a:solidFill>
                <a:ea typeface="微软雅黑" panose="020B0503020204020204" pitchFamily="34" charset="-122"/>
                <a:cs typeface="Arial Unicode MS" pitchFamily="34" charset="-122"/>
              </a:rPr>
              <a:t>CONTENTS</a:t>
            </a:r>
            <a:endParaRPr lang="en-US" altLang="zh-CN" sz="1600" dirty="0">
              <a:solidFill>
                <a:prstClr val="white"/>
              </a:solidFill>
              <a:ea typeface="微软雅黑" panose="020B0503020204020204" pitchFamily="34" charset="-122"/>
              <a:cs typeface="Arial Unicode MS" pitchFamily="34" charset="-122"/>
            </a:endParaRPr>
          </a:p>
          <a:p>
            <a:pPr algn="ctr"/>
            <a:r>
              <a:rPr lang="en-US" altLang="zh-CN" sz="1600" dirty="0">
                <a:solidFill>
                  <a:prstClr val="white"/>
                </a:solidFill>
                <a:ea typeface="微软雅黑" panose="020B0503020204020204" pitchFamily="34" charset="-122"/>
                <a:cs typeface="Arial Unicode MS" pitchFamily="34" charset="-122"/>
              </a:rPr>
              <a:t> PAGE</a:t>
            </a:r>
            <a:endParaRPr lang="en-US" altLang="zh-CN" sz="1600"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目录页">
    <p:spTree>
      <p:nvGrpSpPr>
        <p:cNvPr id="1" name=""/>
        <p:cNvGrpSpPr/>
        <p:nvPr/>
      </p:nvGrpSpPr>
      <p:grpSpPr>
        <a:xfrm>
          <a:off x="0" y="0"/>
          <a:ext cx="0" cy="0"/>
          <a:chOff x="0" y="0"/>
          <a:chExt cx="0" cy="0"/>
        </a:xfrm>
      </p:grpSpPr>
      <p:sp>
        <p:nvSpPr>
          <p:cNvPr id="10" name="TextBox 3"/>
          <p:cNvSpPr txBox="1"/>
          <p:nvPr userDrawn="1"/>
        </p:nvSpPr>
        <p:spPr>
          <a:xfrm>
            <a:off x="2280569" y="692254"/>
            <a:ext cx="1451474" cy="369332"/>
          </a:xfrm>
          <a:prstGeom prst="rect">
            <a:avLst/>
          </a:prstGeom>
          <a:noFill/>
        </p:spPr>
        <p:txBody>
          <a:bodyPr wrap="square">
            <a:spAutoFit/>
          </a:bodyPr>
          <a:lstStyle/>
          <a:p>
            <a:pPr>
              <a:defRPr/>
            </a:pPr>
            <a:r>
              <a:rPr lang="zh-CN" altLang="en-US" dirty="0">
                <a:solidFill>
                  <a:prstClr val="black">
                    <a:lumMod val="65000"/>
                    <a:lumOff val="35000"/>
                  </a:prstClr>
                </a:solidFill>
                <a:latin typeface="微软雅黑" panose="020B0503020204020204" pitchFamily="34" charset="-122"/>
                <a:ea typeface="微软雅黑" panose="020B0503020204020204" pitchFamily="34" charset="-122"/>
              </a:rPr>
              <a:t>过渡页</a:t>
            </a:r>
            <a:endParaRPr lang="zh-CN" altLang="en-US"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1" name="矩形 24"/>
          <p:cNvSpPr>
            <a:spLocks noChangeArrowheads="1"/>
          </p:cNvSpPr>
          <p:nvPr userDrawn="1"/>
        </p:nvSpPr>
        <p:spPr bwMode="auto">
          <a:xfrm>
            <a:off x="1056752" y="704309"/>
            <a:ext cx="1079839" cy="492443"/>
          </a:xfrm>
          <a:prstGeom prst="rect">
            <a:avLst/>
          </a:prstGeom>
          <a:noFill/>
          <a:ln w="9525">
            <a:noFill/>
            <a:miter lim="800000"/>
          </a:ln>
        </p:spPr>
        <p:txBody>
          <a:bodyPr wrap="square" lIns="0" tIns="0" rIns="0" bIns="0">
            <a:spAutoFit/>
          </a:bodyPr>
          <a:lstStyle/>
          <a:p>
            <a:pPr algn="ctr"/>
            <a:r>
              <a:rPr lang="en-US" altLang="zh-CN" sz="1600" dirty="0">
                <a:solidFill>
                  <a:prstClr val="white"/>
                </a:solidFill>
                <a:ea typeface="微软雅黑" panose="020B0503020204020204" pitchFamily="34" charset="-122"/>
                <a:cs typeface="Arial Unicode MS" pitchFamily="34" charset="-122"/>
              </a:rPr>
              <a:t>TRANSITION PAGE</a:t>
            </a:r>
            <a:endParaRPr lang="en-US" altLang="zh-CN" sz="1600"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过渡页1">
    <p:spTree>
      <p:nvGrpSpPr>
        <p:cNvPr id="1" name=""/>
        <p:cNvGrpSpPr/>
        <p:nvPr/>
      </p:nvGrpSpPr>
      <p:grpSpPr>
        <a:xfrm>
          <a:off x="0" y="0"/>
          <a:ext cx="0" cy="0"/>
          <a:chOff x="0" y="0"/>
          <a:chExt cx="0" cy="0"/>
        </a:xfrm>
      </p:grpSpPr>
      <p:sp>
        <p:nvSpPr>
          <p:cNvPr id="5" name="矩形 24"/>
          <p:cNvSpPr>
            <a:spLocks noChangeArrowheads="1"/>
          </p:cNvSpPr>
          <p:nvPr userDrawn="1"/>
        </p:nvSpPr>
        <p:spPr bwMode="auto">
          <a:xfrm>
            <a:off x="1056752" y="565810"/>
            <a:ext cx="1079839" cy="371255"/>
          </a:xfrm>
          <a:prstGeom prst="rect">
            <a:avLst/>
          </a:prstGeom>
          <a:noFill/>
          <a:ln w="9525">
            <a:noFill/>
            <a:miter lim="800000"/>
          </a:ln>
        </p:spPr>
        <p:txBody>
          <a:bodyPr wrap="square" lIns="0" tIns="0" rIns="0" bIns="0">
            <a:spAutoFit/>
          </a:bodyPr>
          <a:lstStyle/>
          <a:p>
            <a:pPr algn="ctr">
              <a:lnSpc>
                <a:spcPct val="150000"/>
              </a:lnSpc>
            </a:pPr>
            <a:r>
              <a:rPr lang="zh-CN" altLang="en-US" b="1" dirty="0">
                <a:solidFill>
                  <a:prstClr val="white"/>
                </a:solidFill>
                <a:ea typeface="微软雅黑" panose="020B0503020204020204" pitchFamily="34" charset="-122"/>
                <a:cs typeface="Arial Unicode MS" pitchFamily="34" charset="-122"/>
              </a:rPr>
              <a:t>第一章</a:t>
            </a:r>
            <a:endParaRPr lang="en-US" altLang="zh-CN" b="1"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过渡页1">
    <p:spTree>
      <p:nvGrpSpPr>
        <p:cNvPr id="1" name=""/>
        <p:cNvGrpSpPr/>
        <p:nvPr/>
      </p:nvGrpSpPr>
      <p:grpSpPr>
        <a:xfrm>
          <a:off x="0" y="0"/>
          <a:ext cx="0" cy="0"/>
          <a:chOff x="0" y="0"/>
          <a:chExt cx="0" cy="0"/>
        </a:xfrm>
      </p:grpSpPr>
      <p:sp>
        <p:nvSpPr>
          <p:cNvPr id="3" name="矩形 24"/>
          <p:cNvSpPr>
            <a:spLocks noChangeArrowheads="1"/>
          </p:cNvSpPr>
          <p:nvPr userDrawn="1"/>
        </p:nvSpPr>
        <p:spPr bwMode="auto">
          <a:xfrm>
            <a:off x="1056752" y="565810"/>
            <a:ext cx="1079839" cy="371255"/>
          </a:xfrm>
          <a:prstGeom prst="rect">
            <a:avLst/>
          </a:prstGeom>
          <a:noFill/>
          <a:ln w="9525">
            <a:noFill/>
            <a:miter lim="800000"/>
          </a:ln>
        </p:spPr>
        <p:txBody>
          <a:bodyPr wrap="square" lIns="0" tIns="0" rIns="0" bIns="0">
            <a:spAutoFit/>
          </a:bodyPr>
          <a:lstStyle/>
          <a:p>
            <a:pPr algn="ctr">
              <a:lnSpc>
                <a:spcPct val="150000"/>
              </a:lnSpc>
            </a:pPr>
            <a:r>
              <a:rPr lang="zh-CN" altLang="en-US" b="1" dirty="0">
                <a:solidFill>
                  <a:prstClr val="white"/>
                </a:solidFill>
                <a:ea typeface="微软雅黑" panose="020B0503020204020204" pitchFamily="34" charset="-122"/>
                <a:cs typeface="Arial Unicode MS" pitchFamily="34" charset="-122"/>
              </a:rPr>
              <a:t>第二章</a:t>
            </a:r>
            <a:endParaRPr lang="en-US" altLang="zh-CN" b="1"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6" name="TextBox 3"/>
          <p:cNvSpPr txBox="1"/>
          <p:nvPr userDrawn="1"/>
        </p:nvSpPr>
        <p:spPr>
          <a:xfrm>
            <a:off x="2280569" y="692254"/>
            <a:ext cx="3167527" cy="369332"/>
          </a:xfrm>
          <a:prstGeom prst="rect">
            <a:avLst/>
          </a:prstGeom>
          <a:noFill/>
        </p:spPr>
        <p:txBody>
          <a:bodyPr wrap="square">
            <a:spAutoFit/>
          </a:bodyPr>
          <a:lstStyle/>
          <a:p>
            <a:pPr>
              <a:defRPr/>
            </a:pPr>
            <a:r>
              <a:rPr lang="zh-CN" altLang="en-US" dirty="0">
                <a:solidFill>
                  <a:prstClr val="black">
                    <a:lumMod val="65000"/>
                    <a:lumOff val="35000"/>
                  </a:prstClr>
                </a:solidFill>
                <a:latin typeface="微软雅黑" panose="020B0503020204020204" pitchFamily="34" charset="-122"/>
                <a:ea typeface="微软雅黑" panose="020B0503020204020204" pitchFamily="34" charset="-122"/>
              </a:rPr>
              <a:t>人事管理与人力资源管理</a:t>
            </a:r>
            <a:endParaRPr lang="zh-CN" altLang="en-US"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7" name="矩形 24"/>
          <p:cNvSpPr>
            <a:spLocks noChangeArrowheads="1"/>
          </p:cNvSpPr>
          <p:nvPr userDrawn="1"/>
        </p:nvSpPr>
        <p:spPr bwMode="auto">
          <a:xfrm>
            <a:off x="1056752" y="565810"/>
            <a:ext cx="1079839" cy="630942"/>
          </a:xfrm>
          <a:prstGeom prst="rect">
            <a:avLst/>
          </a:prstGeom>
          <a:noFill/>
          <a:ln w="9525">
            <a:noFill/>
            <a:miter lim="800000"/>
          </a:ln>
        </p:spPr>
        <p:txBody>
          <a:bodyPr wrap="square" lIns="0" tIns="0" rIns="0" bIns="0">
            <a:spAutoFit/>
          </a:bodyPr>
          <a:lstStyle/>
          <a:p>
            <a:pPr algn="ctr">
              <a:lnSpc>
                <a:spcPct val="150000"/>
              </a:lnSpc>
            </a:pPr>
            <a:r>
              <a:rPr lang="zh-CN" altLang="en-US" b="1" dirty="0">
                <a:solidFill>
                  <a:prstClr val="white"/>
                </a:solidFill>
                <a:ea typeface="微软雅黑" panose="020B0503020204020204" pitchFamily="34" charset="-122"/>
                <a:cs typeface="Arial Unicode MS" pitchFamily="34" charset="-122"/>
              </a:rPr>
              <a:t>第二章</a:t>
            </a:r>
            <a:endParaRPr lang="en-US" altLang="zh-CN" b="1" dirty="0">
              <a:solidFill>
                <a:prstClr val="white"/>
              </a:solidFill>
              <a:ea typeface="微软雅黑" panose="020B0503020204020204" pitchFamily="34" charset="-122"/>
              <a:cs typeface="Arial Unicode MS" pitchFamily="34" charset="-122"/>
            </a:endParaRPr>
          </a:p>
          <a:p>
            <a:pPr algn="ctr"/>
            <a:r>
              <a:rPr lang="zh-CN" altLang="en-US" sz="1400" dirty="0">
                <a:solidFill>
                  <a:prstClr val="white"/>
                </a:solidFill>
                <a:ea typeface="微软雅黑" panose="020B0503020204020204" pitchFamily="34" charset="-122"/>
                <a:cs typeface="Arial Unicode MS" pitchFamily="34" charset="-122"/>
              </a:rPr>
              <a:t>正文</a:t>
            </a:r>
            <a:endParaRPr lang="en-US" altLang="zh-CN" sz="1400"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两栏内容">
    <p:spTree>
      <p:nvGrpSpPr>
        <p:cNvPr id="1" name=""/>
        <p:cNvGrpSpPr/>
        <p:nvPr/>
      </p:nvGrpSpPr>
      <p:grpSpPr>
        <a:xfrm>
          <a:off x="0" y="0"/>
          <a:ext cx="0" cy="0"/>
          <a:chOff x="0" y="0"/>
          <a:chExt cx="0" cy="0"/>
        </a:xfrm>
      </p:grpSpPr>
      <p:sp>
        <p:nvSpPr>
          <p:cNvPr id="5" name="矩形 24"/>
          <p:cNvSpPr>
            <a:spLocks noChangeArrowheads="1"/>
          </p:cNvSpPr>
          <p:nvPr userDrawn="1"/>
        </p:nvSpPr>
        <p:spPr bwMode="auto">
          <a:xfrm>
            <a:off x="1056752" y="565810"/>
            <a:ext cx="1079839" cy="371255"/>
          </a:xfrm>
          <a:prstGeom prst="rect">
            <a:avLst/>
          </a:prstGeom>
          <a:noFill/>
          <a:ln w="9525">
            <a:noFill/>
            <a:miter lim="800000"/>
          </a:ln>
        </p:spPr>
        <p:txBody>
          <a:bodyPr wrap="square" lIns="0" tIns="0" rIns="0" bIns="0">
            <a:spAutoFit/>
          </a:bodyPr>
          <a:lstStyle/>
          <a:p>
            <a:pPr algn="ctr">
              <a:lnSpc>
                <a:spcPct val="150000"/>
              </a:lnSpc>
            </a:pPr>
            <a:r>
              <a:rPr lang="zh-CN" altLang="en-US" b="1" dirty="0">
                <a:solidFill>
                  <a:prstClr val="white"/>
                </a:solidFill>
                <a:ea typeface="微软雅黑" panose="020B0503020204020204" pitchFamily="34" charset="-122"/>
                <a:cs typeface="Arial Unicode MS" pitchFamily="34" charset="-122"/>
              </a:rPr>
              <a:t>第三章</a:t>
            </a:r>
            <a:endParaRPr lang="en-US" altLang="zh-CN" b="1"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两栏内容">
    <p:spTree>
      <p:nvGrpSpPr>
        <p:cNvPr id="1" name=""/>
        <p:cNvGrpSpPr/>
        <p:nvPr/>
      </p:nvGrpSpPr>
      <p:grpSpPr>
        <a:xfrm>
          <a:off x="0" y="0"/>
          <a:ext cx="0" cy="0"/>
          <a:chOff x="0" y="0"/>
          <a:chExt cx="0" cy="0"/>
        </a:xfrm>
      </p:grpSpPr>
      <p:sp>
        <p:nvSpPr>
          <p:cNvPr id="6" name="矩形 24"/>
          <p:cNvSpPr>
            <a:spLocks noChangeArrowheads="1"/>
          </p:cNvSpPr>
          <p:nvPr userDrawn="1"/>
        </p:nvSpPr>
        <p:spPr bwMode="auto">
          <a:xfrm>
            <a:off x="1056752" y="565810"/>
            <a:ext cx="1079839" cy="371255"/>
          </a:xfrm>
          <a:prstGeom prst="rect">
            <a:avLst/>
          </a:prstGeom>
          <a:noFill/>
          <a:ln w="9525">
            <a:noFill/>
            <a:miter lim="800000"/>
          </a:ln>
        </p:spPr>
        <p:txBody>
          <a:bodyPr wrap="square" lIns="0" tIns="0" rIns="0" bIns="0">
            <a:spAutoFit/>
          </a:bodyPr>
          <a:lstStyle/>
          <a:p>
            <a:pPr algn="ctr">
              <a:lnSpc>
                <a:spcPct val="150000"/>
              </a:lnSpc>
            </a:pPr>
            <a:r>
              <a:rPr lang="zh-CN" altLang="en-US" b="1" dirty="0">
                <a:solidFill>
                  <a:prstClr val="white"/>
                </a:solidFill>
                <a:ea typeface="微软雅黑" panose="020B0503020204020204" pitchFamily="34" charset="-122"/>
                <a:cs typeface="Arial Unicode MS" pitchFamily="34" charset="-122"/>
              </a:rPr>
              <a:t>第四章</a:t>
            </a:r>
            <a:endParaRPr lang="en-US" altLang="zh-CN" b="1"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两栏内容">
    <p:spTree>
      <p:nvGrpSpPr>
        <p:cNvPr id="1" name=""/>
        <p:cNvGrpSpPr/>
        <p:nvPr/>
      </p:nvGrpSpPr>
      <p:grpSpPr>
        <a:xfrm>
          <a:off x="0" y="0"/>
          <a:ext cx="0" cy="0"/>
          <a:chOff x="0" y="0"/>
          <a:chExt cx="0" cy="0"/>
        </a:xfrm>
      </p:grpSpPr>
      <p:sp>
        <p:nvSpPr>
          <p:cNvPr id="6" name="矩形 24"/>
          <p:cNvSpPr>
            <a:spLocks noChangeArrowheads="1"/>
          </p:cNvSpPr>
          <p:nvPr userDrawn="1"/>
        </p:nvSpPr>
        <p:spPr bwMode="auto">
          <a:xfrm>
            <a:off x="1056752" y="565810"/>
            <a:ext cx="1079839" cy="371255"/>
          </a:xfrm>
          <a:prstGeom prst="rect">
            <a:avLst/>
          </a:prstGeom>
          <a:noFill/>
          <a:ln w="9525">
            <a:noFill/>
            <a:miter lim="800000"/>
          </a:ln>
        </p:spPr>
        <p:txBody>
          <a:bodyPr wrap="square" lIns="0" tIns="0" rIns="0" bIns="0">
            <a:spAutoFit/>
          </a:bodyPr>
          <a:lstStyle/>
          <a:p>
            <a:pPr algn="ctr">
              <a:lnSpc>
                <a:spcPct val="150000"/>
              </a:lnSpc>
            </a:pPr>
            <a:r>
              <a:rPr lang="zh-CN" altLang="en-US" b="1" dirty="0">
                <a:solidFill>
                  <a:prstClr val="white"/>
                </a:solidFill>
                <a:ea typeface="微软雅黑" panose="020B0503020204020204" pitchFamily="34" charset="-122"/>
                <a:cs typeface="Arial Unicode MS" pitchFamily="34" charset="-122"/>
              </a:rPr>
              <a:t>第五章</a:t>
            </a:r>
            <a:endParaRPr lang="en-US" altLang="zh-CN" b="1" dirty="0">
              <a:solidFill>
                <a:prstClr val="white"/>
              </a:solidFill>
              <a:ea typeface="微软雅黑" panose="020B0503020204020204" pitchFamily="34" charset="-122"/>
              <a:cs typeface="Arial Unicode MS"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五边形 18"/>
          <p:cNvSpPr/>
          <p:nvPr userDrawn="1"/>
        </p:nvSpPr>
        <p:spPr>
          <a:xfrm rot="5400000">
            <a:off x="1226035" y="502221"/>
            <a:ext cx="741272" cy="1079839"/>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矩形 19"/>
          <p:cNvSpPr/>
          <p:nvPr userDrawn="1"/>
        </p:nvSpPr>
        <p:spPr>
          <a:xfrm>
            <a:off x="1056752" y="0"/>
            <a:ext cx="1079839" cy="67150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cxnSp>
        <p:nvCxnSpPr>
          <p:cNvPr id="22" name="直接连接符 21"/>
          <p:cNvCxnSpPr/>
          <p:nvPr userDrawn="1"/>
        </p:nvCxnSpPr>
        <p:spPr>
          <a:xfrm>
            <a:off x="2264807" y="692696"/>
            <a:ext cx="0" cy="36004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矩形 26"/>
          <p:cNvSpPr/>
          <p:nvPr userDrawn="1"/>
        </p:nvSpPr>
        <p:spPr>
          <a:xfrm>
            <a:off x="0" y="6265681"/>
            <a:ext cx="11397485" cy="432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矩形 27"/>
          <p:cNvSpPr/>
          <p:nvPr userDrawn="1"/>
        </p:nvSpPr>
        <p:spPr>
          <a:xfrm>
            <a:off x="11518379" y="6265681"/>
            <a:ext cx="673622" cy="432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6" name="TextBox 15"/>
          <p:cNvSpPr txBox="1"/>
          <p:nvPr userDrawn="1"/>
        </p:nvSpPr>
        <p:spPr>
          <a:xfrm>
            <a:off x="11646102" y="6312404"/>
            <a:ext cx="425005" cy="338554"/>
          </a:xfrm>
          <a:prstGeom prst="rect">
            <a:avLst/>
          </a:prstGeom>
          <a:noFill/>
        </p:spPr>
        <p:txBody>
          <a:bodyPr wrap="none" rtlCol="0">
            <a:spAutoFit/>
          </a:bodyPr>
          <a:lstStyle/>
          <a:p>
            <a:fld id="{2EEF1883-7A0E-4F66-9932-E581691AD397}" type="slidenum">
              <a:rPr lang="zh-CN" altLang="en-US" sz="1600">
                <a:solidFill>
                  <a:prstClr val="white"/>
                </a:solidFill>
              </a:rPr>
            </a:fld>
            <a:endParaRPr lang="zh-CN" altLang="en-US" sz="1600" dirty="0">
              <a:solidFill>
                <a:prstClr val="white"/>
              </a:solidFill>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9.xml"/><Relationship Id="rId2" Type="http://schemas.openxmlformats.org/officeDocument/2006/relationships/image" Target="../media/image3.png"/><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8.xml"/><Relationship Id="rId3" Type="http://schemas.openxmlformats.org/officeDocument/2006/relationships/image" Target="../media/image3.png"/><Relationship Id="rId2" Type="http://schemas.openxmlformats.org/officeDocument/2006/relationships/slide" Target="slide17.xml"/><Relationship Id="rId1"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0.xml"/><Relationship Id="rId2" Type="http://schemas.openxmlformats.org/officeDocument/2006/relationships/image" Target="../media/image7.png"/><Relationship Id="rId1" Type="http://schemas.openxmlformats.org/officeDocument/2006/relationships/tags" Target="../tags/tag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5.xml"/><Relationship Id="rId2" Type="http://schemas.openxmlformats.org/officeDocument/2006/relationships/image" Target="../media/image3.png"/><Relationship Id="rId1" Type="http://schemas.openxmlformats.org/officeDocument/2006/relationships/tags" Target="../tags/tag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8.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9.xml"/><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33.xml.rels><?xml version="1.0" encoding="UTF-8" standalone="yes"?>
<Relationships xmlns="http://schemas.openxmlformats.org/package/2006/relationships"><Relationship Id="rId8" Type="http://schemas.openxmlformats.org/officeDocument/2006/relationships/notesSlide" Target="../notesSlides/notesSlide32.xml"/><Relationship Id="rId7"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tags" Target="../tags/tag9.xml"/><Relationship Id="rId4" Type="http://schemas.openxmlformats.org/officeDocument/2006/relationships/image" Target="../media/image2.png"/><Relationship Id="rId3" Type="http://schemas.openxmlformats.org/officeDocument/2006/relationships/tags" Target="../tags/tag8.xml"/><Relationship Id="rId2" Type="http://schemas.openxmlformats.org/officeDocument/2006/relationships/image" Target="../media/image1.png"/><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0"/>
          <p:cNvSpPr txBox="1">
            <a:spLocks noChangeArrowheads="1"/>
          </p:cNvSpPr>
          <p:nvPr/>
        </p:nvSpPr>
        <p:spPr bwMode="auto">
          <a:xfrm>
            <a:off x="695147" y="1394366"/>
            <a:ext cx="8361680" cy="768350"/>
          </a:xfrm>
          <a:prstGeom prst="rect">
            <a:avLst/>
          </a:prstGeom>
          <a:noFill/>
          <a:ln w="9525">
            <a:noFill/>
            <a:miter lim="800000"/>
          </a:ln>
        </p:spPr>
        <p:txBody>
          <a:bodyPr wrap="none">
            <a:spAutoFit/>
          </a:bodyPr>
          <a:lstStyle/>
          <a:p>
            <a:pPr>
              <a:defRPr/>
            </a:pPr>
            <a:r>
              <a:rPr lang="zh-CN" sz="4400" b="1" spc="200" dirty="0">
                <a:solidFill>
                  <a:prstClr val="white"/>
                </a:solidFill>
                <a:latin typeface="微软雅黑" panose="020B0503020204020204" pitchFamily="34" charset="-122"/>
                <a:ea typeface="微软雅黑" panose="020B0503020204020204" pitchFamily="34" charset="-122"/>
              </a:rPr>
              <a:t>课程</a:t>
            </a:r>
            <a:r>
              <a:rPr lang="zh-CN" sz="4400" b="1" spc="200" dirty="0">
                <a:solidFill>
                  <a:prstClr val="white"/>
                </a:solidFill>
                <a:latin typeface="微软雅黑" panose="020B0503020204020204" pitchFamily="34" charset="-122"/>
                <a:ea typeface="微软雅黑" panose="020B0503020204020204" pitchFamily="34" charset="-122"/>
              </a:rPr>
              <a:t>思政在教学中的探索与实践</a:t>
            </a:r>
            <a:endParaRPr lang="zh-CN" sz="4400" b="1" spc="200" dirty="0">
              <a:solidFill>
                <a:prstClr val="white"/>
              </a:solidFill>
              <a:latin typeface="微软雅黑" panose="020B0503020204020204" pitchFamily="34" charset="-122"/>
              <a:ea typeface="微软雅黑" panose="020B0503020204020204" pitchFamily="34" charset="-122"/>
            </a:endParaRPr>
          </a:p>
        </p:txBody>
      </p:sp>
      <p:sp>
        <p:nvSpPr>
          <p:cNvPr id="3" name="TextBox 11"/>
          <p:cNvSpPr txBox="1">
            <a:spLocks noChangeArrowheads="1"/>
          </p:cNvSpPr>
          <p:nvPr/>
        </p:nvSpPr>
        <p:spPr bwMode="auto">
          <a:xfrm>
            <a:off x="3643630" y="2609215"/>
            <a:ext cx="4897120" cy="521970"/>
          </a:xfrm>
          <a:prstGeom prst="rect">
            <a:avLst/>
          </a:prstGeom>
          <a:noFill/>
          <a:ln w="9525">
            <a:noFill/>
            <a:miter lim="800000"/>
          </a:ln>
        </p:spPr>
        <p:txBody>
          <a:bodyPr wrap="square">
            <a:spAutoFit/>
          </a:bodyPr>
          <a:lstStyle/>
          <a:p>
            <a:pPr>
              <a:defRPr/>
            </a:pPr>
            <a:r>
              <a:rPr lang="en-US" altLang="zh-CN" sz="2800" dirty="0">
                <a:solidFill>
                  <a:prstClr val="white"/>
                </a:solidFill>
                <a:latin typeface="微软雅黑" panose="020B0503020204020204" pitchFamily="34" charset="-122"/>
                <a:ea typeface="微软雅黑" panose="020B0503020204020204" pitchFamily="34" charset="-122"/>
              </a:rPr>
              <a:t>——</a:t>
            </a:r>
            <a:r>
              <a:rPr lang="zh-CN" altLang="en-US" sz="2800" dirty="0">
                <a:solidFill>
                  <a:prstClr val="white"/>
                </a:solidFill>
                <a:latin typeface="微软雅黑" panose="020B0503020204020204" pitchFamily="34" charset="-122"/>
                <a:ea typeface="微软雅黑" panose="020B0503020204020204" pitchFamily="34" charset="-122"/>
              </a:rPr>
              <a:t>以《基础俄语</a:t>
            </a:r>
            <a:r>
              <a:rPr lang="en-US" altLang="zh-CN" sz="2800" dirty="0">
                <a:solidFill>
                  <a:prstClr val="white"/>
                </a:solidFill>
                <a:latin typeface="微软雅黑" panose="020B0503020204020204" pitchFamily="34" charset="-122"/>
                <a:ea typeface="微软雅黑" panose="020B0503020204020204" pitchFamily="34" charset="-122"/>
              </a:rPr>
              <a:t>2</a:t>
            </a:r>
            <a:r>
              <a:rPr lang="zh-CN" altLang="en-US" sz="2800" dirty="0">
                <a:solidFill>
                  <a:prstClr val="white"/>
                </a:solidFill>
                <a:latin typeface="微软雅黑" panose="020B0503020204020204" pitchFamily="34" charset="-122"/>
                <a:ea typeface="微软雅黑" panose="020B0503020204020204" pitchFamily="34" charset="-122"/>
              </a:rPr>
              <a:t>》为例</a:t>
            </a:r>
            <a:endParaRPr lang="zh-CN" altLang="en-US" sz="2800" dirty="0">
              <a:solidFill>
                <a:prstClr val="white"/>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695325" y="1135380"/>
            <a:ext cx="8546465" cy="2286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695325" y="2451100"/>
            <a:ext cx="8573135" cy="20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flipH="1">
            <a:off x="7813564" y="2399115"/>
            <a:ext cx="3927564" cy="4259502"/>
          </a:xfrm>
          <a:prstGeom prst="rect">
            <a:avLst/>
          </a:prstGeom>
        </p:spPr>
      </p:pic>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085958" y="4891937"/>
            <a:ext cx="1455212" cy="1468446"/>
          </a:xfrm>
          <a:prstGeom prst="rect">
            <a:avLst/>
          </a:prstGeom>
        </p:spPr>
      </p:pic>
      <p:sp>
        <p:nvSpPr>
          <p:cNvPr id="14" name="文本框 13"/>
          <p:cNvSpPr txBox="1"/>
          <p:nvPr/>
        </p:nvSpPr>
        <p:spPr>
          <a:xfrm>
            <a:off x="475615" y="5424170"/>
            <a:ext cx="4084320" cy="1568450"/>
          </a:xfrm>
          <a:prstGeom prst="rect">
            <a:avLst/>
          </a:prstGeom>
          <a:noFill/>
        </p:spPr>
        <p:txBody>
          <a:bodyPr wrap="square" rtlCol="0">
            <a:spAutoFit/>
          </a:bodyPr>
          <a:lstStyle/>
          <a:p>
            <a:r>
              <a:rPr lang="zh-CN" altLang="en-US"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浙江越秀外国语学院</a:t>
            </a:r>
            <a:endParaRPr lang="zh-CN" altLang="en-US"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a:p>
            <a:r>
              <a:rPr lang="zh-CN" altLang="en-US"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主  讲  人 </a:t>
            </a:r>
            <a:r>
              <a:rPr lang="zh-CN" altLang="en-US" sz="240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：高艳荣</a:t>
            </a:r>
            <a:endParaRPr lang="en-US" altLang="zh-CN"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a:p>
            <a:r>
              <a:rPr lang="zh-CN" altLang="en-US"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时        间：</a:t>
            </a:r>
            <a:r>
              <a:rPr lang="en-US" altLang="zh-CN"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2020.11.26</a:t>
            </a:r>
            <a:endParaRPr lang="zh-CN" altLang="en-US"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a:p>
            <a:endParaRPr lang="zh-CN" altLang="en-US" sz="2400" dirty="0">
              <a:solidFill>
                <a:schemeClr val="accent3"/>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250" fill="hold"/>
                                        <p:tgtEl>
                                          <p:spTgt spid="4"/>
                                        </p:tgtEl>
                                        <p:attrNameLst>
                                          <p:attrName>ppt_x</p:attrName>
                                        </p:attrNameLst>
                                      </p:cBhvr>
                                      <p:tavLst>
                                        <p:tav tm="0">
                                          <p:val>
                                            <p:strVal val="0-#ppt_w/2"/>
                                          </p:val>
                                        </p:tav>
                                        <p:tav tm="100000">
                                          <p:val>
                                            <p:strVal val="#ppt_x"/>
                                          </p:val>
                                        </p:tav>
                                      </p:tavLst>
                                    </p:anim>
                                    <p:anim calcmode="lin" valueType="num">
                                      <p:cBhvr additive="base">
                                        <p:cTn id="14" dur="250" fill="hold"/>
                                        <p:tgtEl>
                                          <p:spTgt spid="4"/>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50" fill="hold"/>
                                        <p:tgtEl>
                                          <p:spTgt spid="5"/>
                                        </p:tgtEl>
                                        <p:attrNameLst>
                                          <p:attrName>ppt_x</p:attrName>
                                        </p:attrNameLst>
                                      </p:cBhvr>
                                      <p:tavLst>
                                        <p:tav tm="0">
                                          <p:val>
                                            <p:strVal val="1+#ppt_w/2"/>
                                          </p:val>
                                        </p:tav>
                                        <p:tav tm="100000">
                                          <p:val>
                                            <p:strVal val="#ppt_x"/>
                                          </p:val>
                                        </p:tav>
                                      </p:tavLst>
                                    </p:anim>
                                    <p:anim calcmode="lin" valueType="num">
                                      <p:cBhvr additive="base">
                                        <p:cTn id="18" dur="25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par>
                                <p:cTn id="23" presetID="35" presetClass="entr" presetSubtype="0" fill="hold" grpId="1"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500"/>
                                        <p:tgtEl>
                                          <p:spTgt spid="2"/>
                                        </p:tgtEl>
                                      </p:cBhvr>
                                    </p:animEffect>
                                    <p:anim calcmode="lin" valueType="num">
                                      <p:cBhvr>
                                        <p:cTn id="26" dur="500" fill="hold"/>
                                        <p:tgtEl>
                                          <p:spTgt spid="2"/>
                                        </p:tgtEl>
                                        <p:attrNameLst>
                                          <p:attrName>style.rotation</p:attrName>
                                        </p:attrNameLst>
                                      </p:cBhvr>
                                      <p:tavLst>
                                        <p:tav tm="0">
                                          <p:val>
                                            <p:fltVal val="720"/>
                                          </p:val>
                                        </p:tav>
                                        <p:tav tm="100000">
                                          <p:val>
                                            <p:fltVal val="0"/>
                                          </p:val>
                                        </p:tav>
                                      </p:tavLst>
                                    </p:anim>
                                    <p:anim calcmode="lin" valueType="num">
                                      <p:cBhvr>
                                        <p:cTn id="27" dur="500" fill="hold"/>
                                        <p:tgtEl>
                                          <p:spTgt spid="2"/>
                                        </p:tgtEl>
                                        <p:attrNameLst>
                                          <p:attrName>ppt_h</p:attrName>
                                        </p:attrNameLst>
                                      </p:cBhvr>
                                      <p:tavLst>
                                        <p:tav tm="0">
                                          <p:val>
                                            <p:fltVal val="0"/>
                                          </p:val>
                                        </p:tav>
                                        <p:tav tm="100000">
                                          <p:val>
                                            <p:strVal val="#ppt_h"/>
                                          </p:val>
                                        </p:tav>
                                      </p:tavLst>
                                    </p:anim>
                                    <p:anim calcmode="lin" valueType="num">
                                      <p:cBhvr>
                                        <p:cTn id="28" dur="500" fill="hold"/>
                                        <p:tgtEl>
                                          <p:spTgt spid="2"/>
                                        </p:tgtEl>
                                        <p:attrNameLst>
                                          <p:attrName>ppt_w</p:attrName>
                                        </p:attrNameLst>
                                      </p:cBhvr>
                                      <p:tavLst>
                                        <p:tav tm="0">
                                          <p:val>
                                            <p:fltVal val="0"/>
                                          </p:val>
                                        </p:tav>
                                        <p:tav tm="100000">
                                          <p:val>
                                            <p:strVal val="#ppt_w"/>
                                          </p:val>
                                        </p:tav>
                                      </p:tavLst>
                                    </p:anim>
                                  </p:childTnLst>
                                </p:cTn>
                              </p:par>
                              <p:par>
                                <p:cTn id="29" presetID="53" presetClass="entr" presetSubtype="16" fill="hold" grpId="2" nodeType="with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Effect transition="in" filter="fade">
                                      <p:cBhvr>
                                        <p:cTn id="33" dur="500"/>
                                        <p:tgtEl>
                                          <p:spTgt spid="2"/>
                                        </p:tgtEl>
                                      </p:cBhvr>
                                    </p:animEffect>
                                  </p:childTnLst>
                                </p:cTn>
                              </p:par>
                            </p:childTnLst>
                          </p:cTn>
                        </p:par>
                        <p:par>
                          <p:cTn id="34" fill="hold">
                            <p:stCondLst>
                              <p:cond delay="1500"/>
                            </p:stCondLst>
                            <p:childTnLst>
                              <p:par>
                                <p:cTn id="35" presetID="42" presetClass="entr" presetSubtype="0"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1000"/>
                                        <p:tgtEl>
                                          <p:spTgt spid="7"/>
                                        </p:tgtEl>
                                      </p:cBhvr>
                                    </p:animEffect>
                                    <p:anim calcmode="lin" valueType="num">
                                      <p:cBhvr>
                                        <p:cTn id="38" dur="1000" fill="hold"/>
                                        <p:tgtEl>
                                          <p:spTgt spid="7"/>
                                        </p:tgtEl>
                                        <p:attrNameLst>
                                          <p:attrName>ppt_x</p:attrName>
                                        </p:attrNameLst>
                                      </p:cBhvr>
                                      <p:tavLst>
                                        <p:tav tm="0">
                                          <p:val>
                                            <p:strVal val="#ppt_x"/>
                                          </p:val>
                                        </p:tav>
                                        <p:tav tm="100000">
                                          <p:val>
                                            <p:strVal val="#ppt_x"/>
                                          </p:val>
                                        </p:tav>
                                      </p:tavLst>
                                    </p:anim>
                                    <p:anim calcmode="lin" valueType="num">
                                      <p:cBhvr>
                                        <p:cTn id="39" dur="1000" fill="hold"/>
                                        <p:tgtEl>
                                          <p:spTgt spid="7"/>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par>
                          <p:cTn id="45" fill="hold">
                            <p:stCondLst>
                              <p:cond delay="2500"/>
                            </p:stCondLst>
                            <p:childTnLst>
                              <p:par>
                                <p:cTn id="46" presetID="22" presetClass="entr" presetSubtype="8"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left)">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2280569" y="692254"/>
            <a:ext cx="2447635" cy="369332"/>
          </a:xfrm>
          <a:prstGeom prst="rect">
            <a:avLst/>
          </a:prstGeom>
          <a:noFill/>
        </p:spPr>
        <p:txBody>
          <a:bodyPr wrap="square">
            <a:spAutoFit/>
          </a:bodyPr>
          <a:lstStyle/>
          <a:p>
            <a:pPr>
              <a:defRPr/>
            </a:pPr>
            <a:r>
              <a:rPr lang="zh-CN" altLang="en-US" dirty="0">
                <a:solidFill>
                  <a:prstClr val="black">
                    <a:lumMod val="65000"/>
                    <a:lumOff val="35000"/>
                  </a:prstClr>
                </a:solidFill>
                <a:latin typeface="微软雅黑" panose="020B0503020204020204" pitchFamily="34" charset="-122"/>
                <a:ea typeface="微软雅黑" panose="020B0503020204020204" pitchFamily="34" charset="-122"/>
              </a:rPr>
              <a:t>说学法</a:t>
            </a:r>
            <a:endParaRPr lang="zh-CN" altLang="en-US"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4" name="矩形 3"/>
          <p:cNvSpPr/>
          <p:nvPr/>
        </p:nvSpPr>
        <p:spPr>
          <a:xfrm>
            <a:off x="7042150" y="3136900"/>
            <a:ext cx="4737735" cy="1783715"/>
          </a:xfrm>
          <a:prstGeom prst="rect">
            <a:avLst/>
          </a:prstGeom>
        </p:spPr>
        <p:txBody>
          <a:bodyPr wrap="square">
            <a:spAutoFit/>
          </a:bodyPr>
          <a:lstStyle/>
          <a:p>
            <a:r>
              <a:rPr lang="zh-CN" altLang="en-US" sz="1600" dirty="0">
                <a:latin typeface="微软雅黑" panose="020B0503020204020204" pitchFamily="34" charset="-122"/>
                <a:ea typeface="微软雅黑" panose="020B0503020204020204" pitchFamily="34" charset="-122"/>
              </a:rPr>
              <a:t>传播优秀文化传统，弘扬正确的理想信念，具有人</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文价值导向和思想政治育人功能，是对思想政治课</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程的有力补充，可以为大学生的成长提供良好的人</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文价值根基；</a:t>
            </a:r>
            <a:endParaRPr lang="zh-CN" altLang="en-US" sz="1600" dirty="0">
              <a:latin typeface="微软雅黑" panose="020B0503020204020204" pitchFamily="34" charset="-122"/>
              <a:ea typeface="微软雅黑" panose="020B0503020204020204" pitchFamily="34" charset="-122"/>
            </a:endParaRPr>
          </a:p>
          <a:p>
            <a:endParaRPr lang="zh-CN" altLang="en-US" sz="1600" dirty="0">
              <a:latin typeface="微软雅黑" panose="020B0503020204020204" pitchFamily="34" charset="-122"/>
              <a:ea typeface="微软雅黑" panose="020B0503020204020204" pitchFamily="34" charset="-122"/>
            </a:endParaRPr>
          </a:p>
          <a:p>
            <a:endParaRPr lang="zh-CN" altLang="en-US" sz="1600" dirty="0">
              <a:latin typeface="微软雅黑" panose="020B0503020204020204" pitchFamily="34" charset="-122"/>
              <a:ea typeface="微软雅黑" panose="020B0503020204020204" pitchFamily="34" charset="-122"/>
            </a:endParaRPr>
          </a:p>
          <a:p>
            <a:endParaRPr lang="zh-CN" altLang="en-US" sz="1400" dirty="0">
              <a:latin typeface="微软雅黑" panose="020B0503020204020204" pitchFamily="34" charset="-122"/>
              <a:ea typeface="微软雅黑" panose="020B0503020204020204" pitchFamily="34" charset="-122"/>
            </a:endParaRPr>
          </a:p>
        </p:txBody>
      </p:sp>
      <p:sp>
        <p:nvSpPr>
          <p:cNvPr id="5" name="矩形 4"/>
          <p:cNvSpPr/>
          <p:nvPr/>
        </p:nvSpPr>
        <p:spPr>
          <a:xfrm>
            <a:off x="7042150" y="4224020"/>
            <a:ext cx="4817745" cy="1814830"/>
          </a:xfrm>
          <a:prstGeom prst="rect">
            <a:avLst/>
          </a:prstGeom>
        </p:spPr>
        <p:txBody>
          <a:bodyPr wrap="square">
            <a:spAutoFit/>
          </a:bodyPr>
          <a:lstStyle/>
          <a:p>
            <a:r>
              <a:rPr lang="zh-CN" altLang="en-US" sz="1600" dirty="0">
                <a:latin typeface="微软雅黑" panose="020B0503020204020204" pitchFamily="34" charset="-122"/>
                <a:ea typeface="微软雅黑" panose="020B0503020204020204" pitchFamily="34" charset="-122"/>
              </a:rPr>
              <a:t>在各种知识点上，学生接受来自老师的影响。</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道德教育的目标，培养学生的德性，培育学生的道德实践力，包括学生的道德情操，道德判断，道德实践与态度。</a:t>
            </a:r>
            <a:endParaRPr lang="zh-CN" altLang="en-US" sz="1600" dirty="0">
              <a:latin typeface="微软雅黑" panose="020B0503020204020204" pitchFamily="34" charset="-122"/>
              <a:ea typeface="微软雅黑" panose="020B0503020204020204" pitchFamily="34" charset="-122"/>
            </a:endParaRPr>
          </a:p>
          <a:p>
            <a:r>
              <a:rPr lang="zh-CN" altLang="en-US" sz="1600" dirty="0">
                <a:latin typeface="微软雅黑" panose="020B0503020204020204" pitchFamily="34" charset="-122"/>
                <a:ea typeface="微软雅黑" panose="020B0503020204020204" pitchFamily="34" charset="-122"/>
              </a:rPr>
              <a:t>培养学生道德教育，加深学生“道德价值的自觉”以及作为人的生存方式的自觉，唤醒每一个学生“修身齐家平天下”的自觉。</a:t>
            </a:r>
            <a:endParaRPr lang="zh-CN" altLang="en-US" sz="1600" dirty="0">
              <a:latin typeface="微软雅黑" panose="020B0503020204020204" pitchFamily="34" charset="-122"/>
              <a:ea typeface="微软雅黑" panose="020B0503020204020204" pitchFamily="34" charset="-122"/>
            </a:endParaRPr>
          </a:p>
        </p:txBody>
      </p:sp>
      <p:sp>
        <p:nvSpPr>
          <p:cNvPr id="6" name="矩形 5"/>
          <p:cNvSpPr/>
          <p:nvPr/>
        </p:nvSpPr>
        <p:spPr>
          <a:xfrm>
            <a:off x="7042081" y="2444897"/>
            <a:ext cx="3195355" cy="460375"/>
          </a:xfrm>
          <a:prstGeom prst="rect">
            <a:avLst/>
          </a:prstGeom>
        </p:spPr>
        <p:txBody>
          <a:bodyPr wrap="square">
            <a:spAutoFit/>
          </a:bodyPr>
          <a:lstStyle/>
          <a:p>
            <a:r>
              <a:rPr lang="zh-CN" altLang="en-US" sz="2400" b="1" dirty="0">
                <a:latin typeface="微软雅黑" panose="020B0503020204020204" pitchFamily="34" charset="-122"/>
                <a:ea typeface="微软雅黑" panose="020B0503020204020204" pitchFamily="34" charset="-122"/>
              </a:rPr>
              <a:t>主题</a:t>
            </a:r>
            <a:endParaRPr lang="zh-CN" altLang="en-US" sz="2400" b="1" dirty="0">
              <a:latin typeface="微软雅黑" panose="020B0503020204020204" pitchFamily="34" charset="-122"/>
              <a:ea typeface="微软雅黑" panose="020B0503020204020204" pitchFamily="34" charset="-122"/>
            </a:endParaRPr>
          </a:p>
        </p:txBody>
      </p:sp>
      <p:grpSp>
        <p:nvGrpSpPr>
          <p:cNvPr id="7" name="组合 6"/>
          <p:cNvGrpSpPr/>
          <p:nvPr/>
        </p:nvGrpSpPr>
        <p:grpSpPr>
          <a:xfrm>
            <a:off x="1358658" y="2008198"/>
            <a:ext cx="4683627" cy="3419322"/>
            <a:chOff x="1173163" y="1347788"/>
            <a:chExt cx="3522663" cy="2571750"/>
          </a:xfrm>
          <a:solidFill>
            <a:schemeClr val="bg1"/>
          </a:solidFill>
        </p:grpSpPr>
        <p:grpSp>
          <p:nvGrpSpPr>
            <p:cNvPr id="8" name="组合 7"/>
            <p:cNvGrpSpPr/>
            <p:nvPr/>
          </p:nvGrpSpPr>
          <p:grpSpPr>
            <a:xfrm>
              <a:off x="1173163" y="1347788"/>
              <a:ext cx="1693863" cy="1250950"/>
              <a:chOff x="1173163" y="1347788"/>
              <a:chExt cx="1693863" cy="1250950"/>
            </a:xfrm>
            <a:grpFill/>
          </p:grpSpPr>
          <p:sp>
            <p:nvSpPr>
              <p:cNvPr id="15" name="Freeform 8"/>
              <p:cNvSpPr>
                <a:spLocks noEditPoints="1"/>
              </p:cNvSpPr>
              <p:nvPr/>
            </p:nvSpPr>
            <p:spPr bwMode="auto">
              <a:xfrm>
                <a:off x="1173163" y="1347788"/>
                <a:ext cx="1693863" cy="1250950"/>
              </a:xfrm>
              <a:custGeom>
                <a:avLst/>
                <a:gdLst>
                  <a:gd name="T0" fmla="*/ 29 w 50"/>
                  <a:gd name="T1" fmla="*/ 4 h 37"/>
                  <a:gd name="T2" fmla="*/ 5 w 50"/>
                  <a:gd name="T3" fmla="*/ 11 h 37"/>
                  <a:gd name="T4" fmla="*/ 11 w 50"/>
                  <a:gd name="T5" fmla="*/ 34 h 37"/>
                  <a:gd name="T6" fmla="*/ 20 w 50"/>
                  <a:gd name="T7" fmla="*/ 37 h 37"/>
                  <a:gd name="T8" fmla="*/ 20 w 50"/>
                  <a:gd name="T9" fmla="*/ 37 h 37"/>
                  <a:gd name="T10" fmla="*/ 50 w 50"/>
                  <a:gd name="T11" fmla="*/ 37 h 37"/>
                  <a:gd name="T12" fmla="*/ 35 w 50"/>
                  <a:gd name="T13" fmla="*/ 11 h 37"/>
                  <a:gd name="T14" fmla="*/ 35 w 50"/>
                  <a:gd name="T15" fmla="*/ 11 h 37"/>
                  <a:gd name="T16" fmla="*/ 29 w 50"/>
                  <a:gd name="T17" fmla="*/ 4 h 37"/>
                  <a:gd name="T18" fmla="*/ 32 w 50"/>
                  <a:gd name="T19" fmla="*/ 26 h 37"/>
                  <a:gd name="T20" fmla="*/ 13 w 50"/>
                  <a:gd name="T21" fmla="*/ 32 h 37"/>
                  <a:gd name="T22" fmla="*/ 8 w 50"/>
                  <a:gd name="T23" fmla="*/ 12 h 37"/>
                  <a:gd name="T24" fmla="*/ 27 w 50"/>
                  <a:gd name="T25" fmla="*/ 7 h 37"/>
                  <a:gd name="T26" fmla="*/ 32 w 50"/>
                  <a:gd name="T27" fmla="*/ 2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37">
                    <a:moveTo>
                      <a:pt x="29" y="4"/>
                    </a:moveTo>
                    <a:cubicBezTo>
                      <a:pt x="20" y="0"/>
                      <a:pt x="10" y="2"/>
                      <a:pt x="5" y="11"/>
                    </a:cubicBezTo>
                    <a:cubicBezTo>
                      <a:pt x="0" y="19"/>
                      <a:pt x="3" y="29"/>
                      <a:pt x="11" y="34"/>
                    </a:cubicBezTo>
                    <a:cubicBezTo>
                      <a:pt x="14" y="36"/>
                      <a:pt x="17" y="37"/>
                      <a:pt x="20" y="37"/>
                    </a:cubicBezTo>
                    <a:cubicBezTo>
                      <a:pt x="20" y="37"/>
                      <a:pt x="20" y="37"/>
                      <a:pt x="20" y="37"/>
                    </a:cubicBezTo>
                    <a:cubicBezTo>
                      <a:pt x="50" y="37"/>
                      <a:pt x="50" y="37"/>
                      <a:pt x="50" y="37"/>
                    </a:cubicBezTo>
                    <a:cubicBezTo>
                      <a:pt x="35" y="11"/>
                      <a:pt x="35" y="11"/>
                      <a:pt x="35" y="11"/>
                    </a:cubicBezTo>
                    <a:cubicBezTo>
                      <a:pt x="35" y="11"/>
                      <a:pt x="35" y="11"/>
                      <a:pt x="35" y="11"/>
                    </a:cubicBezTo>
                    <a:cubicBezTo>
                      <a:pt x="34" y="8"/>
                      <a:pt x="31" y="6"/>
                      <a:pt x="29" y="4"/>
                    </a:cubicBezTo>
                    <a:close/>
                    <a:moveTo>
                      <a:pt x="32" y="26"/>
                    </a:moveTo>
                    <a:cubicBezTo>
                      <a:pt x="28" y="33"/>
                      <a:pt x="20" y="36"/>
                      <a:pt x="13" y="32"/>
                    </a:cubicBezTo>
                    <a:cubicBezTo>
                      <a:pt x="6" y="28"/>
                      <a:pt x="4" y="19"/>
                      <a:pt x="8" y="12"/>
                    </a:cubicBezTo>
                    <a:cubicBezTo>
                      <a:pt x="12" y="5"/>
                      <a:pt x="20" y="3"/>
                      <a:pt x="27" y="7"/>
                    </a:cubicBezTo>
                    <a:cubicBezTo>
                      <a:pt x="34" y="11"/>
                      <a:pt x="36" y="20"/>
                      <a:pt x="32" y="26"/>
                    </a:cubicBezTo>
                    <a:close/>
                  </a:path>
                </a:pathLst>
              </a:custGeom>
              <a:solidFill>
                <a:srgbClr val="0070C0"/>
              </a:solidFill>
              <a:ln>
                <a:noFill/>
              </a:ln>
            </p:spPr>
            <p:txBody>
              <a:bodyPr vert="horz" wrap="square" lIns="91440" tIns="45720" rIns="91440" bIns="45720" numCol="1" anchor="t" anchorCtr="0" compatLnSpc="1"/>
              <a:lstStyle/>
              <a:p>
                <a:endParaRPr lang="zh-CN" altLang="en-US"/>
              </a:p>
            </p:txBody>
          </p:sp>
          <p:grpSp>
            <p:nvGrpSpPr>
              <p:cNvPr id="16" name="组合 15"/>
              <p:cNvGrpSpPr/>
              <p:nvPr/>
            </p:nvGrpSpPr>
            <p:grpSpPr>
              <a:xfrm>
                <a:off x="1466630" y="1642604"/>
                <a:ext cx="765110" cy="670178"/>
                <a:chOff x="2551927" y="959963"/>
                <a:chExt cx="765110" cy="670178"/>
              </a:xfrm>
              <a:grpFill/>
            </p:grpSpPr>
            <p:sp>
              <p:nvSpPr>
                <p:cNvPr id="17" name="TextBox 417"/>
                <p:cNvSpPr txBox="1"/>
                <p:nvPr/>
              </p:nvSpPr>
              <p:spPr>
                <a:xfrm>
                  <a:off x="2551952" y="959963"/>
                  <a:ext cx="765085" cy="254634"/>
                </a:xfrm>
                <a:prstGeom prst="rect">
                  <a:avLst/>
                </a:prstGeom>
                <a:noFill/>
              </p:spPr>
              <p:txBody>
                <a:bodyPr wrap="square" rtlCol="0">
                  <a:spAutoFit/>
                </a:bodyPr>
                <a:lstStyle/>
                <a:p>
                  <a:pPr algn="ctr"/>
                  <a:r>
                    <a:rPr lang="en-US" altLang="zh-CN" sz="1600" spc="300" dirty="0">
                      <a:latin typeface="微软雅黑" panose="020B0503020204020204" pitchFamily="34" charset="-122"/>
                      <a:ea typeface="微软雅黑" panose="020B0503020204020204" pitchFamily="34" charset="-122"/>
                    </a:rPr>
                    <a:t>01</a:t>
                  </a:r>
                  <a:endParaRPr lang="zh-CN" altLang="en-US" sz="1600" spc="300" dirty="0">
                    <a:latin typeface="微软雅黑" panose="020B0503020204020204" pitchFamily="34" charset="-122"/>
                    <a:ea typeface="微软雅黑" panose="020B0503020204020204" pitchFamily="34" charset="-122"/>
                  </a:endParaRPr>
                </a:p>
              </p:txBody>
            </p:sp>
            <p:sp>
              <p:nvSpPr>
                <p:cNvPr id="18" name="TextBox 418"/>
                <p:cNvSpPr txBox="1"/>
                <p:nvPr/>
              </p:nvSpPr>
              <p:spPr>
                <a:xfrm>
                  <a:off x="2551927" y="1191228"/>
                  <a:ext cx="765085" cy="438913"/>
                </a:xfrm>
                <a:prstGeom prst="rect">
                  <a:avLst/>
                </a:prstGeom>
                <a:noFill/>
              </p:spPr>
              <p:txBody>
                <a:bodyPr wrap="square" rtlCol="0">
                  <a:spAutoFit/>
                </a:bodyPr>
                <a:lstStyle/>
                <a:p>
                  <a:pPr algn="ctr"/>
                  <a:r>
                    <a:rPr lang="zh-CN" altLang="en-US" sz="1600" b="1" dirty="0">
                      <a:latin typeface="微软雅黑" panose="020B0503020204020204" pitchFamily="34" charset="-122"/>
                      <a:ea typeface="微软雅黑" panose="020B0503020204020204" pitchFamily="34" charset="-122"/>
                    </a:rPr>
                    <a:t>大学生活、就医</a:t>
                  </a:r>
                  <a:endParaRPr lang="zh-CN" altLang="en-US" sz="1600" b="1" dirty="0">
                    <a:latin typeface="微软雅黑" panose="020B0503020204020204" pitchFamily="34" charset="-122"/>
                    <a:ea typeface="微软雅黑" panose="020B0503020204020204" pitchFamily="34" charset="-122"/>
                  </a:endParaRPr>
                </a:p>
              </p:txBody>
            </p:sp>
            <p:cxnSp>
              <p:nvCxnSpPr>
                <p:cNvPr id="19" name="直接连接符 18"/>
                <p:cNvCxnSpPr/>
                <p:nvPr/>
              </p:nvCxnSpPr>
              <p:spPr>
                <a:xfrm>
                  <a:off x="2681790" y="1298910"/>
                  <a:ext cx="495055" cy="0"/>
                </a:xfrm>
                <a:prstGeom prst="line">
                  <a:avLst/>
                </a:prstGeom>
                <a:grpFill/>
                <a:ln w="3175">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9" name="组合 8"/>
            <p:cNvGrpSpPr/>
            <p:nvPr/>
          </p:nvGrpSpPr>
          <p:grpSpPr>
            <a:xfrm>
              <a:off x="3001963" y="2667000"/>
              <a:ext cx="1693863" cy="1252538"/>
              <a:chOff x="3001963" y="2667000"/>
              <a:chExt cx="1693863" cy="1252538"/>
            </a:xfrm>
            <a:grpFill/>
          </p:grpSpPr>
          <p:sp>
            <p:nvSpPr>
              <p:cNvPr id="10" name="Freeform 9"/>
              <p:cNvSpPr>
                <a:spLocks noEditPoints="1"/>
              </p:cNvSpPr>
              <p:nvPr/>
            </p:nvSpPr>
            <p:spPr bwMode="auto">
              <a:xfrm>
                <a:off x="3001963" y="2667000"/>
                <a:ext cx="1693863" cy="1252538"/>
              </a:xfrm>
              <a:custGeom>
                <a:avLst/>
                <a:gdLst>
                  <a:gd name="T0" fmla="*/ 22 w 50"/>
                  <a:gd name="T1" fmla="*/ 32 h 37"/>
                  <a:gd name="T2" fmla="*/ 45 w 50"/>
                  <a:gd name="T3" fmla="*/ 26 h 37"/>
                  <a:gd name="T4" fmla="*/ 39 w 50"/>
                  <a:gd name="T5" fmla="*/ 2 h 37"/>
                  <a:gd name="T6" fmla="*/ 30 w 50"/>
                  <a:gd name="T7" fmla="*/ 0 h 37"/>
                  <a:gd name="T8" fmla="*/ 30 w 50"/>
                  <a:gd name="T9" fmla="*/ 0 h 37"/>
                  <a:gd name="T10" fmla="*/ 0 w 50"/>
                  <a:gd name="T11" fmla="*/ 0 h 37"/>
                  <a:gd name="T12" fmla="*/ 15 w 50"/>
                  <a:gd name="T13" fmla="*/ 26 h 37"/>
                  <a:gd name="T14" fmla="*/ 15 w 50"/>
                  <a:gd name="T15" fmla="*/ 26 h 37"/>
                  <a:gd name="T16" fmla="*/ 22 w 50"/>
                  <a:gd name="T17" fmla="*/ 32 h 37"/>
                  <a:gd name="T18" fmla="*/ 18 w 50"/>
                  <a:gd name="T19" fmla="*/ 10 h 37"/>
                  <a:gd name="T20" fmla="*/ 37 w 50"/>
                  <a:gd name="T21" fmla="*/ 5 h 37"/>
                  <a:gd name="T22" fmla="*/ 43 w 50"/>
                  <a:gd name="T23" fmla="*/ 25 h 37"/>
                  <a:gd name="T24" fmla="*/ 23 w 50"/>
                  <a:gd name="T25" fmla="*/ 30 h 37"/>
                  <a:gd name="T26" fmla="*/ 18 w 50"/>
                  <a:gd name="T27" fmla="*/ 1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37">
                    <a:moveTo>
                      <a:pt x="22" y="32"/>
                    </a:moveTo>
                    <a:cubicBezTo>
                      <a:pt x="30" y="37"/>
                      <a:pt x="40" y="34"/>
                      <a:pt x="45" y="26"/>
                    </a:cubicBezTo>
                    <a:cubicBezTo>
                      <a:pt x="50" y="18"/>
                      <a:pt x="47" y="7"/>
                      <a:pt x="39" y="2"/>
                    </a:cubicBezTo>
                    <a:cubicBezTo>
                      <a:pt x="36" y="1"/>
                      <a:pt x="33" y="0"/>
                      <a:pt x="30" y="0"/>
                    </a:cubicBezTo>
                    <a:cubicBezTo>
                      <a:pt x="30" y="0"/>
                      <a:pt x="30" y="0"/>
                      <a:pt x="30" y="0"/>
                    </a:cubicBezTo>
                    <a:cubicBezTo>
                      <a:pt x="0" y="0"/>
                      <a:pt x="0" y="0"/>
                      <a:pt x="0" y="0"/>
                    </a:cubicBezTo>
                    <a:cubicBezTo>
                      <a:pt x="15" y="26"/>
                      <a:pt x="15" y="26"/>
                      <a:pt x="15" y="26"/>
                    </a:cubicBezTo>
                    <a:cubicBezTo>
                      <a:pt x="15" y="26"/>
                      <a:pt x="15" y="26"/>
                      <a:pt x="15" y="26"/>
                    </a:cubicBezTo>
                    <a:cubicBezTo>
                      <a:pt x="17" y="28"/>
                      <a:pt x="19" y="31"/>
                      <a:pt x="22" y="32"/>
                    </a:cubicBezTo>
                    <a:close/>
                    <a:moveTo>
                      <a:pt x="18" y="10"/>
                    </a:moveTo>
                    <a:cubicBezTo>
                      <a:pt x="22" y="3"/>
                      <a:pt x="31" y="1"/>
                      <a:pt x="37" y="5"/>
                    </a:cubicBezTo>
                    <a:cubicBezTo>
                      <a:pt x="44" y="9"/>
                      <a:pt x="47" y="18"/>
                      <a:pt x="43" y="25"/>
                    </a:cubicBezTo>
                    <a:cubicBezTo>
                      <a:pt x="39" y="31"/>
                      <a:pt x="30" y="34"/>
                      <a:pt x="23" y="30"/>
                    </a:cubicBezTo>
                    <a:cubicBezTo>
                      <a:pt x="16" y="26"/>
                      <a:pt x="14" y="17"/>
                      <a:pt x="18" y="10"/>
                    </a:cubicBezTo>
                    <a:close/>
                  </a:path>
                </a:pathLst>
              </a:custGeom>
              <a:solidFill>
                <a:srgbClr val="0070C0"/>
              </a:solidFill>
              <a:ln>
                <a:noFill/>
              </a:ln>
            </p:spPr>
            <p:txBody>
              <a:bodyPr vert="horz" wrap="square" lIns="91440" tIns="45720" rIns="91440" bIns="45720" numCol="1" anchor="t" anchorCtr="0" compatLnSpc="1"/>
              <a:lstStyle/>
              <a:p>
                <a:endParaRPr lang="zh-CN" altLang="en-US"/>
              </a:p>
            </p:txBody>
          </p:sp>
          <p:grpSp>
            <p:nvGrpSpPr>
              <p:cNvPr id="11" name="组合 10"/>
              <p:cNvGrpSpPr/>
              <p:nvPr/>
            </p:nvGrpSpPr>
            <p:grpSpPr>
              <a:xfrm>
                <a:off x="3626895" y="2861242"/>
                <a:ext cx="777050" cy="761412"/>
                <a:chOff x="2539987" y="959963"/>
                <a:chExt cx="777050" cy="761412"/>
              </a:xfrm>
              <a:grpFill/>
            </p:grpSpPr>
            <p:sp>
              <p:nvSpPr>
                <p:cNvPr id="12" name="TextBox 425"/>
                <p:cNvSpPr txBox="1"/>
                <p:nvPr/>
              </p:nvSpPr>
              <p:spPr>
                <a:xfrm>
                  <a:off x="2551952" y="959963"/>
                  <a:ext cx="765085" cy="254634"/>
                </a:xfrm>
                <a:prstGeom prst="rect">
                  <a:avLst/>
                </a:prstGeom>
                <a:noFill/>
              </p:spPr>
              <p:txBody>
                <a:bodyPr wrap="square" rtlCol="0">
                  <a:spAutoFit/>
                </a:bodyPr>
                <a:lstStyle/>
                <a:p>
                  <a:pPr algn="ctr"/>
                  <a:r>
                    <a:rPr lang="en-US" altLang="zh-CN" sz="1600" spc="300" dirty="0">
                      <a:latin typeface="微软雅黑" panose="020B0503020204020204" pitchFamily="34" charset="-122"/>
                      <a:ea typeface="微软雅黑" panose="020B0503020204020204" pitchFamily="34" charset="-122"/>
                    </a:rPr>
                    <a:t>04</a:t>
                  </a:r>
                  <a:endParaRPr lang="zh-CN" altLang="en-US" sz="1600" spc="300" dirty="0">
                    <a:latin typeface="微软雅黑" panose="020B0503020204020204" pitchFamily="34" charset="-122"/>
                    <a:ea typeface="微软雅黑" panose="020B0503020204020204" pitchFamily="34" charset="-122"/>
                  </a:endParaRPr>
                </a:p>
              </p:txBody>
            </p:sp>
            <p:sp>
              <p:nvSpPr>
                <p:cNvPr id="13" name="TextBox 426"/>
                <p:cNvSpPr txBox="1"/>
                <p:nvPr/>
              </p:nvSpPr>
              <p:spPr>
                <a:xfrm>
                  <a:off x="2539987" y="1282462"/>
                  <a:ext cx="765085" cy="438913"/>
                </a:xfrm>
                <a:prstGeom prst="rect">
                  <a:avLst/>
                </a:prstGeom>
                <a:noFill/>
              </p:spPr>
              <p:txBody>
                <a:bodyPr wrap="square" rtlCol="0">
                  <a:spAutoFit/>
                </a:bodyPr>
                <a:lstStyle/>
                <a:p>
                  <a:pPr algn="ctr"/>
                  <a:r>
                    <a:rPr lang="zh-CN" altLang="en-US" sz="1600" b="1" dirty="0">
                      <a:latin typeface="微软雅黑" panose="020B0503020204020204" pitchFamily="34" charset="-122"/>
                      <a:ea typeface="微软雅黑" panose="020B0503020204020204" pitchFamily="34" charset="-122"/>
                    </a:rPr>
                    <a:t>作客、自我介绍</a:t>
                  </a:r>
                  <a:endParaRPr lang="zh-CN" altLang="en-US" sz="1600" b="1" dirty="0">
                    <a:latin typeface="微软雅黑" panose="020B0503020204020204" pitchFamily="34" charset="-122"/>
                    <a:ea typeface="微软雅黑" panose="020B0503020204020204" pitchFamily="34" charset="-122"/>
                  </a:endParaRPr>
                </a:p>
              </p:txBody>
            </p:sp>
            <p:cxnSp>
              <p:nvCxnSpPr>
                <p:cNvPr id="14" name="直接连接符 13"/>
                <p:cNvCxnSpPr/>
                <p:nvPr/>
              </p:nvCxnSpPr>
              <p:spPr>
                <a:xfrm>
                  <a:off x="2681790" y="1298910"/>
                  <a:ext cx="495055" cy="0"/>
                </a:xfrm>
                <a:prstGeom prst="line">
                  <a:avLst/>
                </a:prstGeom>
                <a:grpFill/>
                <a:ln w="3175">
                  <a:solidFill>
                    <a:schemeClr val="bg1"/>
                  </a:solidFill>
                </a:ln>
              </p:spPr>
              <p:style>
                <a:lnRef idx="1">
                  <a:schemeClr val="accent1"/>
                </a:lnRef>
                <a:fillRef idx="0">
                  <a:schemeClr val="accent1"/>
                </a:fillRef>
                <a:effectRef idx="0">
                  <a:schemeClr val="accent1"/>
                </a:effectRef>
                <a:fontRef idx="minor">
                  <a:schemeClr val="tx1"/>
                </a:fontRef>
              </p:style>
            </p:cxnSp>
          </p:grpSp>
        </p:grpSp>
      </p:grpSp>
      <p:grpSp>
        <p:nvGrpSpPr>
          <p:cNvPr id="20" name="组合 19"/>
          <p:cNvGrpSpPr/>
          <p:nvPr/>
        </p:nvGrpSpPr>
        <p:grpSpPr>
          <a:xfrm>
            <a:off x="1423554" y="1989836"/>
            <a:ext cx="4683627" cy="3419322"/>
            <a:chOff x="1173163" y="1347788"/>
            <a:chExt cx="3522663" cy="2571750"/>
          </a:xfrm>
          <a:solidFill>
            <a:srgbClr val="FFC000"/>
          </a:solidFill>
        </p:grpSpPr>
        <p:grpSp>
          <p:nvGrpSpPr>
            <p:cNvPr id="21" name="组合 20"/>
            <p:cNvGrpSpPr/>
            <p:nvPr/>
          </p:nvGrpSpPr>
          <p:grpSpPr>
            <a:xfrm>
              <a:off x="1173163" y="2667000"/>
              <a:ext cx="1693863" cy="1252538"/>
              <a:chOff x="1173163" y="2667000"/>
              <a:chExt cx="1693863" cy="1252538"/>
            </a:xfrm>
            <a:grpFill/>
          </p:grpSpPr>
          <p:sp>
            <p:nvSpPr>
              <p:cNvPr id="28" name="Freeform 10"/>
              <p:cNvSpPr>
                <a:spLocks noEditPoints="1"/>
              </p:cNvSpPr>
              <p:nvPr/>
            </p:nvSpPr>
            <p:spPr bwMode="auto">
              <a:xfrm>
                <a:off x="1173163" y="2667000"/>
                <a:ext cx="1693863" cy="1252538"/>
              </a:xfrm>
              <a:custGeom>
                <a:avLst/>
                <a:gdLst>
                  <a:gd name="T0" fmla="*/ 11 w 50"/>
                  <a:gd name="T1" fmla="*/ 2 h 37"/>
                  <a:gd name="T2" fmla="*/ 5 w 50"/>
                  <a:gd name="T3" fmla="*/ 25 h 37"/>
                  <a:gd name="T4" fmla="*/ 28 w 50"/>
                  <a:gd name="T5" fmla="*/ 32 h 37"/>
                  <a:gd name="T6" fmla="*/ 35 w 50"/>
                  <a:gd name="T7" fmla="*/ 26 h 37"/>
                  <a:gd name="T8" fmla="*/ 35 w 50"/>
                  <a:gd name="T9" fmla="*/ 26 h 37"/>
                  <a:gd name="T10" fmla="*/ 50 w 50"/>
                  <a:gd name="T11" fmla="*/ 0 h 37"/>
                  <a:gd name="T12" fmla="*/ 20 w 50"/>
                  <a:gd name="T13" fmla="*/ 0 h 37"/>
                  <a:gd name="T14" fmla="*/ 20 w 50"/>
                  <a:gd name="T15" fmla="*/ 0 h 37"/>
                  <a:gd name="T16" fmla="*/ 11 w 50"/>
                  <a:gd name="T17" fmla="*/ 2 h 37"/>
                  <a:gd name="T18" fmla="*/ 32 w 50"/>
                  <a:gd name="T19" fmla="*/ 10 h 37"/>
                  <a:gd name="T20" fmla="*/ 27 w 50"/>
                  <a:gd name="T21" fmla="*/ 29 h 37"/>
                  <a:gd name="T22" fmla="*/ 7 w 50"/>
                  <a:gd name="T23" fmla="*/ 24 h 37"/>
                  <a:gd name="T24" fmla="*/ 13 w 50"/>
                  <a:gd name="T25" fmla="*/ 4 h 37"/>
                  <a:gd name="T26" fmla="*/ 32 w 50"/>
                  <a:gd name="T27" fmla="*/ 1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37">
                    <a:moveTo>
                      <a:pt x="11" y="2"/>
                    </a:moveTo>
                    <a:cubicBezTo>
                      <a:pt x="3" y="6"/>
                      <a:pt x="0" y="17"/>
                      <a:pt x="5" y="25"/>
                    </a:cubicBezTo>
                    <a:cubicBezTo>
                      <a:pt x="9" y="34"/>
                      <a:pt x="20" y="37"/>
                      <a:pt x="28" y="32"/>
                    </a:cubicBezTo>
                    <a:cubicBezTo>
                      <a:pt x="31" y="30"/>
                      <a:pt x="33" y="28"/>
                      <a:pt x="35" y="26"/>
                    </a:cubicBezTo>
                    <a:cubicBezTo>
                      <a:pt x="35" y="26"/>
                      <a:pt x="35" y="26"/>
                      <a:pt x="35" y="26"/>
                    </a:cubicBezTo>
                    <a:cubicBezTo>
                      <a:pt x="50" y="0"/>
                      <a:pt x="50" y="0"/>
                      <a:pt x="50" y="0"/>
                    </a:cubicBezTo>
                    <a:cubicBezTo>
                      <a:pt x="20" y="0"/>
                      <a:pt x="20" y="0"/>
                      <a:pt x="20" y="0"/>
                    </a:cubicBezTo>
                    <a:cubicBezTo>
                      <a:pt x="20" y="0"/>
                      <a:pt x="20" y="0"/>
                      <a:pt x="20" y="0"/>
                    </a:cubicBezTo>
                    <a:cubicBezTo>
                      <a:pt x="17" y="0"/>
                      <a:pt x="14" y="0"/>
                      <a:pt x="11" y="2"/>
                    </a:cubicBezTo>
                    <a:close/>
                    <a:moveTo>
                      <a:pt x="32" y="10"/>
                    </a:moveTo>
                    <a:cubicBezTo>
                      <a:pt x="36" y="17"/>
                      <a:pt x="34" y="26"/>
                      <a:pt x="27" y="29"/>
                    </a:cubicBezTo>
                    <a:cubicBezTo>
                      <a:pt x="20" y="33"/>
                      <a:pt x="11" y="31"/>
                      <a:pt x="7" y="24"/>
                    </a:cubicBezTo>
                    <a:cubicBezTo>
                      <a:pt x="3" y="17"/>
                      <a:pt x="6" y="8"/>
                      <a:pt x="13" y="4"/>
                    </a:cubicBezTo>
                    <a:cubicBezTo>
                      <a:pt x="20" y="0"/>
                      <a:pt x="28" y="3"/>
                      <a:pt x="32" y="10"/>
                    </a:cubicBezTo>
                    <a:close/>
                  </a:path>
                </a:pathLst>
              </a:custGeom>
              <a:solidFill>
                <a:srgbClr val="00B0F0"/>
              </a:solidFill>
              <a:ln>
                <a:noFill/>
              </a:ln>
            </p:spPr>
            <p:txBody>
              <a:bodyPr vert="horz" wrap="square" lIns="91440" tIns="45720" rIns="91440" bIns="45720" numCol="1" anchor="t" anchorCtr="0" compatLnSpc="1"/>
              <a:lstStyle/>
              <a:p>
                <a:endParaRPr lang="zh-CN" altLang="en-US"/>
              </a:p>
            </p:txBody>
          </p:sp>
          <p:grpSp>
            <p:nvGrpSpPr>
              <p:cNvPr id="29" name="组合 28"/>
              <p:cNvGrpSpPr/>
              <p:nvPr/>
            </p:nvGrpSpPr>
            <p:grpSpPr>
              <a:xfrm>
                <a:off x="1417915" y="2861242"/>
                <a:ext cx="813825" cy="678087"/>
                <a:chOff x="2503212" y="959963"/>
                <a:chExt cx="813825" cy="678087"/>
              </a:xfrm>
              <a:grpFill/>
            </p:grpSpPr>
            <p:sp>
              <p:nvSpPr>
                <p:cNvPr id="30" name="TextBox 421"/>
                <p:cNvSpPr txBox="1"/>
                <p:nvPr/>
              </p:nvSpPr>
              <p:spPr>
                <a:xfrm>
                  <a:off x="2551952" y="959963"/>
                  <a:ext cx="765085" cy="254634"/>
                </a:xfrm>
                <a:prstGeom prst="rect">
                  <a:avLst/>
                </a:prstGeom>
                <a:noFill/>
              </p:spPr>
              <p:txBody>
                <a:bodyPr wrap="square" rtlCol="0">
                  <a:spAutoFit/>
                </a:bodyPr>
                <a:lstStyle/>
                <a:p>
                  <a:pPr algn="ctr"/>
                  <a:r>
                    <a:rPr lang="en-US" altLang="zh-CN" sz="1600" spc="300" dirty="0">
                      <a:latin typeface="方正粗倩简体" panose="03000509000000000000" pitchFamily="65" charset="-122"/>
                      <a:ea typeface="方正粗倩简体" panose="03000509000000000000" pitchFamily="65" charset="-122"/>
                    </a:rPr>
                    <a:t>06</a:t>
                  </a:r>
                  <a:endParaRPr lang="zh-CN" altLang="en-US" sz="1600" spc="300" dirty="0">
                    <a:latin typeface="方正粗倩简体" panose="03000509000000000000" pitchFamily="65" charset="-122"/>
                    <a:ea typeface="方正粗倩简体" panose="03000509000000000000" pitchFamily="65" charset="-122"/>
                  </a:endParaRPr>
                </a:p>
              </p:txBody>
            </p:sp>
            <p:sp>
              <p:nvSpPr>
                <p:cNvPr id="31" name="TextBox 422"/>
                <p:cNvSpPr txBox="1"/>
                <p:nvPr/>
              </p:nvSpPr>
              <p:spPr>
                <a:xfrm>
                  <a:off x="2503212" y="1199137"/>
                  <a:ext cx="765085" cy="438913"/>
                </a:xfrm>
                <a:prstGeom prst="rect">
                  <a:avLst/>
                </a:prstGeom>
                <a:noFill/>
              </p:spPr>
              <p:txBody>
                <a:bodyPr wrap="square" rtlCol="0">
                  <a:spAutoFit/>
                </a:bodyPr>
                <a:lstStyle/>
                <a:p>
                  <a:pPr algn="ctr"/>
                  <a:r>
                    <a:rPr lang="zh-CN" altLang="en-US" sz="1600" b="1" dirty="0">
                      <a:latin typeface="微软雅黑" panose="020B0503020204020204" pitchFamily="34" charset="-122"/>
                      <a:ea typeface="微软雅黑" panose="020B0503020204020204" pitchFamily="34" charset="-122"/>
                    </a:rPr>
                    <a:t>购物、休息日</a:t>
                  </a:r>
                  <a:endParaRPr lang="zh-CN" altLang="en-US" sz="1600" b="1" dirty="0">
                    <a:latin typeface="微软雅黑" panose="020B0503020204020204" pitchFamily="34" charset="-122"/>
                    <a:ea typeface="微软雅黑" panose="020B0503020204020204" pitchFamily="34" charset="-122"/>
                  </a:endParaRPr>
                </a:p>
              </p:txBody>
            </p:sp>
            <p:cxnSp>
              <p:nvCxnSpPr>
                <p:cNvPr id="32" name="直接连接符 31"/>
                <p:cNvCxnSpPr/>
                <p:nvPr/>
              </p:nvCxnSpPr>
              <p:spPr>
                <a:xfrm>
                  <a:off x="2681790" y="1298910"/>
                  <a:ext cx="495055" cy="0"/>
                </a:xfrm>
                <a:prstGeom prst="line">
                  <a:avLst/>
                </a:prstGeom>
                <a:grpFill/>
                <a:ln w="3175">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22" name="组合 21"/>
            <p:cNvGrpSpPr/>
            <p:nvPr/>
          </p:nvGrpSpPr>
          <p:grpSpPr>
            <a:xfrm>
              <a:off x="3001963" y="1347788"/>
              <a:ext cx="1693863" cy="1250950"/>
              <a:chOff x="3001963" y="1347788"/>
              <a:chExt cx="1693863" cy="1250950"/>
            </a:xfrm>
            <a:grpFill/>
          </p:grpSpPr>
          <p:sp>
            <p:nvSpPr>
              <p:cNvPr id="23" name="Freeform 11"/>
              <p:cNvSpPr>
                <a:spLocks noEditPoints="1"/>
              </p:cNvSpPr>
              <p:nvPr/>
            </p:nvSpPr>
            <p:spPr bwMode="auto">
              <a:xfrm>
                <a:off x="3001963" y="1347788"/>
                <a:ext cx="1693863" cy="1250950"/>
              </a:xfrm>
              <a:custGeom>
                <a:avLst/>
                <a:gdLst>
                  <a:gd name="T0" fmla="*/ 39 w 50"/>
                  <a:gd name="T1" fmla="*/ 35 h 37"/>
                  <a:gd name="T2" fmla="*/ 46 w 50"/>
                  <a:gd name="T3" fmla="*/ 11 h 37"/>
                  <a:gd name="T4" fmla="*/ 22 w 50"/>
                  <a:gd name="T5" fmla="*/ 5 h 37"/>
                  <a:gd name="T6" fmla="*/ 16 w 50"/>
                  <a:gd name="T7" fmla="*/ 11 h 37"/>
                  <a:gd name="T8" fmla="*/ 16 w 50"/>
                  <a:gd name="T9" fmla="*/ 11 h 37"/>
                  <a:gd name="T10" fmla="*/ 0 w 50"/>
                  <a:gd name="T11" fmla="*/ 37 h 37"/>
                  <a:gd name="T12" fmla="*/ 30 w 50"/>
                  <a:gd name="T13" fmla="*/ 37 h 37"/>
                  <a:gd name="T14" fmla="*/ 30 w 50"/>
                  <a:gd name="T15" fmla="*/ 37 h 37"/>
                  <a:gd name="T16" fmla="*/ 39 w 50"/>
                  <a:gd name="T17" fmla="*/ 35 h 37"/>
                  <a:gd name="T18" fmla="*/ 18 w 50"/>
                  <a:gd name="T19" fmla="*/ 27 h 37"/>
                  <a:gd name="T20" fmla="*/ 24 w 50"/>
                  <a:gd name="T21" fmla="*/ 7 h 37"/>
                  <a:gd name="T22" fmla="*/ 43 w 50"/>
                  <a:gd name="T23" fmla="*/ 13 h 37"/>
                  <a:gd name="T24" fmla="*/ 37 w 50"/>
                  <a:gd name="T25" fmla="*/ 32 h 37"/>
                  <a:gd name="T26" fmla="*/ 18 w 50"/>
                  <a:gd name="T27" fmla="*/ 2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37">
                    <a:moveTo>
                      <a:pt x="39" y="35"/>
                    </a:moveTo>
                    <a:cubicBezTo>
                      <a:pt x="47" y="30"/>
                      <a:pt x="50" y="20"/>
                      <a:pt x="46" y="11"/>
                    </a:cubicBezTo>
                    <a:cubicBezTo>
                      <a:pt x="41" y="3"/>
                      <a:pt x="30" y="0"/>
                      <a:pt x="22" y="5"/>
                    </a:cubicBezTo>
                    <a:cubicBezTo>
                      <a:pt x="19" y="6"/>
                      <a:pt x="17" y="8"/>
                      <a:pt x="16" y="11"/>
                    </a:cubicBezTo>
                    <a:cubicBezTo>
                      <a:pt x="16" y="11"/>
                      <a:pt x="16" y="11"/>
                      <a:pt x="16" y="11"/>
                    </a:cubicBezTo>
                    <a:cubicBezTo>
                      <a:pt x="0" y="37"/>
                      <a:pt x="0" y="37"/>
                      <a:pt x="0" y="37"/>
                    </a:cubicBezTo>
                    <a:cubicBezTo>
                      <a:pt x="30" y="37"/>
                      <a:pt x="30" y="37"/>
                      <a:pt x="30" y="37"/>
                    </a:cubicBezTo>
                    <a:cubicBezTo>
                      <a:pt x="30" y="37"/>
                      <a:pt x="30" y="37"/>
                      <a:pt x="30" y="37"/>
                    </a:cubicBezTo>
                    <a:cubicBezTo>
                      <a:pt x="33" y="37"/>
                      <a:pt x="36" y="36"/>
                      <a:pt x="39" y="35"/>
                    </a:cubicBezTo>
                    <a:close/>
                    <a:moveTo>
                      <a:pt x="18" y="27"/>
                    </a:moveTo>
                    <a:cubicBezTo>
                      <a:pt x="14" y="20"/>
                      <a:pt x="17" y="11"/>
                      <a:pt x="24" y="7"/>
                    </a:cubicBezTo>
                    <a:cubicBezTo>
                      <a:pt x="30" y="3"/>
                      <a:pt x="39" y="6"/>
                      <a:pt x="43" y="13"/>
                    </a:cubicBezTo>
                    <a:cubicBezTo>
                      <a:pt x="47" y="20"/>
                      <a:pt x="44" y="28"/>
                      <a:pt x="37" y="32"/>
                    </a:cubicBezTo>
                    <a:cubicBezTo>
                      <a:pt x="31" y="36"/>
                      <a:pt x="22" y="34"/>
                      <a:pt x="18" y="27"/>
                    </a:cubicBezTo>
                    <a:close/>
                  </a:path>
                </a:pathLst>
              </a:custGeom>
              <a:solidFill>
                <a:srgbClr val="00B0F0"/>
              </a:solidFill>
              <a:ln>
                <a:noFill/>
              </a:ln>
            </p:spPr>
            <p:txBody>
              <a:bodyPr vert="horz" wrap="square" lIns="91440" tIns="45720" rIns="91440" bIns="45720" numCol="1" anchor="t" anchorCtr="0" compatLnSpc="1"/>
              <a:lstStyle/>
              <a:p>
                <a:endParaRPr lang="zh-CN" altLang="en-US"/>
              </a:p>
            </p:txBody>
          </p:sp>
          <p:grpSp>
            <p:nvGrpSpPr>
              <p:cNvPr id="24" name="组合 23"/>
              <p:cNvGrpSpPr/>
              <p:nvPr/>
            </p:nvGrpSpPr>
            <p:grpSpPr>
              <a:xfrm>
                <a:off x="3638860" y="1620246"/>
                <a:ext cx="785119" cy="414340"/>
                <a:chOff x="2551952" y="959963"/>
                <a:chExt cx="785119" cy="414340"/>
              </a:xfrm>
              <a:grpFill/>
            </p:grpSpPr>
            <p:sp>
              <p:nvSpPr>
                <p:cNvPr id="25" name="TextBox 429"/>
                <p:cNvSpPr txBox="1"/>
                <p:nvPr/>
              </p:nvSpPr>
              <p:spPr>
                <a:xfrm>
                  <a:off x="2551952" y="959963"/>
                  <a:ext cx="765085" cy="254634"/>
                </a:xfrm>
                <a:prstGeom prst="rect">
                  <a:avLst/>
                </a:prstGeom>
                <a:noFill/>
              </p:spPr>
              <p:txBody>
                <a:bodyPr wrap="square" rtlCol="0">
                  <a:spAutoFit/>
                </a:bodyPr>
                <a:lstStyle/>
                <a:p>
                  <a:pPr algn="ctr"/>
                  <a:r>
                    <a:rPr lang="en-US" altLang="zh-CN" sz="1600" spc="300" dirty="0">
                      <a:latin typeface="微软雅黑" panose="020B0503020204020204" pitchFamily="34" charset="-122"/>
                      <a:ea typeface="微软雅黑" panose="020B0503020204020204" pitchFamily="34" charset="-122"/>
                    </a:rPr>
                    <a:t>03</a:t>
                  </a:r>
                  <a:endParaRPr lang="zh-CN" altLang="en-US" sz="1600" spc="300" dirty="0">
                    <a:latin typeface="微软雅黑" panose="020B0503020204020204" pitchFamily="34" charset="-122"/>
                    <a:ea typeface="微软雅黑" panose="020B0503020204020204" pitchFamily="34" charset="-122"/>
                  </a:endParaRPr>
                </a:p>
              </p:txBody>
            </p:sp>
            <p:sp>
              <p:nvSpPr>
                <p:cNvPr id="26" name="TextBox 430"/>
                <p:cNvSpPr txBox="1"/>
                <p:nvPr/>
              </p:nvSpPr>
              <p:spPr>
                <a:xfrm>
                  <a:off x="2571986" y="1096775"/>
                  <a:ext cx="765085" cy="277528"/>
                </a:xfrm>
                <a:prstGeom prst="rect">
                  <a:avLst/>
                </a:prstGeom>
                <a:noFill/>
              </p:spPr>
              <p:txBody>
                <a:bodyPr wrap="square" rtlCol="0">
                  <a:spAutoFit/>
                </a:bodyPr>
                <a:lstStyle/>
                <a:p>
                  <a:pPr algn="ctr"/>
                  <a:r>
                    <a:rPr lang="zh-CN" altLang="en-US" sz="1600" b="1" dirty="0">
                      <a:latin typeface="微软雅黑" panose="020B0503020204020204" pitchFamily="34" charset="-122"/>
                      <a:ea typeface="微软雅黑" panose="020B0503020204020204" pitchFamily="34" charset="-122"/>
                    </a:rPr>
                    <a:t>体育、工作日</a:t>
                  </a:r>
                  <a:endParaRPr lang="zh-CN" altLang="en-US" sz="1600" b="1" dirty="0">
                    <a:latin typeface="微软雅黑" panose="020B0503020204020204" pitchFamily="34" charset="-122"/>
                    <a:ea typeface="微软雅黑" panose="020B0503020204020204" pitchFamily="34" charset="-122"/>
                  </a:endParaRPr>
                </a:p>
              </p:txBody>
            </p:sp>
            <p:cxnSp>
              <p:nvCxnSpPr>
                <p:cNvPr id="27" name="直接连接符 26"/>
                <p:cNvCxnSpPr/>
                <p:nvPr/>
              </p:nvCxnSpPr>
              <p:spPr>
                <a:xfrm>
                  <a:off x="2681790" y="1298910"/>
                  <a:ext cx="495055" cy="0"/>
                </a:xfrm>
                <a:prstGeom prst="line">
                  <a:avLst/>
                </a:prstGeom>
                <a:grpFill/>
                <a:ln w="3175">
                  <a:solidFill>
                    <a:schemeClr val="bg1"/>
                  </a:solidFill>
                </a:ln>
              </p:spPr>
              <p:style>
                <a:lnRef idx="1">
                  <a:schemeClr val="accent1"/>
                </a:lnRef>
                <a:fillRef idx="0">
                  <a:schemeClr val="accent1"/>
                </a:fillRef>
                <a:effectRef idx="0">
                  <a:schemeClr val="accent1"/>
                </a:effectRef>
                <a:fontRef idx="minor">
                  <a:schemeClr val="tx1"/>
                </a:fontRef>
              </p:style>
            </p:cxnSp>
          </p:grpSp>
        </p:grpSp>
      </p:grpSp>
      <p:grpSp>
        <p:nvGrpSpPr>
          <p:cNvPr id="33" name="组合 32"/>
          <p:cNvGrpSpPr/>
          <p:nvPr/>
        </p:nvGrpSpPr>
        <p:grpSpPr>
          <a:xfrm>
            <a:off x="2964722" y="1272308"/>
            <a:ext cx="1530253" cy="4905252"/>
            <a:chOff x="2359026" y="771525"/>
            <a:chExt cx="1150938" cy="3689351"/>
          </a:xfrm>
          <a:solidFill>
            <a:schemeClr val="bg1"/>
          </a:solidFill>
        </p:grpSpPr>
        <p:grpSp>
          <p:nvGrpSpPr>
            <p:cNvPr id="34" name="组合 33"/>
            <p:cNvGrpSpPr/>
            <p:nvPr/>
          </p:nvGrpSpPr>
          <p:grpSpPr>
            <a:xfrm>
              <a:off x="2359026" y="771525"/>
              <a:ext cx="1150938" cy="1760538"/>
              <a:chOff x="2359026" y="771525"/>
              <a:chExt cx="1150938" cy="1760538"/>
            </a:xfrm>
            <a:grpFill/>
          </p:grpSpPr>
          <p:sp>
            <p:nvSpPr>
              <p:cNvPr id="41" name="Freeform 6"/>
              <p:cNvSpPr>
                <a:spLocks noEditPoints="1"/>
              </p:cNvSpPr>
              <p:nvPr/>
            </p:nvSpPr>
            <p:spPr bwMode="auto">
              <a:xfrm>
                <a:off x="2359026" y="771525"/>
                <a:ext cx="1150938" cy="1760538"/>
              </a:xfrm>
              <a:custGeom>
                <a:avLst/>
                <a:gdLst>
                  <a:gd name="T0" fmla="*/ 34 w 34"/>
                  <a:gd name="T1" fmla="*/ 18 h 52"/>
                  <a:gd name="T2" fmla="*/ 17 w 34"/>
                  <a:gd name="T3" fmla="*/ 1 h 52"/>
                  <a:gd name="T4" fmla="*/ 0 w 34"/>
                  <a:gd name="T5" fmla="*/ 18 h 52"/>
                  <a:gd name="T6" fmla="*/ 2 w 34"/>
                  <a:gd name="T7" fmla="*/ 26 h 52"/>
                  <a:gd name="T8" fmla="*/ 2 w 34"/>
                  <a:gd name="T9" fmla="*/ 26 h 52"/>
                  <a:gd name="T10" fmla="*/ 17 w 34"/>
                  <a:gd name="T11" fmla="*/ 52 h 52"/>
                  <a:gd name="T12" fmla="*/ 32 w 34"/>
                  <a:gd name="T13" fmla="*/ 26 h 52"/>
                  <a:gd name="T14" fmla="*/ 32 w 34"/>
                  <a:gd name="T15" fmla="*/ 26 h 52"/>
                  <a:gd name="T16" fmla="*/ 34 w 34"/>
                  <a:gd name="T17" fmla="*/ 18 h 52"/>
                  <a:gd name="T18" fmla="*/ 17 w 34"/>
                  <a:gd name="T19" fmla="*/ 32 h 52"/>
                  <a:gd name="T20" fmla="*/ 3 w 34"/>
                  <a:gd name="T21" fmla="*/ 18 h 52"/>
                  <a:gd name="T22" fmla="*/ 17 w 34"/>
                  <a:gd name="T23" fmla="*/ 3 h 52"/>
                  <a:gd name="T24" fmla="*/ 31 w 34"/>
                  <a:gd name="T25" fmla="*/ 18 h 52"/>
                  <a:gd name="T26" fmla="*/ 17 w 34"/>
                  <a:gd name="T27"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 h="52">
                    <a:moveTo>
                      <a:pt x="34" y="18"/>
                    </a:moveTo>
                    <a:cubicBezTo>
                      <a:pt x="34" y="8"/>
                      <a:pt x="27" y="1"/>
                      <a:pt x="17" y="1"/>
                    </a:cubicBezTo>
                    <a:cubicBezTo>
                      <a:pt x="8" y="0"/>
                      <a:pt x="0" y="8"/>
                      <a:pt x="0" y="18"/>
                    </a:cubicBezTo>
                    <a:cubicBezTo>
                      <a:pt x="0" y="21"/>
                      <a:pt x="1" y="24"/>
                      <a:pt x="2" y="26"/>
                    </a:cubicBezTo>
                    <a:cubicBezTo>
                      <a:pt x="2" y="26"/>
                      <a:pt x="2" y="26"/>
                      <a:pt x="2" y="26"/>
                    </a:cubicBezTo>
                    <a:cubicBezTo>
                      <a:pt x="17" y="52"/>
                      <a:pt x="17" y="52"/>
                      <a:pt x="17" y="52"/>
                    </a:cubicBezTo>
                    <a:cubicBezTo>
                      <a:pt x="32" y="26"/>
                      <a:pt x="32" y="26"/>
                      <a:pt x="32" y="26"/>
                    </a:cubicBezTo>
                    <a:cubicBezTo>
                      <a:pt x="32" y="26"/>
                      <a:pt x="32" y="26"/>
                      <a:pt x="32" y="26"/>
                    </a:cubicBezTo>
                    <a:cubicBezTo>
                      <a:pt x="33" y="24"/>
                      <a:pt x="34" y="21"/>
                      <a:pt x="34" y="18"/>
                    </a:cubicBezTo>
                    <a:close/>
                    <a:moveTo>
                      <a:pt x="17" y="32"/>
                    </a:moveTo>
                    <a:cubicBezTo>
                      <a:pt x="9" y="32"/>
                      <a:pt x="3" y="26"/>
                      <a:pt x="3" y="18"/>
                    </a:cubicBezTo>
                    <a:cubicBezTo>
                      <a:pt x="3" y="10"/>
                      <a:pt x="9" y="3"/>
                      <a:pt x="17" y="3"/>
                    </a:cubicBezTo>
                    <a:cubicBezTo>
                      <a:pt x="25" y="3"/>
                      <a:pt x="31" y="10"/>
                      <a:pt x="31" y="18"/>
                    </a:cubicBezTo>
                    <a:cubicBezTo>
                      <a:pt x="31" y="26"/>
                      <a:pt x="25" y="32"/>
                      <a:pt x="17" y="32"/>
                    </a:cubicBezTo>
                    <a:close/>
                  </a:path>
                </a:pathLst>
              </a:custGeom>
              <a:solidFill>
                <a:srgbClr val="00B050"/>
              </a:solidFill>
              <a:ln>
                <a:noFill/>
              </a:ln>
            </p:spPr>
            <p:txBody>
              <a:bodyPr vert="horz" wrap="square" lIns="91440" tIns="45720" rIns="91440" bIns="45720" numCol="1" anchor="t" anchorCtr="0" compatLnSpc="1"/>
              <a:lstStyle/>
              <a:p>
                <a:endParaRPr lang="zh-CN" altLang="en-US"/>
              </a:p>
            </p:txBody>
          </p:sp>
          <p:grpSp>
            <p:nvGrpSpPr>
              <p:cNvPr id="42" name="组合 41"/>
              <p:cNvGrpSpPr/>
              <p:nvPr/>
            </p:nvGrpSpPr>
            <p:grpSpPr>
              <a:xfrm>
                <a:off x="2551927" y="959963"/>
                <a:ext cx="765110" cy="693182"/>
                <a:chOff x="2551927" y="959963"/>
                <a:chExt cx="765110" cy="693182"/>
              </a:xfrm>
              <a:grpFill/>
            </p:grpSpPr>
            <p:sp>
              <p:nvSpPr>
                <p:cNvPr id="43" name="TextBox 8571"/>
                <p:cNvSpPr txBox="1"/>
                <p:nvPr/>
              </p:nvSpPr>
              <p:spPr>
                <a:xfrm>
                  <a:off x="2551952" y="959963"/>
                  <a:ext cx="765085" cy="254634"/>
                </a:xfrm>
                <a:prstGeom prst="rect">
                  <a:avLst/>
                </a:prstGeom>
                <a:noFill/>
              </p:spPr>
              <p:txBody>
                <a:bodyPr wrap="square" rtlCol="0">
                  <a:spAutoFit/>
                </a:bodyPr>
                <a:lstStyle/>
                <a:p>
                  <a:pPr algn="ctr"/>
                  <a:r>
                    <a:rPr lang="en-US" altLang="zh-CN" sz="1600" spc="300" dirty="0">
                      <a:latin typeface="微软雅黑" panose="020B0503020204020204" pitchFamily="34" charset="-122"/>
                      <a:ea typeface="微软雅黑" panose="020B0503020204020204" pitchFamily="34" charset="-122"/>
                    </a:rPr>
                    <a:t>02</a:t>
                  </a:r>
                  <a:endParaRPr lang="zh-CN" altLang="en-US" sz="1600" spc="300" dirty="0">
                    <a:latin typeface="微软雅黑" panose="020B0503020204020204" pitchFamily="34" charset="-122"/>
                    <a:ea typeface="微软雅黑" panose="020B0503020204020204" pitchFamily="34" charset="-122"/>
                  </a:endParaRPr>
                </a:p>
              </p:txBody>
            </p:sp>
            <p:sp>
              <p:nvSpPr>
                <p:cNvPr id="44" name="TextBox 412"/>
                <p:cNvSpPr txBox="1"/>
                <p:nvPr/>
              </p:nvSpPr>
              <p:spPr>
                <a:xfrm>
                  <a:off x="2551927" y="1214233"/>
                  <a:ext cx="765085" cy="438912"/>
                </a:xfrm>
                <a:prstGeom prst="rect">
                  <a:avLst/>
                </a:prstGeom>
                <a:noFill/>
              </p:spPr>
              <p:txBody>
                <a:bodyPr wrap="square" rtlCol="0">
                  <a:spAutoFit/>
                </a:bodyPr>
                <a:lstStyle/>
                <a:p>
                  <a:pPr algn="ctr"/>
                  <a:r>
                    <a:rPr lang="zh-CN" altLang="en-US" sz="1600" b="1" dirty="0">
                      <a:latin typeface="微软雅黑" panose="020B0503020204020204" pitchFamily="34" charset="-122"/>
                      <a:ea typeface="微软雅黑" panose="020B0503020204020204" pitchFamily="34" charset="-122"/>
                    </a:rPr>
                    <a:t>家庭问题、打电话</a:t>
                  </a:r>
                  <a:endParaRPr lang="zh-CN" altLang="en-US" sz="1600" b="1" dirty="0">
                    <a:latin typeface="微软雅黑" panose="020B0503020204020204" pitchFamily="34" charset="-122"/>
                    <a:ea typeface="微软雅黑" panose="020B0503020204020204" pitchFamily="34" charset="-122"/>
                  </a:endParaRPr>
                </a:p>
              </p:txBody>
            </p:sp>
            <p:cxnSp>
              <p:nvCxnSpPr>
                <p:cNvPr id="45" name="直接连接符 44"/>
                <p:cNvCxnSpPr/>
                <p:nvPr/>
              </p:nvCxnSpPr>
              <p:spPr>
                <a:xfrm>
                  <a:off x="2681790" y="1298910"/>
                  <a:ext cx="495055" cy="0"/>
                </a:xfrm>
                <a:prstGeom prst="line">
                  <a:avLst/>
                </a:prstGeom>
                <a:grpFill/>
                <a:ln w="3175">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35" name="组合 34"/>
            <p:cNvGrpSpPr/>
            <p:nvPr/>
          </p:nvGrpSpPr>
          <p:grpSpPr>
            <a:xfrm>
              <a:off x="2359026" y="2700338"/>
              <a:ext cx="1150938" cy="1760538"/>
              <a:chOff x="2359026" y="2700338"/>
              <a:chExt cx="1150938" cy="1760538"/>
            </a:xfrm>
            <a:grpFill/>
          </p:grpSpPr>
          <p:sp>
            <p:nvSpPr>
              <p:cNvPr id="36" name="Freeform 7"/>
              <p:cNvSpPr>
                <a:spLocks noEditPoints="1"/>
              </p:cNvSpPr>
              <p:nvPr/>
            </p:nvSpPr>
            <p:spPr bwMode="auto">
              <a:xfrm>
                <a:off x="2359026" y="2700338"/>
                <a:ext cx="1150938" cy="1760538"/>
              </a:xfrm>
              <a:custGeom>
                <a:avLst/>
                <a:gdLst>
                  <a:gd name="T0" fmla="*/ 0 w 34"/>
                  <a:gd name="T1" fmla="*/ 35 h 52"/>
                  <a:gd name="T2" fmla="*/ 17 w 34"/>
                  <a:gd name="T3" fmla="*/ 52 h 52"/>
                  <a:gd name="T4" fmla="*/ 34 w 34"/>
                  <a:gd name="T5" fmla="*/ 35 h 52"/>
                  <a:gd name="T6" fmla="*/ 32 w 34"/>
                  <a:gd name="T7" fmla="*/ 26 h 52"/>
                  <a:gd name="T8" fmla="*/ 32 w 34"/>
                  <a:gd name="T9" fmla="*/ 26 h 52"/>
                  <a:gd name="T10" fmla="*/ 17 w 34"/>
                  <a:gd name="T11" fmla="*/ 0 h 52"/>
                  <a:gd name="T12" fmla="*/ 2 w 34"/>
                  <a:gd name="T13" fmla="*/ 26 h 52"/>
                  <a:gd name="T14" fmla="*/ 2 w 34"/>
                  <a:gd name="T15" fmla="*/ 26 h 52"/>
                  <a:gd name="T16" fmla="*/ 0 w 34"/>
                  <a:gd name="T17" fmla="*/ 35 h 52"/>
                  <a:gd name="T18" fmla="*/ 17 w 34"/>
                  <a:gd name="T19" fmla="*/ 21 h 52"/>
                  <a:gd name="T20" fmla="*/ 31 w 34"/>
                  <a:gd name="T21" fmla="*/ 35 h 52"/>
                  <a:gd name="T22" fmla="*/ 17 w 34"/>
                  <a:gd name="T23" fmla="*/ 49 h 52"/>
                  <a:gd name="T24" fmla="*/ 3 w 34"/>
                  <a:gd name="T25" fmla="*/ 35 h 52"/>
                  <a:gd name="T26" fmla="*/ 17 w 34"/>
                  <a:gd name="T27" fmla="*/ 2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 h="52">
                    <a:moveTo>
                      <a:pt x="0" y="35"/>
                    </a:moveTo>
                    <a:cubicBezTo>
                      <a:pt x="0" y="44"/>
                      <a:pt x="8" y="52"/>
                      <a:pt x="17" y="52"/>
                    </a:cubicBezTo>
                    <a:cubicBezTo>
                      <a:pt x="27" y="52"/>
                      <a:pt x="34" y="44"/>
                      <a:pt x="34" y="35"/>
                    </a:cubicBezTo>
                    <a:cubicBezTo>
                      <a:pt x="34" y="32"/>
                      <a:pt x="34" y="29"/>
                      <a:pt x="32" y="26"/>
                    </a:cubicBezTo>
                    <a:cubicBezTo>
                      <a:pt x="32" y="26"/>
                      <a:pt x="32" y="26"/>
                      <a:pt x="32" y="26"/>
                    </a:cubicBezTo>
                    <a:cubicBezTo>
                      <a:pt x="17" y="0"/>
                      <a:pt x="17" y="0"/>
                      <a:pt x="17" y="0"/>
                    </a:cubicBezTo>
                    <a:cubicBezTo>
                      <a:pt x="2" y="26"/>
                      <a:pt x="2" y="26"/>
                      <a:pt x="2" y="26"/>
                    </a:cubicBezTo>
                    <a:cubicBezTo>
                      <a:pt x="2" y="26"/>
                      <a:pt x="2" y="26"/>
                      <a:pt x="2" y="26"/>
                    </a:cubicBezTo>
                    <a:cubicBezTo>
                      <a:pt x="1" y="29"/>
                      <a:pt x="0" y="32"/>
                      <a:pt x="0" y="35"/>
                    </a:cubicBezTo>
                    <a:close/>
                    <a:moveTo>
                      <a:pt x="17" y="21"/>
                    </a:moveTo>
                    <a:cubicBezTo>
                      <a:pt x="25" y="21"/>
                      <a:pt x="31" y="27"/>
                      <a:pt x="31" y="35"/>
                    </a:cubicBezTo>
                    <a:cubicBezTo>
                      <a:pt x="31" y="43"/>
                      <a:pt x="25" y="49"/>
                      <a:pt x="17" y="49"/>
                    </a:cubicBezTo>
                    <a:cubicBezTo>
                      <a:pt x="9" y="49"/>
                      <a:pt x="3" y="43"/>
                      <a:pt x="3" y="35"/>
                    </a:cubicBezTo>
                    <a:cubicBezTo>
                      <a:pt x="3" y="27"/>
                      <a:pt x="9" y="21"/>
                      <a:pt x="17" y="21"/>
                    </a:cubicBezTo>
                    <a:close/>
                  </a:path>
                </a:pathLst>
              </a:custGeom>
              <a:solidFill>
                <a:srgbClr val="00B050"/>
              </a:solidFill>
              <a:ln>
                <a:noFill/>
              </a:ln>
            </p:spPr>
            <p:txBody>
              <a:bodyPr vert="horz" wrap="square" lIns="91440" tIns="45720" rIns="91440" bIns="45720" numCol="1" anchor="t" anchorCtr="0" compatLnSpc="1"/>
              <a:lstStyle/>
              <a:p>
                <a:endParaRPr lang="zh-CN" altLang="en-US"/>
              </a:p>
            </p:txBody>
          </p:sp>
          <p:grpSp>
            <p:nvGrpSpPr>
              <p:cNvPr id="37" name="组合 36"/>
              <p:cNvGrpSpPr/>
              <p:nvPr/>
            </p:nvGrpSpPr>
            <p:grpSpPr>
              <a:xfrm>
                <a:off x="2539987" y="3515601"/>
                <a:ext cx="777050" cy="761411"/>
                <a:chOff x="2539987" y="959963"/>
                <a:chExt cx="777050" cy="761411"/>
              </a:xfrm>
              <a:grpFill/>
            </p:grpSpPr>
            <p:sp>
              <p:nvSpPr>
                <p:cNvPr id="38" name="TextBox 438"/>
                <p:cNvSpPr txBox="1"/>
                <p:nvPr/>
              </p:nvSpPr>
              <p:spPr>
                <a:xfrm>
                  <a:off x="2551952" y="959963"/>
                  <a:ext cx="765085" cy="254634"/>
                </a:xfrm>
                <a:prstGeom prst="rect">
                  <a:avLst/>
                </a:prstGeom>
                <a:noFill/>
              </p:spPr>
              <p:txBody>
                <a:bodyPr wrap="square" rtlCol="0">
                  <a:spAutoFit/>
                </a:bodyPr>
                <a:lstStyle/>
                <a:p>
                  <a:pPr algn="ctr"/>
                  <a:r>
                    <a:rPr lang="en-US" altLang="zh-CN" sz="1600" spc="300" dirty="0">
                      <a:latin typeface="微软雅黑" panose="020B0503020204020204" pitchFamily="34" charset="-122"/>
                      <a:ea typeface="微软雅黑" panose="020B0503020204020204" pitchFamily="34" charset="-122"/>
                    </a:rPr>
                    <a:t>05</a:t>
                  </a:r>
                  <a:endParaRPr lang="zh-CN" altLang="en-US" sz="1600" spc="300" dirty="0">
                    <a:latin typeface="微软雅黑" panose="020B0503020204020204" pitchFamily="34" charset="-122"/>
                    <a:ea typeface="微软雅黑" panose="020B0503020204020204" pitchFamily="34" charset="-122"/>
                  </a:endParaRPr>
                </a:p>
              </p:txBody>
            </p:sp>
            <p:sp>
              <p:nvSpPr>
                <p:cNvPr id="39" name="TextBox 439"/>
                <p:cNvSpPr txBox="1"/>
                <p:nvPr/>
              </p:nvSpPr>
              <p:spPr>
                <a:xfrm>
                  <a:off x="2539987" y="1282462"/>
                  <a:ext cx="765085" cy="438912"/>
                </a:xfrm>
                <a:prstGeom prst="rect">
                  <a:avLst/>
                </a:prstGeom>
                <a:noFill/>
              </p:spPr>
              <p:txBody>
                <a:bodyPr wrap="square" rtlCol="0">
                  <a:spAutoFit/>
                </a:bodyPr>
                <a:lstStyle/>
                <a:p>
                  <a:pPr algn="ctr"/>
                  <a:r>
                    <a:rPr lang="zh-CN" altLang="en-US" sz="1600" b="1" dirty="0">
                      <a:latin typeface="微软雅黑" panose="020B0503020204020204" pitchFamily="34" charset="-122"/>
                      <a:ea typeface="微软雅黑" panose="020B0503020204020204" pitchFamily="34" charset="-122"/>
                    </a:rPr>
                    <a:t>城市交通、季节</a:t>
                  </a:r>
                  <a:endParaRPr lang="zh-CN" altLang="en-US" sz="1600" b="1" dirty="0">
                    <a:latin typeface="微软雅黑" panose="020B0503020204020204" pitchFamily="34" charset="-122"/>
                    <a:ea typeface="微软雅黑" panose="020B0503020204020204" pitchFamily="34" charset="-122"/>
                  </a:endParaRPr>
                </a:p>
              </p:txBody>
            </p:sp>
            <p:cxnSp>
              <p:nvCxnSpPr>
                <p:cNvPr id="40" name="直接连接符 39"/>
                <p:cNvCxnSpPr/>
                <p:nvPr/>
              </p:nvCxnSpPr>
              <p:spPr>
                <a:xfrm>
                  <a:off x="2681790" y="1298910"/>
                  <a:ext cx="495055" cy="0"/>
                </a:xfrm>
                <a:prstGeom prst="line">
                  <a:avLst/>
                </a:prstGeom>
                <a:grpFill/>
                <a:ln w="3175">
                  <a:solidFill>
                    <a:schemeClr val="bg1"/>
                  </a:solidFill>
                </a:ln>
              </p:spPr>
              <p:style>
                <a:lnRef idx="1">
                  <a:schemeClr val="accent1"/>
                </a:lnRef>
                <a:fillRef idx="0">
                  <a:schemeClr val="accent1"/>
                </a:fillRef>
                <a:effectRef idx="0">
                  <a:schemeClr val="accent1"/>
                </a:effectRef>
                <a:fontRef idx="minor">
                  <a:schemeClr val="tx1"/>
                </a:fontRef>
              </p:style>
            </p:cxnSp>
          </p:grpSp>
        </p:grpSp>
      </p:grpSp>
      <p:sp>
        <p:nvSpPr>
          <p:cNvPr id="46" name="矩形 45"/>
          <p:cNvSpPr/>
          <p:nvPr/>
        </p:nvSpPr>
        <p:spPr>
          <a:xfrm>
            <a:off x="2388870" y="56515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47" name="矩形 46"/>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childTnLst>
                                    </p:cTn>
                                  </p:par>
                                  <p:par>
                                    <p:cTn id="9" presetID="6" presetClass="emph" presetSubtype="0" autoRev="1" fill="hold" nodeType="withEffect" p14:presetBounceEnd="64000">
                                      <p:stCondLst>
                                        <p:cond delay="750"/>
                                      </p:stCondLst>
                                      <p:childTnLst>
                                        <p:animScale p14:bounceEnd="64000">
                                          <p:cBhvr>
                                            <p:cTn id="10" dur="500" fill="hold"/>
                                            <p:tgtEl>
                                              <p:spTgt spid="7"/>
                                            </p:tgtEl>
                                          </p:cBhvr>
                                          <p:by x="105000" y="105000"/>
                                        </p:animScale>
                                      </p:childTnLst>
                                    </p:cTn>
                                  </p:par>
                                  <p:par>
                                    <p:cTn id="11" presetID="23" presetClass="entr" presetSubtype="16" fill="hold" nodeType="withEffect">
                                      <p:stCondLst>
                                        <p:cond delay="150"/>
                                      </p:stCondLst>
                                      <p:childTnLst>
                                        <p:set>
                                          <p:cBhvr>
                                            <p:cTn id="12" dur="1" fill="hold">
                                              <p:stCondLst>
                                                <p:cond delay="0"/>
                                              </p:stCondLst>
                                            </p:cTn>
                                            <p:tgtEl>
                                              <p:spTgt spid="33"/>
                                            </p:tgtEl>
                                            <p:attrNameLst>
                                              <p:attrName>style.visibility</p:attrName>
                                            </p:attrNameLst>
                                          </p:cBhvr>
                                          <p:to>
                                            <p:strVal val="visible"/>
                                          </p:to>
                                        </p:set>
                                        <p:anim calcmode="lin" valueType="num">
                                          <p:cBhvr>
                                            <p:cTn id="13" dur="750" fill="hold"/>
                                            <p:tgtEl>
                                              <p:spTgt spid="33"/>
                                            </p:tgtEl>
                                            <p:attrNameLst>
                                              <p:attrName>ppt_w</p:attrName>
                                            </p:attrNameLst>
                                          </p:cBhvr>
                                          <p:tavLst>
                                            <p:tav tm="0">
                                              <p:val>
                                                <p:fltVal val="0"/>
                                              </p:val>
                                            </p:tav>
                                            <p:tav tm="100000">
                                              <p:val>
                                                <p:strVal val="#ppt_w"/>
                                              </p:val>
                                            </p:tav>
                                          </p:tavLst>
                                        </p:anim>
                                        <p:anim calcmode="lin" valueType="num">
                                          <p:cBhvr>
                                            <p:cTn id="14" dur="750" fill="hold"/>
                                            <p:tgtEl>
                                              <p:spTgt spid="33"/>
                                            </p:tgtEl>
                                            <p:attrNameLst>
                                              <p:attrName>ppt_h</p:attrName>
                                            </p:attrNameLst>
                                          </p:cBhvr>
                                          <p:tavLst>
                                            <p:tav tm="0">
                                              <p:val>
                                                <p:fltVal val="0"/>
                                              </p:val>
                                            </p:tav>
                                            <p:tav tm="100000">
                                              <p:val>
                                                <p:strVal val="#ppt_h"/>
                                              </p:val>
                                            </p:tav>
                                          </p:tavLst>
                                        </p:anim>
                                      </p:childTnLst>
                                    </p:cTn>
                                  </p:par>
                                  <p:par>
                                    <p:cTn id="15" presetID="6" presetClass="emph" presetSubtype="0" autoRev="1" fill="hold" nodeType="withEffect" p14:presetBounceEnd="62000">
                                      <p:stCondLst>
                                        <p:cond delay="900"/>
                                      </p:stCondLst>
                                      <p:childTnLst>
                                        <p:animScale p14:bounceEnd="62000">
                                          <p:cBhvr>
                                            <p:cTn id="16" dur="500" fill="hold"/>
                                            <p:tgtEl>
                                              <p:spTgt spid="33"/>
                                            </p:tgtEl>
                                          </p:cBhvr>
                                          <p:by x="105000" y="105000"/>
                                        </p:animScale>
                                      </p:childTnLst>
                                    </p:cTn>
                                  </p:par>
                                  <p:par>
                                    <p:cTn id="17" presetID="23" presetClass="entr" presetSubtype="16" fill="hold" nodeType="withEffect">
                                      <p:stCondLst>
                                        <p:cond delay="300"/>
                                      </p:stCondLst>
                                      <p:childTnLst>
                                        <p:set>
                                          <p:cBhvr>
                                            <p:cTn id="18" dur="1" fill="hold">
                                              <p:stCondLst>
                                                <p:cond delay="0"/>
                                              </p:stCondLst>
                                            </p:cTn>
                                            <p:tgtEl>
                                              <p:spTgt spid="20"/>
                                            </p:tgtEl>
                                            <p:attrNameLst>
                                              <p:attrName>style.visibility</p:attrName>
                                            </p:attrNameLst>
                                          </p:cBhvr>
                                          <p:to>
                                            <p:strVal val="visible"/>
                                          </p:to>
                                        </p:set>
                                        <p:anim calcmode="lin" valueType="num">
                                          <p:cBhvr>
                                            <p:cTn id="19" dur="750" fill="hold"/>
                                            <p:tgtEl>
                                              <p:spTgt spid="20"/>
                                            </p:tgtEl>
                                            <p:attrNameLst>
                                              <p:attrName>ppt_w</p:attrName>
                                            </p:attrNameLst>
                                          </p:cBhvr>
                                          <p:tavLst>
                                            <p:tav tm="0">
                                              <p:val>
                                                <p:fltVal val="0"/>
                                              </p:val>
                                            </p:tav>
                                            <p:tav tm="100000">
                                              <p:val>
                                                <p:strVal val="#ppt_w"/>
                                              </p:val>
                                            </p:tav>
                                          </p:tavLst>
                                        </p:anim>
                                        <p:anim calcmode="lin" valueType="num">
                                          <p:cBhvr>
                                            <p:cTn id="20" dur="750" fill="hold"/>
                                            <p:tgtEl>
                                              <p:spTgt spid="20"/>
                                            </p:tgtEl>
                                            <p:attrNameLst>
                                              <p:attrName>ppt_h</p:attrName>
                                            </p:attrNameLst>
                                          </p:cBhvr>
                                          <p:tavLst>
                                            <p:tav tm="0">
                                              <p:val>
                                                <p:fltVal val="0"/>
                                              </p:val>
                                            </p:tav>
                                            <p:tav tm="100000">
                                              <p:val>
                                                <p:strVal val="#ppt_h"/>
                                              </p:val>
                                            </p:tav>
                                          </p:tavLst>
                                        </p:anim>
                                      </p:childTnLst>
                                    </p:cTn>
                                  </p:par>
                                  <p:par>
                                    <p:cTn id="21" presetID="6" presetClass="emph" presetSubtype="0" autoRev="1" fill="hold" nodeType="withEffect" p14:presetBounceEnd="62000">
                                      <p:stCondLst>
                                        <p:cond delay="1050"/>
                                      </p:stCondLst>
                                      <p:childTnLst>
                                        <p:animScale p14:bounceEnd="62000">
                                          <p:cBhvr>
                                            <p:cTn id="22" dur="500" fill="hold"/>
                                            <p:tgtEl>
                                              <p:spTgt spid="20"/>
                                            </p:tgtEl>
                                          </p:cBhvr>
                                          <p:by x="105000" y="105000"/>
                                        </p:animScale>
                                      </p:childTnLst>
                                    </p:cTn>
                                  </p:par>
                                  <p:par>
                                    <p:cTn id="23" presetID="53" presetClass="entr" presetSubtype="16"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par>
                                    <p:cTn id="28" presetID="47" presetClass="entr" presetSubtype="0" fill="hold" grpId="0" nodeType="withEffect">
                                      <p:stCondLst>
                                        <p:cond delay="50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50"/>
                                            <p:tgtEl>
                                              <p:spTgt spid="4"/>
                                            </p:tgtEl>
                                          </p:cBhvr>
                                        </p:animEffect>
                                        <p:anim calcmode="lin" valueType="num">
                                          <p:cBhvr>
                                            <p:cTn id="31" dur="750" fill="hold"/>
                                            <p:tgtEl>
                                              <p:spTgt spid="4"/>
                                            </p:tgtEl>
                                            <p:attrNameLst>
                                              <p:attrName>ppt_x</p:attrName>
                                            </p:attrNameLst>
                                          </p:cBhvr>
                                          <p:tavLst>
                                            <p:tav tm="0">
                                              <p:val>
                                                <p:strVal val="#ppt_x"/>
                                              </p:val>
                                            </p:tav>
                                            <p:tav tm="100000">
                                              <p:val>
                                                <p:strVal val="#ppt_x"/>
                                              </p:val>
                                            </p:tav>
                                          </p:tavLst>
                                        </p:anim>
                                        <p:anim calcmode="lin" valueType="num">
                                          <p:cBhvr>
                                            <p:cTn id="32" dur="750" fill="hold"/>
                                            <p:tgtEl>
                                              <p:spTgt spid="4"/>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125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750"/>
                                            <p:tgtEl>
                                              <p:spTgt spid="5"/>
                                            </p:tgtEl>
                                          </p:cBhvr>
                                        </p:animEffect>
                                        <p:anim calcmode="lin" valueType="num">
                                          <p:cBhvr>
                                            <p:cTn id="36" dur="750" fill="hold"/>
                                            <p:tgtEl>
                                              <p:spTgt spid="5"/>
                                            </p:tgtEl>
                                            <p:attrNameLst>
                                              <p:attrName>ppt_x</p:attrName>
                                            </p:attrNameLst>
                                          </p:cBhvr>
                                          <p:tavLst>
                                            <p:tav tm="0">
                                              <p:val>
                                                <p:strVal val="#ppt_x"/>
                                              </p:val>
                                            </p:tav>
                                            <p:tav tm="100000">
                                              <p:val>
                                                <p:strVal val="#ppt_x"/>
                                              </p:val>
                                            </p:tav>
                                          </p:tavLst>
                                        </p:anim>
                                        <p:anim calcmode="lin" valueType="num">
                                          <p:cBhvr>
                                            <p:cTn id="37" dur="7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750" fill="hold"/>
                                            <p:tgtEl>
                                              <p:spTgt spid="7"/>
                                            </p:tgtEl>
                                            <p:attrNameLst>
                                              <p:attrName>ppt_w</p:attrName>
                                            </p:attrNameLst>
                                          </p:cBhvr>
                                          <p:tavLst>
                                            <p:tav tm="0">
                                              <p:val>
                                                <p:fltVal val="0"/>
                                              </p:val>
                                            </p:tav>
                                            <p:tav tm="100000">
                                              <p:val>
                                                <p:strVal val="#ppt_w"/>
                                              </p:val>
                                            </p:tav>
                                          </p:tavLst>
                                        </p:anim>
                                        <p:anim calcmode="lin" valueType="num">
                                          <p:cBhvr>
                                            <p:cTn id="8" dur="750" fill="hold"/>
                                            <p:tgtEl>
                                              <p:spTgt spid="7"/>
                                            </p:tgtEl>
                                            <p:attrNameLst>
                                              <p:attrName>ppt_h</p:attrName>
                                            </p:attrNameLst>
                                          </p:cBhvr>
                                          <p:tavLst>
                                            <p:tav tm="0">
                                              <p:val>
                                                <p:fltVal val="0"/>
                                              </p:val>
                                            </p:tav>
                                            <p:tav tm="100000">
                                              <p:val>
                                                <p:strVal val="#ppt_h"/>
                                              </p:val>
                                            </p:tav>
                                          </p:tavLst>
                                        </p:anim>
                                      </p:childTnLst>
                                    </p:cTn>
                                  </p:par>
                                  <p:par>
                                    <p:cTn id="9" presetID="6" presetClass="emph" presetSubtype="0" autoRev="1" fill="hold" nodeType="withEffect">
                                      <p:stCondLst>
                                        <p:cond delay="750"/>
                                      </p:stCondLst>
                                      <p:childTnLst>
                                        <p:animScale>
                                          <p:cBhvr>
                                            <p:cTn id="10" dur="500" fill="hold"/>
                                            <p:tgtEl>
                                              <p:spTgt spid="7"/>
                                            </p:tgtEl>
                                          </p:cBhvr>
                                          <p:by x="105000" y="105000"/>
                                        </p:animScale>
                                      </p:childTnLst>
                                    </p:cTn>
                                  </p:par>
                                  <p:par>
                                    <p:cTn id="11" presetID="23" presetClass="entr" presetSubtype="16" fill="hold" nodeType="withEffect">
                                      <p:stCondLst>
                                        <p:cond delay="150"/>
                                      </p:stCondLst>
                                      <p:childTnLst>
                                        <p:set>
                                          <p:cBhvr>
                                            <p:cTn id="12" dur="1" fill="hold">
                                              <p:stCondLst>
                                                <p:cond delay="0"/>
                                              </p:stCondLst>
                                            </p:cTn>
                                            <p:tgtEl>
                                              <p:spTgt spid="33"/>
                                            </p:tgtEl>
                                            <p:attrNameLst>
                                              <p:attrName>style.visibility</p:attrName>
                                            </p:attrNameLst>
                                          </p:cBhvr>
                                          <p:to>
                                            <p:strVal val="visible"/>
                                          </p:to>
                                        </p:set>
                                        <p:anim calcmode="lin" valueType="num">
                                          <p:cBhvr>
                                            <p:cTn id="13" dur="750" fill="hold"/>
                                            <p:tgtEl>
                                              <p:spTgt spid="33"/>
                                            </p:tgtEl>
                                            <p:attrNameLst>
                                              <p:attrName>ppt_w</p:attrName>
                                            </p:attrNameLst>
                                          </p:cBhvr>
                                          <p:tavLst>
                                            <p:tav tm="0">
                                              <p:val>
                                                <p:fltVal val="0"/>
                                              </p:val>
                                            </p:tav>
                                            <p:tav tm="100000">
                                              <p:val>
                                                <p:strVal val="#ppt_w"/>
                                              </p:val>
                                            </p:tav>
                                          </p:tavLst>
                                        </p:anim>
                                        <p:anim calcmode="lin" valueType="num">
                                          <p:cBhvr>
                                            <p:cTn id="14" dur="750" fill="hold"/>
                                            <p:tgtEl>
                                              <p:spTgt spid="33"/>
                                            </p:tgtEl>
                                            <p:attrNameLst>
                                              <p:attrName>ppt_h</p:attrName>
                                            </p:attrNameLst>
                                          </p:cBhvr>
                                          <p:tavLst>
                                            <p:tav tm="0">
                                              <p:val>
                                                <p:fltVal val="0"/>
                                              </p:val>
                                            </p:tav>
                                            <p:tav tm="100000">
                                              <p:val>
                                                <p:strVal val="#ppt_h"/>
                                              </p:val>
                                            </p:tav>
                                          </p:tavLst>
                                        </p:anim>
                                      </p:childTnLst>
                                    </p:cTn>
                                  </p:par>
                                  <p:par>
                                    <p:cTn id="15" presetID="6" presetClass="emph" presetSubtype="0" autoRev="1" fill="hold" nodeType="withEffect">
                                      <p:stCondLst>
                                        <p:cond delay="900"/>
                                      </p:stCondLst>
                                      <p:childTnLst>
                                        <p:animScale>
                                          <p:cBhvr>
                                            <p:cTn id="16" dur="500" fill="hold"/>
                                            <p:tgtEl>
                                              <p:spTgt spid="33"/>
                                            </p:tgtEl>
                                          </p:cBhvr>
                                          <p:by x="105000" y="105000"/>
                                        </p:animScale>
                                      </p:childTnLst>
                                    </p:cTn>
                                  </p:par>
                                  <p:par>
                                    <p:cTn id="17" presetID="23" presetClass="entr" presetSubtype="16" fill="hold" nodeType="withEffect">
                                      <p:stCondLst>
                                        <p:cond delay="300"/>
                                      </p:stCondLst>
                                      <p:childTnLst>
                                        <p:set>
                                          <p:cBhvr>
                                            <p:cTn id="18" dur="1" fill="hold">
                                              <p:stCondLst>
                                                <p:cond delay="0"/>
                                              </p:stCondLst>
                                            </p:cTn>
                                            <p:tgtEl>
                                              <p:spTgt spid="20"/>
                                            </p:tgtEl>
                                            <p:attrNameLst>
                                              <p:attrName>style.visibility</p:attrName>
                                            </p:attrNameLst>
                                          </p:cBhvr>
                                          <p:to>
                                            <p:strVal val="visible"/>
                                          </p:to>
                                        </p:set>
                                        <p:anim calcmode="lin" valueType="num">
                                          <p:cBhvr>
                                            <p:cTn id="19" dur="750" fill="hold"/>
                                            <p:tgtEl>
                                              <p:spTgt spid="20"/>
                                            </p:tgtEl>
                                            <p:attrNameLst>
                                              <p:attrName>ppt_w</p:attrName>
                                            </p:attrNameLst>
                                          </p:cBhvr>
                                          <p:tavLst>
                                            <p:tav tm="0">
                                              <p:val>
                                                <p:fltVal val="0"/>
                                              </p:val>
                                            </p:tav>
                                            <p:tav tm="100000">
                                              <p:val>
                                                <p:strVal val="#ppt_w"/>
                                              </p:val>
                                            </p:tav>
                                          </p:tavLst>
                                        </p:anim>
                                        <p:anim calcmode="lin" valueType="num">
                                          <p:cBhvr>
                                            <p:cTn id="20" dur="750" fill="hold"/>
                                            <p:tgtEl>
                                              <p:spTgt spid="20"/>
                                            </p:tgtEl>
                                            <p:attrNameLst>
                                              <p:attrName>ppt_h</p:attrName>
                                            </p:attrNameLst>
                                          </p:cBhvr>
                                          <p:tavLst>
                                            <p:tav tm="0">
                                              <p:val>
                                                <p:fltVal val="0"/>
                                              </p:val>
                                            </p:tav>
                                            <p:tav tm="100000">
                                              <p:val>
                                                <p:strVal val="#ppt_h"/>
                                              </p:val>
                                            </p:tav>
                                          </p:tavLst>
                                        </p:anim>
                                      </p:childTnLst>
                                    </p:cTn>
                                  </p:par>
                                  <p:par>
                                    <p:cTn id="21" presetID="6" presetClass="emph" presetSubtype="0" autoRev="1" fill="hold" nodeType="withEffect">
                                      <p:stCondLst>
                                        <p:cond delay="1050"/>
                                      </p:stCondLst>
                                      <p:childTnLst>
                                        <p:animScale>
                                          <p:cBhvr>
                                            <p:cTn id="22" dur="500" fill="hold"/>
                                            <p:tgtEl>
                                              <p:spTgt spid="20"/>
                                            </p:tgtEl>
                                          </p:cBhvr>
                                          <p:by x="105000" y="105000"/>
                                        </p:animScale>
                                      </p:childTnLst>
                                    </p:cTn>
                                  </p:par>
                                  <p:par>
                                    <p:cTn id="23" presetID="53" presetClass="entr" presetSubtype="16"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par>
                                    <p:cTn id="28" presetID="47" presetClass="entr" presetSubtype="0" fill="hold" grpId="0" nodeType="withEffect">
                                      <p:stCondLst>
                                        <p:cond delay="50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50"/>
                                            <p:tgtEl>
                                              <p:spTgt spid="4"/>
                                            </p:tgtEl>
                                          </p:cBhvr>
                                        </p:animEffect>
                                        <p:anim calcmode="lin" valueType="num">
                                          <p:cBhvr>
                                            <p:cTn id="31" dur="750" fill="hold"/>
                                            <p:tgtEl>
                                              <p:spTgt spid="4"/>
                                            </p:tgtEl>
                                            <p:attrNameLst>
                                              <p:attrName>ppt_x</p:attrName>
                                            </p:attrNameLst>
                                          </p:cBhvr>
                                          <p:tavLst>
                                            <p:tav tm="0">
                                              <p:val>
                                                <p:strVal val="#ppt_x"/>
                                              </p:val>
                                            </p:tav>
                                            <p:tav tm="100000">
                                              <p:val>
                                                <p:strVal val="#ppt_x"/>
                                              </p:val>
                                            </p:tav>
                                          </p:tavLst>
                                        </p:anim>
                                        <p:anim calcmode="lin" valueType="num">
                                          <p:cBhvr>
                                            <p:cTn id="32" dur="750" fill="hold"/>
                                            <p:tgtEl>
                                              <p:spTgt spid="4"/>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125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750"/>
                                            <p:tgtEl>
                                              <p:spTgt spid="5"/>
                                            </p:tgtEl>
                                          </p:cBhvr>
                                        </p:animEffect>
                                        <p:anim calcmode="lin" valueType="num">
                                          <p:cBhvr>
                                            <p:cTn id="36" dur="750" fill="hold"/>
                                            <p:tgtEl>
                                              <p:spTgt spid="5"/>
                                            </p:tgtEl>
                                            <p:attrNameLst>
                                              <p:attrName>ppt_x</p:attrName>
                                            </p:attrNameLst>
                                          </p:cBhvr>
                                          <p:tavLst>
                                            <p:tav tm="0">
                                              <p:val>
                                                <p:strVal val="#ppt_x"/>
                                              </p:val>
                                            </p:tav>
                                            <p:tav tm="100000">
                                              <p:val>
                                                <p:strVal val="#ppt_x"/>
                                              </p:val>
                                            </p:tav>
                                          </p:tavLst>
                                        </p:anim>
                                        <p:anim calcmode="lin" valueType="num">
                                          <p:cBhvr>
                                            <p:cTn id="37" dur="7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5942716" y="1907286"/>
            <a:ext cx="1018492" cy="1026254"/>
            <a:chOff x="4644008" y="1988840"/>
            <a:chExt cx="966398" cy="973763"/>
          </a:xfrm>
        </p:grpSpPr>
        <p:sp>
          <p:nvSpPr>
            <p:cNvPr id="15" name="圆角矩形 1"/>
            <p:cNvSpPr/>
            <p:nvPr/>
          </p:nvSpPr>
          <p:spPr>
            <a:xfrm>
              <a:off x="4644008" y="1988840"/>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6"/>
            <p:cNvSpPr/>
            <p:nvPr/>
          </p:nvSpPr>
          <p:spPr>
            <a:xfrm>
              <a:off x="5049264" y="2407296"/>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4691074" y="2038333"/>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55"/>
            <p:cNvSpPr txBox="1"/>
            <p:nvPr/>
          </p:nvSpPr>
          <p:spPr>
            <a:xfrm>
              <a:off x="4691074" y="2061776"/>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隐</a:t>
              </a:r>
              <a:endParaRPr lang="zh-CN" altLang="en-US" sz="1400" dirty="0">
                <a:latin typeface="Impact" panose="020B0806030902050204" pitchFamily="34" charset="0"/>
              </a:endParaRPr>
            </a:p>
          </p:txBody>
        </p:sp>
      </p:grpSp>
      <p:grpSp>
        <p:nvGrpSpPr>
          <p:cNvPr id="19" name="组合 18"/>
          <p:cNvGrpSpPr/>
          <p:nvPr/>
        </p:nvGrpSpPr>
        <p:grpSpPr>
          <a:xfrm>
            <a:off x="4854152" y="3352586"/>
            <a:ext cx="1018493" cy="1026254"/>
            <a:chOff x="4823407" y="3433269"/>
            <a:chExt cx="1018493" cy="1026254"/>
          </a:xfrm>
        </p:grpSpPr>
        <p:sp>
          <p:nvSpPr>
            <p:cNvPr id="20" name="圆角矩形 1"/>
            <p:cNvSpPr/>
            <p:nvPr/>
          </p:nvSpPr>
          <p:spPr>
            <a:xfrm>
              <a:off x="4823407" y="3433269"/>
              <a:ext cx="910676" cy="913405"/>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B05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6"/>
            <p:cNvSpPr/>
            <p:nvPr/>
          </p:nvSpPr>
          <p:spPr>
            <a:xfrm>
              <a:off x="5250509" y="3874282"/>
              <a:ext cx="591391" cy="585241"/>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B05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4873010" y="3485430"/>
              <a:ext cx="365124" cy="365124"/>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59"/>
            <p:cNvSpPr txBox="1"/>
            <p:nvPr/>
          </p:nvSpPr>
          <p:spPr>
            <a:xfrm>
              <a:off x="4873010" y="3510137"/>
              <a:ext cx="405735" cy="306705"/>
            </a:xfrm>
            <a:prstGeom prst="rect">
              <a:avLst/>
            </a:prstGeom>
            <a:noFill/>
          </p:spPr>
          <p:txBody>
            <a:bodyPr wrap="square" rtlCol="0">
              <a:spAutoFit/>
            </a:bodyPr>
            <a:lstStyle/>
            <a:p>
              <a:pPr algn="ctr"/>
              <a:r>
                <a:rPr lang="zh-CN" altLang="en-US" sz="1400" dirty="0">
                  <a:latin typeface="Impact" panose="020B0806030902050204" pitchFamily="34" charset="0"/>
                </a:rPr>
                <a:t>性</a:t>
              </a:r>
              <a:endParaRPr lang="zh-CN" altLang="en-US" sz="1400" dirty="0">
                <a:latin typeface="Impact" panose="020B0806030902050204" pitchFamily="34" charset="0"/>
              </a:endParaRPr>
            </a:p>
          </p:txBody>
        </p:sp>
      </p:grpSp>
      <p:grpSp>
        <p:nvGrpSpPr>
          <p:cNvPr id="24" name="组合 23"/>
          <p:cNvGrpSpPr/>
          <p:nvPr/>
        </p:nvGrpSpPr>
        <p:grpSpPr>
          <a:xfrm>
            <a:off x="5942716" y="3352586"/>
            <a:ext cx="1018831" cy="1026254"/>
            <a:chOff x="4644008" y="3137107"/>
            <a:chExt cx="966719" cy="973763"/>
          </a:xfrm>
        </p:grpSpPr>
        <p:sp>
          <p:nvSpPr>
            <p:cNvPr id="25" name="圆角矩形 1"/>
            <p:cNvSpPr/>
            <p:nvPr/>
          </p:nvSpPr>
          <p:spPr>
            <a:xfrm flipH="1" flipV="1">
              <a:off x="4746310" y="3244184"/>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B0F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6"/>
            <p:cNvSpPr/>
            <p:nvPr/>
          </p:nvSpPr>
          <p:spPr>
            <a:xfrm flipH="1" flipV="1">
              <a:off x="4644008" y="3137107"/>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B0F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5225745" y="372145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63"/>
            <p:cNvSpPr txBox="1"/>
            <p:nvPr/>
          </p:nvSpPr>
          <p:spPr>
            <a:xfrm>
              <a:off x="5225745" y="3744897"/>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特</a:t>
              </a:r>
              <a:endParaRPr lang="zh-CN" altLang="en-US" sz="1400" dirty="0">
                <a:latin typeface="Impact" panose="020B0806030902050204" pitchFamily="34" charset="0"/>
              </a:endParaRPr>
            </a:p>
          </p:txBody>
        </p:sp>
      </p:grpSp>
      <p:grpSp>
        <p:nvGrpSpPr>
          <p:cNvPr id="39" name="组合 38"/>
          <p:cNvGrpSpPr/>
          <p:nvPr/>
        </p:nvGrpSpPr>
        <p:grpSpPr>
          <a:xfrm>
            <a:off x="4854152" y="4797885"/>
            <a:ext cx="1018831" cy="1026254"/>
            <a:chOff x="4644008" y="3137107"/>
            <a:chExt cx="966719" cy="973763"/>
          </a:xfrm>
        </p:grpSpPr>
        <p:sp>
          <p:nvSpPr>
            <p:cNvPr id="40" name="圆角矩形 1"/>
            <p:cNvSpPr/>
            <p:nvPr/>
          </p:nvSpPr>
          <p:spPr>
            <a:xfrm flipH="1" flipV="1">
              <a:off x="4746310" y="3244184"/>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92D05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6"/>
            <p:cNvSpPr/>
            <p:nvPr/>
          </p:nvSpPr>
          <p:spPr>
            <a:xfrm flipH="1" flipV="1">
              <a:off x="4644008" y="3137107"/>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92D05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5225745" y="372145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68"/>
            <p:cNvSpPr txBox="1"/>
            <p:nvPr/>
          </p:nvSpPr>
          <p:spPr>
            <a:xfrm>
              <a:off x="5225745" y="3744897"/>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征</a:t>
              </a:r>
              <a:endParaRPr lang="zh-CN" altLang="en-US" sz="1400" dirty="0">
                <a:latin typeface="Impact" panose="020B0806030902050204" pitchFamily="34" charset="0"/>
              </a:endParaRPr>
            </a:p>
          </p:txBody>
        </p:sp>
      </p:grpSp>
      <p:grpSp>
        <p:nvGrpSpPr>
          <p:cNvPr id="44" name="组合 43"/>
          <p:cNvGrpSpPr/>
          <p:nvPr/>
        </p:nvGrpSpPr>
        <p:grpSpPr>
          <a:xfrm>
            <a:off x="695694" y="3382476"/>
            <a:ext cx="4069514" cy="1314645"/>
            <a:chOff x="997338" y="3464644"/>
            <a:chExt cx="3278191" cy="1059011"/>
          </a:xfrm>
        </p:grpSpPr>
        <p:sp>
          <p:nvSpPr>
            <p:cNvPr id="45" name="椭圆 44"/>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燕尾形 45"/>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7" name="TextBox 71"/>
            <p:cNvSpPr txBox="1"/>
            <p:nvPr/>
          </p:nvSpPr>
          <p:spPr>
            <a:xfrm>
              <a:off x="1449513" y="3484456"/>
              <a:ext cx="2208676" cy="321237"/>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教学内容</a:t>
              </a:r>
              <a:endParaRPr lang="zh-CN" altLang="en-US" sz="2000" b="1" dirty="0">
                <a:latin typeface="微软雅黑" panose="020B0503020204020204" pitchFamily="34" charset="-122"/>
                <a:ea typeface="微软雅黑" panose="020B0503020204020204" pitchFamily="34" charset="-122"/>
              </a:endParaRPr>
            </a:p>
          </p:txBody>
        </p:sp>
        <p:sp>
          <p:nvSpPr>
            <p:cNvPr id="48" name="TextBox 72"/>
            <p:cNvSpPr txBox="1"/>
            <p:nvPr/>
          </p:nvSpPr>
          <p:spPr>
            <a:xfrm>
              <a:off x="1449512" y="3855094"/>
              <a:ext cx="2826017" cy="668561"/>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大学生活、家庭问题、体育、作客、城市交通、购物、就医</a:t>
              </a:r>
              <a:r>
                <a:rPr lang="zh-CN" altLang="en-US" sz="1600" dirty="0">
                  <a:latin typeface="微软雅黑" panose="020B0503020204020204" pitchFamily="34" charset="-122"/>
                  <a:ea typeface="微软雅黑" panose="020B0503020204020204" pitchFamily="34" charset="-122"/>
                </a:rPr>
                <a:t>、打电话等</a:t>
              </a:r>
              <a:endParaRPr lang="zh-CN" altLang="en-US" sz="1600" dirty="0">
                <a:latin typeface="微软雅黑" panose="020B0503020204020204" pitchFamily="34" charset="-122"/>
                <a:ea typeface="微软雅黑" panose="020B0503020204020204" pitchFamily="34" charset="-122"/>
              </a:endParaRPr>
            </a:p>
          </p:txBody>
        </p:sp>
      </p:grpSp>
      <p:grpSp>
        <p:nvGrpSpPr>
          <p:cNvPr id="49" name="组合 48"/>
          <p:cNvGrpSpPr/>
          <p:nvPr/>
        </p:nvGrpSpPr>
        <p:grpSpPr>
          <a:xfrm>
            <a:off x="1417865" y="1671755"/>
            <a:ext cx="4069514" cy="952074"/>
            <a:chOff x="997338" y="3464644"/>
            <a:chExt cx="3231537" cy="756027"/>
          </a:xfrm>
        </p:grpSpPr>
        <p:sp>
          <p:nvSpPr>
            <p:cNvPr id="50" name="椭圆 49"/>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燕尾形 50"/>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TextBox 76"/>
            <p:cNvSpPr txBox="1"/>
            <p:nvPr/>
          </p:nvSpPr>
          <p:spPr>
            <a:xfrm>
              <a:off x="1449513" y="3484456"/>
              <a:ext cx="2208676" cy="316665"/>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德育</a:t>
              </a:r>
              <a:r>
                <a:rPr lang="zh-CN" altLang="en-US" sz="2000" b="1" dirty="0">
                  <a:latin typeface="微软雅黑" panose="020B0503020204020204" pitchFamily="34" charset="-122"/>
                  <a:ea typeface="微软雅黑" panose="020B0503020204020204" pitchFamily="34" charset="-122"/>
                </a:rPr>
                <a:t>目标</a:t>
              </a:r>
              <a:endParaRPr lang="zh-CN" altLang="en-US" sz="2000" b="1" dirty="0">
                <a:latin typeface="微软雅黑" panose="020B0503020204020204" pitchFamily="34" charset="-122"/>
                <a:ea typeface="微软雅黑" panose="020B0503020204020204" pitchFamily="34" charset="-122"/>
              </a:endParaRPr>
            </a:p>
          </p:txBody>
        </p:sp>
        <p:sp>
          <p:nvSpPr>
            <p:cNvPr id="53" name="TextBox 77"/>
            <p:cNvSpPr txBox="1"/>
            <p:nvPr/>
          </p:nvSpPr>
          <p:spPr>
            <a:xfrm>
              <a:off x="1449512" y="3855094"/>
              <a:ext cx="2779363" cy="365577"/>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认知目标、情感目标、行为目标</a:t>
              </a:r>
              <a:endParaRPr lang="zh-CN" altLang="en-US" sz="1600" dirty="0">
                <a:latin typeface="微软雅黑" panose="020B0503020204020204" pitchFamily="34" charset="-122"/>
                <a:ea typeface="微软雅黑" panose="020B0503020204020204" pitchFamily="34" charset="-122"/>
              </a:endParaRPr>
            </a:p>
          </p:txBody>
        </p:sp>
      </p:grpSp>
      <p:grpSp>
        <p:nvGrpSpPr>
          <p:cNvPr id="54" name="组合 53"/>
          <p:cNvGrpSpPr/>
          <p:nvPr/>
        </p:nvGrpSpPr>
        <p:grpSpPr>
          <a:xfrm>
            <a:off x="6452235" y="4812030"/>
            <a:ext cx="4367530" cy="1333430"/>
            <a:chOff x="997338" y="3464644"/>
            <a:chExt cx="3248357" cy="1034068"/>
          </a:xfrm>
        </p:grpSpPr>
        <p:sp>
          <p:nvSpPr>
            <p:cNvPr id="55" name="椭圆 54"/>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燕尾形 55"/>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TextBox 84"/>
            <p:cNvSpPr txBox="1"/>
            <p:nvPr/>
          </p:nvSpPr>
          <p:spPr>
            <a:xfrm>
              <a:off x="1449513" y="3484456"/>
              <a:ext cx="2208676" cy="309252"/>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教学效果</a:t>
              </a:r>
              <a:endParaRPr lang="zh-CN" altLang="en-US" sz="2000" b="1" dirty="0">
                <a:latin typeface="微软雅黑" panose="020B0503020204020204" pitchFamily="34" charset="-122"/>
                <a:ea typeface="微软雅黑" panose="020B0503020204020204" pitchFamily="34" charset="-122"/>
              </a:endParaRPr>
            </a:p>
          </p:txBody>
        </p:sp>
        <p:sp>
          <p:nvSpPr>
            <p:cNvPr id="58" name="TextBox 95"/>
            <p:cNvSpPr txBox="1"/>
            <p:nvPr/>
          </p:nvSpPr>
          <p:spPr>
            <a:xfrm>
              <a:off x="1449512" y="3855094"/>
              <a:ext cx="2796183" cy="643618"/>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对显性教育的补充，提升思政教育的针对性，达到桃李不言铸魂育人的效果</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59" name="组合 58"/>
          <p:cNvGrpSpPr/>
          <p:nvPr/>
        </p:nvGrpSpPr>
        <p:grpSpPr>
          <a:xfrm>
            <a:off x="7314364" y="2981460"/>
            <a:ext cx="4213617" cy="1344325"/>
            <a:chOff x="997338" y="3464644"/>
            <a:chExt cx="3198432" cy="1020437"/>
          </a:xfrm>
        </p:grpSpPr>
        <p:sp>
          <p:nvSpPr>
            <p:cNvPr id="60" name="椭圆 59"/>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燕尾形 60"/>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2" name="TextBox 99"/>
            <p:cNvSpPr txBox="1"/>
            <p:nvPr/>
          </p:nvSpPr>
          <p:spPr>
            <a:xfrm>
              <a:off x="1449513" y="3484456"/>
              <a:ext cx="2208676" cy="302702"/>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教学方式</a:t>
              </a:r>
              <a:endParaRPr lang="zh-CN" altLang="en-US" sz="2000" b="1" dirty="0">
                <a:latin typeface="微软雅黑" panose="020B0503020204020204" pitchFamily="34" charset="-122"/>
                <a:ea typeface="微软雅黑" panose="020B0503020204020204" pitchFamily="34" charset="-122"/>
              </a:endParaRPr>
            </a:p>
          </p:txBody>
        </p:sp>
        <p:sp>
          <p:nvSpPr>
            <p:cNvPr id="63" name="TextBox 100"/>
            <p:cNvSpPr txBox="1"/>
            <p:nvPr/>
          </p:nvSpPr>
          <p:spPr>
            <a:xfrm>
              <a:off x="1449512" y="3855094"/>
              <a:ext cx="2746258" cy="629987"/>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隐性教育，没有统一模式，需结合俄语专业及课程进行探索</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8" name="矩形 7"/>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9" name="矩形 8"/>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p:tgtEl>
                                          <p:spTgt spid="14"/>
                                        </p:tgtEl>
                                        <p:attrNameLst>
                                          <p:attrName>ppt_y</p:attrName>
                                        </p:attrNameLst>
                                      </p:cBhvr>
                                      <p:tavLst>
                                        <p:tav tm="0">
                                          <p:val>
                                            <p:strVal val="#ppt_y+#ppt_h*1.125000"/>
                                          </p:val>
                                        </p:tav>
                                        <p:tav tm="100000">
                                          <p:val>
                                            <p:strVal val="#ppt_y"/>
                                          </p:val>
                                        </p:tav>
                                      </p:tavLst>
                                    </p:anim>
                                    <p:animEffect transition="in" filter="wipe(up)">
                                      <p:cBhvr>
                                        <p:cTn id="8" dur="250"/>
                                        <p:tgtEl>
                                          <p:spTgt spid="14"/>
                                        </p:tgtEl>
                                      </p:cBhvr>
                                    </p:animEffect>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250"/>
                                        <p:tgtEl>
                                          <p:spTgt spid="19"/>
                                        </p:tgtEl>
                                        <p:attrNameLst>
                                          <p:attrName>ppt_y</p:attrName>
                                        </p:attrNameLst>
                                      </p:cBhvr>
                                      <p:tavLst>
                                        <p:tav tm="0">
                                          <p:val>
                                            <p:strVal val="#ppt_y+#ppt_h*1.125000"/>
                                          </p:val>
                                        </p:tav>
                                        <p:tav tm="100000">
                                          <p:val>
                                            <p:strVal val="#ppt_y"/>
                                          </p:val>
                                        </p:tav>
                                      </p:tavLst>
                                    </p:anim>
                                    <p:animEffect transition="in" filter="wipe(up)">
                                      <p:cBhvr>
                                        <p:cTn id="13" dur="250"/>
                                        <p:tgtEl>
                                          <p:spTgt spid="19"/>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250"/>
                                        <p:tgtEl>
                                          <p:spTgt spid="24"/>
                                        </p:tgtEl>
                                        <p:attrNameLst>
                                          <p:attrName>ppt_y</p:attrName>
                                        </p:attrNameLst>
                                      </p:cBhvr>
                                      <p:tavLst>
                                        <p:tav tm="0">
                                          <p:val>
                                            <p:strVal val="#ppt_y+#ppt_h*1.125000"/>
                                          </p:val>
                                        </p:tav>
                                        <p:tav tm="100000">
                                          <p:val>
                                            <p:strVal val="#ppt_y"/>
                                          </p:val>
                                        </p:tav>
                                      </p:tavLst>
                                    </p:anim>
                                    <p:animEffect transition="in" filter="wipe(up)">
                                      <p:cBhvr>
                                        <p:cTn id="18" dur="250"/>
                                        <p:tgtEl>
                                          <p:spTgt spid="24"/>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additive="base">
                                        <p:cTn id="22" dur="250"/>
                                        <p:tgtEl>
                                          <p:spTgt spid="39"/>
                                        </p:tgtEl>
                                        <p:attrNameLst>
                                          <p:attrName>ppt_y</p:attrName>
                                        </p:attrNameLst>
                                      </p:cBhvr>
                                      <p:tavLst>
                                        <p:tav tm="0">
                                          <p:val>
                                            <p:strVal val="#ppt_y+#ppt_h*1.125000"/>
                                          </p:val>
                                        </p:tav>
                                        <p:tav tm="100000">
                                          <p:val>
                                            <p:strVal val="#ppt_y"/>
                                          </p:val>
                                        </p:tav>
                                      </p:tavLst>
                                    </p:anim>
                                    <p:animEffect transition="in" filter="wipe(up)">
                                      <p:cBhvr>
                                        <p:cTn id="23" dur="250"/>
                                        <p:tgtEl>
                                          <p:spTgt spid="39"/>
                                        </p:tgtEl>
                                      </p:cBhvr>
                                    </p:animEffect>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up)">
                                      <p:cBhvr>
                                        <p:cTn id="27" dur="500"/>
                                        <p:tgtEl>
                                          <p:spTgt spid="49"/>
                                        </p:tgtEl>
                                      </p:cBhvr>
                                    </p:animEffect>
                                  </p:childTnLst>
                                </p:cTn>
                              </p:par>
                            </p:childTnLst>
                          </p:cTn>
                        </p:par>
                        <p:par>
                          <p:cTn id="28" fill="hold">
                            <p:stCondLst>
                              <p:cond delay="2500"/>
                            </p:stCondLst>
                            <p:childTnLst>
                              <p:par>
                                <p:cTn id="29" presetID="22" presetClass="entr" presetSubtype="1" fill="hold" nodeType="after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up)">
                                      <p:cBhvr>
                                        <p:cTn id="31" dur="500"/>
                                        <p:tgtEl>
                                          <p:spTgt spid="4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wipe(up)">
                                      <p:cBhvr>
                                        <p:cTn id="35" dur="500"/>
                                        <p:tgtEl>
                                          <p:spTgt spid="59"/>
                                        </p:tgtEl>
                                      </p:cBhvr>
                                    </p:animEffect>
                                  </p:childTnLst>
                                </p:cTn>
                              </p:par>
                            </p:childTnLst>
                          </p:cTn>
                        </p:par>
                        <p:par>
                          <p:cTn id="36" fill="hold">
                            <p:stCondLst>
                              <p:cond delay="3500"/>
                            </p:stCondLst>
                            <p:childTnLst>
                              <p:par>
                                <p:cTn id="37" presetID="22" presetClass="entr" presetSubtype="1" fill="hold" nodeType="afterEffect">
                                  <p:stCondLst>
                                    <p:cond delay="0"/>
                                  </p:stCondLst>
                                  <p:childTnLst>
                                    <p:set>
                                      <p:cBhvr>
                                        <p:cTn id="38" dur="1" fill="hold">
                                          <p:stCondLst>
                                            <p:cond delay="0"/>
                                          </p:stCondLst>
                                        </p:cTn>
                                        <p:tgtEl>
                                          <p:spTgt spid="54"/>
                                        </p:tgtEl>
                                        <p:attrNameLst>
                                          <p:attrName>style.visibility</p:attrName>
                                        </p:attrNameLst>
                                      </p:cBhvr>
                                      <p:to>
                                        <p:strVal val="visible"/>
                                      </p:to>
                                    </p:set>
                                    <p:animEffect transition="in" filter="wipe(up)">
                                      <p:cBhvr>
                                        <p:cTn id="3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471312" y="2714688"/>
            <a:ext cx="1300958" cy="1113221"/>
            <a:chOff x="6659570" y="2849159"/>
            <a:chExt cx="1300958" cy="1113221"/>
          </a:xfrm>
        </p:grpSpPr>
        <p:grpSp>
          <p:nvGrpSpPr>
            <p:cNvPr id="5" name="组合 4"/>
            <p:cNvGrpSpPr/>
            <p:nvPr/>
          </p:nvGrpSpPr>
          <p:grpSpPr>
            <a:xfrm>
              <a:off x="6659570" y="2849159"/>
              <a:ext cx="1300958" cy="1113221"/>
              <a:chOff x="3183471" y="2060848"/>
              <a:chExt cx="1300958" cy="1113221"/>
            </a:xfrm>
          </p:grpSpPr>
          <p:sp>
            <p:nvSpPr>
              <p:cNvPr id="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Freeform 67"/>
            <p:cNvSpPr>
              <a:spLocks noEditPoints="1"/>
            </p:cNvSpPr>
            <p:nvPr/>
          </p:nvSpPr>
          <p:spPr bwMode="auto">
            <a:xfrm>
              <a:off x="7104467" y="3200982"/>
              <a:ext cx="411163" cy="409575"/>
            </a:xfrm>
            <a:custGeom>
              <a:avLst/>
              <a:gdLst>
                <a:gd name="T0" fmla="*/ 229 w 259"/>
                <a:gd name="T1" fmla="*/ 171 h 258"/>
                <a:gd name="T2" fmla="*/ 240 w 259"/>
                <a:gd name="T3" fmla="*/ 195 h 258"/>
                <a:gd name="T4" fmla="*/ 199 w 259"/>
                <a:gd name="T5" fmla="*/ 239 h 258"/>
                <a:gd name="T6" fmla="*/ 127 w 259"/>
                <a:gd name="T7" fmla="*/ 258 h 258"/>
                <a:gd name="T8" fmla="*/ 55 w 259"/>
                <a:gd name="T9" fmla="*/ 235 h 258"/>
                <a:gd name="T10" fmla="*/ 94 w 259"/>
                <a:gd name="T11" fmla="*/ 234 h 258"/>
                <a:gd name="T12" fmla="*/ 151 w 259"/>
                <a:gd name="T13" fmla="*/ 216 h 258"/>
                <a:gd name="T14" fmla="*/ 185 w 259"/>
                <a:gd name="T15" fmla="*/ 188 h 258"/>
                <a:gd name="T16" fmla="*/ 203 w 259"/>
                <a:gd name="T17" fmla="*/ 169 h 258"/>
                <a:gd name="T18" fmla="*/ 142 w 259"/>
                <a:gd name="T19" fmla="*/ 81 h 258"/>
                <a:gd name="T20" fmla="*/ 161 w 259"/>
                <a:gd name="T21" fmla="*/ 111 h 258"/>
                <a:gd name="T22" fmla="*/ 163 w 259"/>
                <a:gd name="T23" fmla="*/ 118 h 258"/>
                <a:gd name="T24" fmla="*/ 166 w 259"/>
                <a:gd name="T25" fmla="*/ 125 h 258"/>
                <a:gd name="T26" fmla="*/ 173 w 259"/>
                <a:gd name="T27" fmla="*/ 137 h 258"/>
                <a:gd name="T28" fmla="*/ 175 w 259"/>
                <a:gd name="T29" fmla="*/ 155 h 258"/>
                <a:gd name="T30" fmla="*/ 169 w 259"/>
                <a:gd name="T31" fmla="*/ 152 h 258"/>
                <a:gd name="T32" fmla="*/ 162 w 259"/>
                <a:gd name="T33" fmla="*/ 158 h 258"/>
                <a:gd name="T34" fmla="*/ 164 w 259"/>
                <a:gd name="T35" fmla="*/ 167 h 258"/>
                <a:gd name="T36" fmla="*/ 162 w 259"/>
                <a:gd name="T37" fmla="*/ 175 h 258"/>
                <a:gd name="T38" fmla="*/ 149 w 259"/>
                <a:gd name="T39" fmla="*/ 178 h 258"/>
                <a:gd name="T40" fmla="*/ 135 w 259"/>
                <a:gd name="T41" fmla="*/ 176 h 258"/>
                <a:gd name="T42" fmla="*/ 130 w 259"/>
                <a:gd name="T43" fmla="*/ 171 h 258"/>
                <a:gd name="T44" fmla="*/ 124 w 259"/>
                <a:gd name="T45" fmla="*/ 176 h 258"/>
                <a:gd name="T46" fmla="*/ 112 w 259"/>
                <a:gd name="T47" fmla="*/ 178 h 258"/>
                <a:gd name="T48" fmla="*/ 97 w 259"/>
                <a:gd name="T49" fmla="*/ 175 h 258"/>
                <a:gd name="T50" fmla="*/ 95 w 259"/>
                <a:gd name="T51" fmla="*/ 167 h 258"/>
                <a:gd name="T52" fmla="*/ 97 w 259"/>
                <a:gd name="T53" fmla="*/ 158 h 258"/>
                <a:gd name="T54" fmla="*/ 91 w 259"/>
                <a:gd name="T55" fmla="*/ 152 h 258"/>
                <a:gd name="T56" fmla="*/ 85 w 259"/>
                <a:gd name="T57" fmla="*/ 155 h 258"/>
                <a:gd name="T58" fmla="*/ 86 w 259"/>
                <a:gd name="T59" fmla="*/ 137 h 258"/>
                <a:gd name="T60" fmla="*/ 93 w 259"/>
                <a:gd name="T61" fmla="*/ 125 h 258"/>
                <a:gd name="T62" fmla="*/ 96 w 259"/>
                <a:gd name="T63" fmla="*/ 118 h 258"/>
                <a:gd name="T64" fmla="*/ 98 w 259"/>
                <a:gd name="T65" fmla="*/ 112 h 258"/>
                <a:gd name="T66" fmla="*/ 107 w 259"/>
                <a:gd name="T67" fmla="*/ 89 h 258"/>
                <a:gd name="T68" fmla="*/ 87 w 259"/>
                <a:gd name="T69" fmla="*/ 6 h 258"/>
                <a:gd name="T70" fmla="*/ 47 w 259"/>
                <a:gd name="T71" fmla="*/ 72 h 258"/>
                <a:gd name="T72" fmla="*/ 46 w 259"/>
                <a:gd name="T73" fmla="*/ 131 h 258"/>
                <a:gd name="T74" fmla="*/ 56 w 259"/>
                <a:gd name="T75" fmla="*/ 162 h 258"/>
                <a:gd name="T76" fmla="*/ 43 w 259"/>
                <a:gd name="T77" fmla="*/ 193 h 258"/>
                <a:gd name="T78" fmla="*/ 17 w 259"/>
                <a:gd name="T79" fmla="*/ 190 h 258"/>
                <a:gd name="T80" fmla="*/ 0 w 259"/>
                <a:gd name="T81" fmla="*/ 133 h 258"/>
                <a:gd name="T82" fmla="*/ 18 w 259"/>
                <a:gd name="T83" fmla="*/ 62 h 258"/>
                <a:gd name="T84" fmla="*/ 75 w 259"/>
                <a:gd name="T85" fmla="*/ 11 h 258"/>
                <a:gd name="T86" fmla="*/ 168 w 259"/>
                <a:gd name="T87" fmla="*/ 4 h 258"/>
                <a:gd name="T88" fmla="*/ 230 w 259"/>
                <a:gd name="T89" fmla="*/ 45 h 258"/>
                <a:gd name="T90" fmla="*/ 259 w 259"/>
                <a:gd name="T91" fmla="*/ 114 h 258"/>
                <a:gd name="T92" fmla="*/ 249 w 259"/>
                <a:gd name="T93" fmla="*/ 129 h 258"/>
                <a:gd name="T94" fmla="*/ 210 w 259"/>
                <a:gd name="T95" fmla="*/ 78 h 258"/>
                <a:gd name="T96" fmla="*/ 165 w 259"/>
                <a:gd name="T97" fmla="*/ 54 h 258"/>
                <a:gd name="T98" fmla="*/ 137 w 259"/>
                <a:gd name="T99" fmla="*/ 48 h 258"/>
                <a:gd name="T100" fmla="*/ 118 w 259"/>
                <a:gd name="T101" fmla="*/ 31 h 258"/>
                <a:gd name="T102" fmla="*/ 125 w 259"/>
                <a:gd name="T103" fmla="*/ 5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9" h="258">
                  <a:moveTo>
                    <a:pt x="211" y="167"/>
                  </a:moveTo>
                  <a:lnTo>
                    <a:pt x="220" y="167"/>
                  </a:lnTo>
                  <a:lnTo>
                    <a:pt x="229" y="171"/>
                  </a:lnTo>
                  <a:lnTo>
                    <a:pt x="236" y="178"/>
                  </a:lnTo>
                  <a:lnTo>
                    <a:pt x="239" y="186"/>
                  </a:lnTo>
                  <a:lnTo>
                    <a:pt x="240" y="195"/>
                  </a:lnTo>
                  <a:lnTo>
                    <a:pt x="236" y="204"/>
                  </a:lnTo>
                  <a:lnTo>
                    <a:pt x="219" y="224"/>
                  </a:lnTo>
                  <a:lnTo>
                    <a:pt x="199" y="239"/>
                  </a:lnTo>
                  <a:lnTo>
                    <a:pt x="176" y="251"/>
                  </a:lnTo>
                  <a:lnTo>
                    <a:pt x="152" y="257"/>
                  </a:lnTo>
                  <a:lnTo>
                    <a:pt x="127" y="258"/>
                  </a:lnTo>
                  <a:lnTo>
                    <a:pt x="102" y="256"/>
                  </a:lnTo>
                  <a:lnTo>
                    <a:pt x="78" y="248"/>
                  </a:lnTo>
                  <a:lnTo>
                    <a:pt x="55" y="235"/>
                  </a:lnTo>
                  <a:lnTo>
                    <a:pt x="44" y="227"/>
                  </a:lnTo>
                  <a:lnTo>
                    <a:pt x="71" y="233"/>
                  </a:lnTo>
                  <a:lnTo>
                    <a:pt x="94" y="234"/>
                  </a:lnTo>
                  <a:lnTo>
                    <a:pt x="115" y="230"/>
                  </a:lnTo>
                  <a:lnTo>
                    <a:pt x="134" y="224"/>
                  </a:lnTo>
                  <a:lnTo>
                    <a:pt x="151" y="216"/>
                  </a:lnTo>
                  <a:lnTo>
                    <a:pt x="165" y="206"/>
                  </a:lnTo>
                  <a:lnTo>
                    <a:pt x="176" y="197"/>
                  </a:lnTo>
                  <a:lnTo>
                    <a:pt x="185" y="188"/>
                  </a:lnTo>
                  <a:lnTo>
                    <a:pt x="192" y="180"/>
                  </a:lnTo>
                  <a:lnTo>
                    <a:pt x="197" y="176"/>
                  </a:lnTo>
                  <a:lnTo>
                    <a:pt x="203" y="169"/>
                  </a:lnTo>
                  <a:lnTo>
                    <a:pt x="211" y="167"/>
                  </a:lnTo>
                  <a:close/>
                  <a:moveTo>
                    <a:pt x="130" y="79"/>
                  </a:moveTo>
                  <a:lnTo>
                    <a:pt x="142" y="81"/>
                  </a:lnTo>
                  <a:lnTo>
                    <a:pt x="152" y="89"/>
                  </a:lnTo>
                  <a:lnTo>
                    <a:pt x="159" y="99"/>
                  </a:lnTo>
                  <a:lnTo>
                    <a:pt x="161" y="111"/>
                  </a:lnTo>
                  <a:lnTo>
                    <a:pt x="162" y="114"/>
                  </a:lnTo>
                  <a:lnTo>
                    <a:pt x="162" y="114"/>
                  </a:lnTo>
                  <a:lnTo>
                    <a:pt x="163" y="118"/>
                  </a:lnTo>
                  <a:lnTo>
                    <a:pt x="164" y="122"/>
                  </a:lnTo>
                  <a:lnTo>
                    <a:pt x="164" y="123"/>
                  </a:lnTo>
                  <a:lnTo>
                    <a:pt x="166" y="125"/>
                  </a:lnTo>
                  <a:lnTo>
                    <a:pt x="169" y="128"/>
                  </a:lnTo>
                  <a:lnTo>
                    <a:pt x="171" y="131"/>
                  </a:lnTo>
                  <a:lnTo>
                    <a:pt x="173" y="137"/>
                  </a:lnTo>
                  <a:lnTo>
                    <a:pt x="176" y="145"/>
                  </a:lnTo>
                  <a:lnTo>
                    <a:pt x="176" y="151"/>
                  </a:lnTo>
                  <a:lnTo>
                    <a:pt x="175" y="155"/>
                  </a:lnTo>
                  <a:lnTo>
                    <a:pt x="173" y="156"/>
                  </a:lnTo>
                  <a:lnTo>
                    <a:pt x="171" y="155"/>
                  </a:lnTo>
                  <a:lnTo>
                    <a:pt x="169" y="152"/>
                  </a:lnTo>
                  <a:lnTo>
                    <a:pt x="166" y="149"/>
                  </a:lnTo>
                  <a:lnTo>
                    <a:pt x="165" y="154"/>
                  </a:lnTo>
                  <a:lnTo>
                    <a:pt x="162" y="158"/>
                  </a:lnTo>
                  <a:lnTo>
                    <a:pt x="159" y="162"/>
                  </a:lnTo>
                  <a:lnTo>
                    <a:pt x="162" y="164"/>
                  </a:lnTo>
                  <a:lnTo>
                    <a:pt x="164" y="167"/>
                  </a:lnTo>
                  <a:lnTo>
                    <a:pt x="165" y="169"/>
                  </a:lnTo>
                  <a:lnTo>
                    <a:pt x="164" y="172"/>
                  </a:lnTo>
                  <a:lnTo>
                    <a:pt x="162" y="175"/>
                  </a:lnTo>
                  <a:lnTo>
                    <a:pt x="159" y="177"/>
                  </a:lnTo>
                  <a:lnTo>
                    <a:pt x="153" y="178"/>
                  </a:lnTo>
                  <a:lnTo>
                    <a:pt x="149" y="178"/>
                  </a:lnTo>
                  <a:lnTo>
                    <a:pt x="143" y="178"/>
                  </a:lnTo>
                  <a:lnTo>
                    <a:pt x="139" y="177"/>
                  </a:lnTo>
                  <a:lnTo>
                    <a:pt x="135" y="176"/>
                  </a:lnTo>
                  <a:lnTo>
                    <a:pt x="132" y="174"/>
                  </a:lnTo>
                  <a:lnTo>
                    <a:pt x="131" y="171"/>
                  </a:lnTo>
                  <a:lnTo>
                    <a:pt x="130" y="171"/>
                  </a:lnTo>
                  <a:lnTo>
                    <a:pt x="128" y="171"/>
                  </a:lnTo>
                  <a:lnTo>
                    <a:pt x="127" y="174"/>
                  </a:lnTo>
                  <a:lnTo>
                    <a:pt x="124" y="176"/>
                  </a:lnTo>
                  <a:lnTo>
                    <a:pt x="121" y="177"/>
                  </a:lnTo>
                  <a:lnTo>
                    <a:pt x="116" y="178"/>
                  </a:lnTo>
                  <a:lnTo>
                    <a:pt x="112" y="178"/>
                  </a:lnTo>
                  <a:lnTo>
                    <a:pt x="106" y="178"/>
                  </a:lnTo>
                  <a:lnTo>
                    <a:pt x="101" y="177"/>
                  </a:lnTo>
                  <a:lnTo>
                    <a:pt x="97" y="175"/>
                  </a:lnTo>
                  <a:lnTo>
                    <a:pt x="95" y="172"/>
                  </a:lnTo>
                  <a:lnTo>
                    <a:pt x="94" y="169"/>
                  </a:lnTo>
                  <a:lnTo>
                    <a:pt x="95" y="167"/>
                  </a:lnTo>
                  <a:lnTo>
                    <a:pt x="97" y="164"/>
                  </a:lnTo>
                  <a:lnTo>
                    <a:pt x="101" y="162"/>
                  </a:lnTo>
                  <a:lnTo>
                    <a:pt x="97" y="158"/>
                  </a:lnTo>
                  <a:lnTo>
                    <a:pt x="95" y="154"/>
                  </a:lnTo>
                  <a:lnTo>
                    <a:pt x="93" y="149"/>
                  </a:lnTo>
                  <a:lnTo>
                    <a:pt x="91" y="152"/>
                  </a:lnTo>
                  <a:lnTo>
                    <a:pt x="88" y="155"/>
                  </a:lnTo>
                  <a:lnTo>
                    <a:pt x="86" y="156"/>
                  </a:lnTo>
                  <a:lnTo>
                    <a:pt x="85" y="155"/>
                  </a:lnTo>
                  <a:lnTo>
                    <a:pt x="83" y="151"/>
                  </a:lnTo>
                  <a:lnTo>
                    <a:pt x="83" y="145"/>
                  </a:lnTo>
                  <a:lnTo>
                    <a:pt x="86" y="137"/>
                  </a:lnTo>
                  <a:lnTo>
                    <a:pt x="88" y="131"/>
                  </a:lnTo>
                  <a:lnTo>
                    <a:pt x="91" y="128"/>
                  </a:lnTo>
                  <a:lnTo>
                    <a:pt x="93" y="125"/>
                  </a:lnTo>
                  <a:lnTo>
                    <a:pt x="96" y="123"/>
                  </a:lnTo>
                  <a:lnTo>
                    <a:pt x="96" y="122"/>
                  </a:lnTo>
                  <a:lnTo>
                    <a:pt x="96" y="118"/>
                  </a:lnTo>
                  <a:lnTo>
                    <a:pt x="97" y="114"/>
                  </a:lnTo>
                  <a:lnTo>
                    <a:pt x="97" y="114"/>
                  </a:lnTo>
                  <a:lnTo>
                    <a:pt x="98" y="112"/>
                  </a:lnTo>
                  <a:lnTo>
                    <a:pt x="98" y="111"/>
                  </a:lnTo>
                  <a:lnTo>
                    <a:pt x="101" y="99"/>
                  </a:lnTo>
                  <a:lnTo>
                    <a:pt x="107" y="89"/>
                  </a:lnTo>
                  <a:lnTo>
                    <a:pt x="117" y="81"/>
                  </a:lnTo>
                  <a:lnTo>
                    <a:pt x="130" y="79"/>
                  </a:lnTo>
                  <a:close/>
                  <a:moveTo>
                    <a:pt x="87" y="6"/>
                  </a:moveTo>
                  <a:lnTo>
                    <a:pt x="68" y="27"/>
                  </a:lnTo>
                  <a:lnTo>
                    <a:pt x="55" y="50"/>
                  </a:lnTo>
                  <a:lnTo>
                    <a:pt x="47" y="72"/>
                  </a:lnTo>
                  <a:lnTo>
                    <a:pt x="44" y="93"/>
                  </a:lnTo>
                  <a:lnTo>
                    <a:pt x="44" y="113"/>
                  </a:lnTo>
                  <a:lnTo>
                    <a:pt x="46" y="131"/>
                  </a:lnTo>
                  <a:lnTo>
                    <a:pt x="49" y="146"/>
                  </a:lnTo>
                  <a:lnTo>
                    <a:pt x="54" y="157"/>
                  </a:lnTo>
                  <a:lnTo>
                    <a:pt x="56" y="162"/>
                  </a:lnTo>
                  <a:lnTo>
                    <a:pt x="58" y="175"/>
                  </a:lnTo>
                  <a:lnTo>
                    <a:pt x="53" y="186"/>
                  </a:lnTo>
                  <a:lnTo>
                    <a:pt x="43" y="193"/>
                  </a:lnTo>
                  <a:lnTo>
                    <a:pt x="34" y="196"/>
                  </a:lnTo>
                  <a:lnTo>
                    <a:pt x="25" y="195"/>
                  </a:lnTo>
                  <a:lnTo>
                    <a:pt x="17" y="190"/>
                  </a:lnTo>
                  <a:lnTo>
                    <a:pt x="11" y="184"/>
                  </a:lnTo>
                  <a:lnTo>
                    <a:pt x="4" y="158"/>
                  </a:lnTo>
                  <a:lnTo>
                    <a:pt x="0" y="133"/>
                  </a:lnTo>
                  <a:lnTo>
                    <a:pt x="1" y="108"/>
                  </a:lnTo>
                  <a:lnTo>
                    <a:pt x="8" y="84"/>
                  </a:lnTo>
                  <a:lnTo>
                    <a:pt x="18" y="62"/>
                  </a:lnTo>
                  <a:lnTo>
                    <a:pt x="34" y="41"/>
                  </a:lnTo>
                  <a:lnTo>
                    <a:pt x="53" y="24"/>
                  </a:lnTo>
                  <a:lnTo>
                    <a:pt x="75" y="11"/>
                  </a:lnTo>
                  <a:lnTo>
                    <a:pt x="87" y="6"/>
                  </a:lnTo>
                  <a:close/>
                  <a:moveTo>
                    <a:pt x="142" y="0"/>
                  </a:moveTo>
                  <a:lnTo>
                    <a:pt x="168" y="4"/>
                  </a:lnTo>
                  <a:lnTo>
                    <a:pt x="191" y="14"/>
                  </a:lnTo>
                  <a:lnTo>
                    <a:pt x="212" y="27"/>
                  </a:lnTo>
                  <a:lnTo>
                    <a:pt x="230" y="45"/>
                  </a:lnTo>
                  <a:lnTo>
                    <a:pt x="243" y="67"/>
                  </a:lnTo>
                  <a:lnTo>
                    <a:pt x="253" y="89"/>
                  </a:lnTo>
                  <a:lnTo>
                    <a:pt x="259" y="114"/>
                  </a:lnTo>
                  <a:lnTo>
                    <a:pt x="259" y="140"/>
                  </a:lnTo>
                  <a:lnTo>
                    <a:pt x="257" y="154"/>
                  </a:lnTo>
                  <a:lnTo>
                    <a:pt x="249" y="129"/>
                  </a:lnTo>
                  <a:lnTo>
                    <a:pt x="238" y="108"/>
                  </a:lnTo>
                  <a:lnTo>
                    <a:pt x="224" y="91"/>
                  </a:lnTo>
                  <a:lnTo>
                    <a:pt x="210" y="78"/>
                  </a:lnTo>
                  <a:lnTo>
                    <a:pt x="194" y="67"/>
                  </a:lnTo>
                  <a:lnTo>
                    <a:pt x="180" y="60"/>
                  </a:lnTo>
                  <a:lnTo>
                    <a:pt x="165" y="54"/>
                  </a:lnTo>
                  <a:lnTo>
                    <a:pt x="153" y="51"/>
                  </a:lnTo>
                  <a:lnTo>
                    <a:pt x="143" y="49"/>
                  </a:lnTo>
                  <a:lnTo>
                    <a:pt x="137" y="48"/>
                  </a:lnTo>
                  <a:lnTo>
                    <a:pt x="128" y="45"/>
                  </a:lnTo>
                  <a:lnTo>
                    <a:pt x="122" y="40"/>
                  </a:lnTo>
                  <a:lnTo>
                    <a:pt x="118" y="31"/>
                  </a:lnTo>
                  <a:lnTo>
                    <a:pt x="117" y="22"/>
                  </a:lnTo>
                  <a:lnTo>
                    <a:pt x="120" y="12"/>
                  </a:lnTo>
                  <a:lnTo>
                    <a:pt x="125" y="5"/>
                  </a:lnTo>
                  <a:lnTo>
                    <a:pt x="132" y="1"/>
                  </a:lnTo>
                  <a:lnTo>
                    <a:pt x="142"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9" name="组合 8"/>
          <p:cNvGrpSpPr/>
          <p:nvPr/>
        </p:nvGrpSpPr>
        <p:grpSpPr>
          <a:xfrm>
            <a:off x="5453177" y="3333083"/>
            <a:ext cx="1300958" cy="1113221"/>
            <a:chOff x="5641435" y="3467554"/>
            <a:chExt cx="1300958" cy="1113221"/>
          </a:xfrm>
        </p:grpSpPr>
        <p:grpSp>
          <p:nvGrpSpPr>
            <p:cNvPr id="10" name="组合 9"/>
            <p:cNvGrpSpPr/>
            <p:nvPr/>
          </p:nvGrpSpPr>
          <p:grpSpPr>
            <a:xfrm>
              <a:off x="5641435" y="3467554"/>
              <a:ext cx="1300958" cy="1113221"/>
              <a:chOff x="3183471" y="2060848"/>
              <a:chExt cx="1300958" cy="1113221"/>
            </a:xfrm>
          </p:grpSpPr>
          <p:sp>
            <p:nvSpPr>
              <p:cNvPr id="1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Freeform 102"/>
            <p:cNvSpPr/>
            <p:nvPr/>
          </p:nvSpPr>
          <p:spPr bwMode="auto">
            <a:xfrm>
              <a:off x="6091336" y="3856682"/>
              <a:ext cx="412750" cy="334963"/>
            </a:xfrm>
            <a:custGeom>
              <a:avLst/>
              <a:gdLst>
                <a:gd name="T0" fmla="*/ 179 w 260"/>
                <a:gd name="T1" fmla="*/ 0 h 211"/>
                <a:gd name="T2" fmla="*/ 195 w 260"/>
                <a:gd name="T3" fmla="*/ 1 h 211"/>
                <a:gd name="T4" fmla="*/ 207 w 260"/>
                <a:gd name="T5" fmla="*/ 7 h 211"/>
                <a:gd name="T6" fmla="*/ 219 w 260"/>
                <a:gd name="T7" fmla="*/ 16 h 211"/>
                <a:gd name="T8" fmla="*/ 236 w 260"/>
                <a:gd name="T9" fmla="*/ 11 h 211"/>
                <a:gd name="T10" fmla="*/ 252 w 260"/>
                <a:gd name="T11" fmla="*/ 4 h 211"/>
                <a:gd name="T12" fmla="*/ 243 w 260"/>
                <a:gd name="T13" fmla="*/ 20 h 211"/>
                <a:gd name="T14" fmla="*/ 229 w 260"/>
                <a:gd name="T15" fmla="*/ 33 h 211"/>
                <a:gd name="T16" fmla="*/ 245 w 260"/>
                <a:gd name="T17" fmla="*/ 29 h 211"/>
                <a:gd name="T18" fmla="*/ 260 w 260"/>
                <a:gd name="T19" fmla="*/ 24 h 211"/>
                <a:gd name="T20" fmla="*/ 247 w 260"/>
                <a:gd name="T21" fmla="*/ 40 h 211"/>
                <a:gd name="T22" fmla="*/ 233 w 260"/>
                <a:gd name="T23" fmla="*/ 52 h 211"/>
                <a:gd name="T24" fmla="*/ 233 w 260"/>
                <a:gd name="T25" fmla="*/ 59 h 211"/>
                <a:gd name="T26" fmla="*/ 232 w 260"/>
                <a:gd name="T27" fmla="*/ 83 h 211"/>
                <a:gd name="T28" fmla="*/ 225 w 260"/>
                <a:gd name="T29" fmla="*/ 106 h 211"/>
                <a:gd name="T30" fmla="*/ 215 w 260"/>
                <a:gd name="T31" fmla="*/ 129 h 211"/>
                <a:gd name="T32" fmla="*/ 202 w 260"/>
                <a:gd name="T33" fmla="*/ 151 h 211"/>
                <a:gd name="T34" fmla="*/ 186 w 260"/>
                <a:gd name="T35" fmla="*/ 170 h 211"/>
                <a:gd name="T36" fmla="*/ 164 w 260"/>
                <a:gd name="T37" fmla="*/ 187 h 211"/>
                <a:gd name="T38" fmla="*/ 140 w 260"/>
                <a:gd name="T39" fmla="*/ 200 h 211"/>
                <a:gd name="T40" fmla="*/ 113 w 260"/>
                <a:gd name="T41" fmla="*/ 207 h 211"/>
                <a:gd name="T42" fmla="*/ 82 w 260"/>
                <a:gd name="T43" fmla="*/ 211 h 211"/>
                <a:gd name="T44" fmla="*/ 52 w 260"/>
                <a:gd name="T45" fmla="*/ 207 h 211"/>
                <a:gd name="T46" fmla="*/ 24 w 260"/>
                <a:gd name="T47" fmla="*/ 200 h 211"/>
                <a:gd name="T48" fmla="*/ 0 w 260"/>
                <a:gd name="T49" fmla="*/ 187 h 211"/>
                <a:gd name="T50" fmla="*/ 13 w 260"/>
                <a:gd name="T51" fmla="*/ 187 h 211"/>
                <a:gd name="T52" fmla="*/ 37 w 260"/>
                <a:gd name="T53" fmla="*/ 184 h 211"/>
                <a:gd name="T54" fmla="*/ 59 w 260"/>
                <a:gd name="T55" fmla="*/ 177 h 211"/>
                <a:gd name="T56" fmla="*/ 78 w 260"/>
                <a:gd name="T57" fmla="*/ 165 h 211"/>
                <a:gd name="T58" fmla="*/ 61 w 260"/>
                <a:gd name="T59" fmla="*/ 161 h 211"/>
                <a:gd name="T60" fmla="*/ 47 w 260"/>
                <a:gd name="T61" fmla="*/ 154 h 211"/>
                <a:gd name="T62" fmla="*/ 36 w 260"/>
                <a:gd name="T63" fmla="*/ 142 h 211"/>
                <a:gd name="T64" fmla="*/ 29 w 260"/>
                <a:gd name="T65" fmla="*/ 128 h 211"/>
                <a:gd name="T66" fmla="*/ 33 w 260"/>
                <a:gd name="T67" fmla="*/ 128 h 211"/>
                <a:gd name="T68" fmla="*/ 38 w 260"/>
                <a:gd name="T69" fmla="*/ 129 h 211"/>
                <a:gd name="T70" fmla="*/ 46 w 260"/>
                <a:gd name="T71" fmla="*/ 128 h 211"/>
                <a:gd name="T72" fmla="*/ 52 w 260"/>
                <a:gd name="T73" fmla="*/ 127 h 211"/>
                <a:gd name="T74" fmla="*/ 36 w 260"/>
                <a:gd name="T75" fmla="*/ 120 h 211"/>
                <a:gd name="T76" fmla="*/ 22 w 260"/>
                <a:gd name="T77" fmla="*/ 109 h 211"/>
                <a:gd name="T78" fmla="*/ 13 w 260"/>
                <a:gd name="T79" fmla="*/ 93 h 211"/>
                <a:gd name="T80" fmla="*/ 10 w 260"/>
                <a:gd name="T81" fmla="*/ 74 h 211"/>
                <a:gd name="T82" fmla="*/ 10 w 260"/>
                <a:gd name="T83" fmla="*/ 74 h 211"/>
                <a:gd name="T84" fmla="*/ 22 w 260"/>
                <a:gd name="T85" fmla="*/ 78 h 211"/>
                <a:gd name="T86" fmla="*/ 34 w 260"/>
                <a:gd name="T87" fmla="*/ 81 h 211"/>
                <a:gd name="T88" fmla="*/ 22 w 260"/>
                <a:gd name="T89" fmla="*/ 69 h 211"/>
                <a:gd name="T90" fmla="*/ 14 w 260"/>
                <a:gd name="T91" fmla="*/ 54 h 211"/>
                <a:gd name="T92" fmla="*/ 10 w 260"/>
                <a:gd name="T93" fmla="*/ 36 h 211"/>
                <a:gd name="T94" fmla="*/ 13 w 260"/>
                <a:gd name="T95" fmla="*/ 22 h 211"/>
                <a:gd name="T96" fmla="*/ 18 w 260"/>
                <a:gd name="T97" fmla="*/ 9 h 211"/>
                <a:gd name="T98" fmla="*/ 40 w 260"/>
                <a:gd name="T99" fmla="*/ 31 h 211"/>
                <a:gd name="T100" fmla="*/ 66 w 260"/>
                <a:gd name="T101" fmla="*/ 48 h 211"/>
                <a:gd name="T102" fmla="*/ 96 w 260"/>
                <a:gd name="T103" fmla="*/ 60 h 211"/>
                <a:gd name="T104" fmla="*/ 128 w 260"/>
                <a:gd name="T105" fmla="*/ 65 h 211"/>
                <a:gd name="T106" fmla="*/ 127 w 260"/>
                <a:gd name="T107" fmla="*/ 59 h 211"/>
                <a:gd name="T108" fmla="*/ 127 w 260"/>
                <a:gd name="T109" fmla="*/ 52 h 211"/>
                <a:gd name="T110" fmla="*/ 129 w 260"/>
                <a:gd name="T111" fmla="*/ 36 h 211"/>
                <a:gd name="T112" fmla="*/ 137 w 260"/>
                <a:gd name="T113" fmla="*/ 22 h 211"/>
                <a:gd name="T114" fmla="*/ 149 w 260"/>
                <a:gd name="T115" fmla="*/ 10 h 211"/>
                <a:gd name="T116" fmla="*/ 163 w 260"/>
                <a:gd name="T117" fmla="*/ 2 h 211"/>
                <a:gd name="T118" fmla="*/ 179 w 260"/>
                <a:gd name="T11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60" h="211">
                  <a:moveTo>
                    <a:pt x="179" y="0"/>
                  </a:moveTo>
                  <a:lnTo>
                    <a:pt x="195" y="1"/>
                  </a:lnTo>
                  <a:lnTo>
                    <a:pt x="207" y="7"/>
                  </a:lnTo>
                  <a:lnTo>
                    <a:pt x="219" y="16"/>
                  </a:lnTo>
                  <a:lnTo>
                    <a:pt x="236" y="11"/>
                  </a:lnTo>
                  <a:lnTo>
                    <a:pt x="252" y="4"/>
                  </a:lnTo>
                  <a:lnTo>
                    <a:pt x="243" y="20"/>
                  </a:lnTo>
                  <a:lnTo>
                    <a:pt x="229" y="33"/>
                  </a:lnTo>
                  <a:lnTo>
                    <a:pt x="245" y="29"/>
                  </a:lnTo>
                  <a:lnTo>
                    <a:pt x="260" y="24"/>
                  </a:lnTo>
                  <a:lnTo>
                    <a:pt x="247" y="40"/>
                  </a:lnTo>
                  <a:lnTo>
                    <a:pt x="233" y="52"/>
                  </a:lnTo>
                  <a:lnTo>
                    <a:pt x="233" y="59"/>
                  </a:lnTo>
                  <a:lnTo>
                    <a:pt x="232" y="83"/>
                  </a:lnTo>
                  <a:lnTo>
                    <a:pt x="225" y="106"/>
                  </a:lnTo>
                  <a:lnTo>
                    <a:pt x="215" y="129"/>
                  </a:lnTo>
                  <a:lnTo>
                    <a:pt x="202" y="151"/>
                  </a:lnTo>
                  <a:lnTo>
                    <a:pt x="186" y="170"/>
                  </a:lnTo>
                  <a:lnTo>
                    <a:pt x="164" y="187"/>
                  </a:lnTo>
                  <a:lnTo>
                    <a:pt x="140" y="200"/>
                  </a:lnTo>
                  <a:lnTo>
                    <a:pt x="113" y="207"/>
                  </a:lnTo>
                  <a:lnTo>
                    <a:pt x="82" y="211"/>
                  </a:lnTo>
                  <a:lnTo>
                    <a:pt x="52" y="207"/>
                  </a:lnTo>
                  <a:lnTo>
                    <a:pt x="24" y="200"/>
                  </a:lnTo>
                  <a:lnTo>
                    <a:pt x="0" y="187"/>
                  </a:lnTo>
                  <a:lnTo>
                    <a:pt x="13" y="187"/>
                  </a:lnTo>
                  <a:lnTo>
                    <a:pt x="37" y="184"/>
                  </a:lnTo>
                  <a:lnTo>
                    <a:pt x="59" y="177"/>
                  </a:lnTo>
                  <a:lnTo>
                    <a:pt x="78" y="165"/>
                  </a:lnTo>
                  <a:lnTo>
                    <a:pt x="61" y="161"/>
                  </a:lnTo>
                  <a:lnTo>
                    <a:pt x="47" y="154"/>
                  </a:lnTo>
                  <a:lnTo>
                    <a:pt x="36" y="142"/>
                  </a:lnTo>
                  <a:lnTo>
                    <a:pt x="29" y="128"/>
                  </a:lnTo>
                  <a:lnTo>
                    <a:pt x="33" y="128"/>
                  </a:lnTo>
                  <a:lnTo>
                    <a:pt x="38" y="129"/>
                  </a:lnTo>
                  <a:lnTo>
                    <a:pt x="46" y="128"/>
                  </a:lnTo>
                  <a:lnTo>
                    <a:pt x="52" y="127"/>
                  </a:lnTo>
                  <a:lnTo>
                    <a:pt x="36" y="120"/>
                  </a:lnTo>
                  <a:lnTo>
                    <a:pt x="22" y="109"/>
                  </a:lnTo>
                  <a:lnTo>
                    <a:pt x="13" y="93"/>
                  </a:lnTo>
                  <a:lnTo>
                    <a:pt x="10" y="74"/>
                  </a:lnTo>
                  <a:lnTo>
                    <a:pt x="10" y="74"/>
                  </a:lnTo>
                  <a:lnTo>
                    <a:pt x="22" y="78"/>
                  </a:lnTo>
                  <a:lnTo>
                    <a:pt x="34" y="81"/>
                  </a:lnTo>
                  <a:lnTo>
                    <a:pt x="22" y="69"/>
                  </a:lnTo>
                  <a:lnTo>
                    <a:pt x="14" y="54"/>
                  </a:lnTo>
                  <a:lnTo>
                    <a:pt x="10" y="36"/>
                  </a:lnTo>
                  <a:lnTo>
                    <a:pt x="13" y="22"/>
                  </a:lnTo>
                  <a:lnTo>
                    <a:pt x="18" y="9"/>
                  </a:lnTo>
                  <a:lnTo>
                    <a:pt x="40" y="31"/>
                  </a:lnTo>
                  <a:lnTo>
                    <a:pt x="66" y="48"/>
                  </a:lnTo>
                  <a:lnTo>
                    <a:pt x="96" y="60"/>
                  </a:lnTo>
                  <a:lnTo>
                    <a:pt x="128" y="65"/>
                  </a:lnTo>
                  <a:lnTo>
                    <a:pt x="127" y="59"/>
                  </a:lnTo>
                  <a:lnTo>
                    <a:pt x="127" y="52"/>
                  </a:lnTo>
                  <a:lnTo>
                    <a:pt x="129" y="36"/>
                  </a:lnTo>
                  <a:lnTo>
                    <a:pt x="137" y="22"/>
                  </a:lnTo>
                  <a:lnTo>
                    <a:pt x="149" y="10"/>
                  </a:lnTo>
                  <a:lnTo>
                    <a:pt x="163" y="2"/>
                  </a:lnTo>
                  <a:lnTo>
                    <a:pt x="1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4" name="组合 13"/>
          <p:cNvGrpSpPr/>
          <p:nvPr/>
        </p:nvGrpSpPr>
        <p:grpSpPr>
          <a:xfrm>
            <a:off x="4802698" y="4520446"/>
            <a:ext cx="1300958" cy="1113221"/>
            <a:chOff x="4990956" y="4654917"/>
            <a:chExt cx="1300958" cy="1113221"/>
          </a:xfrm>
        </p:grpSpPr>
        <p:grpSp>
          <p:nvGrpSpPr>
            <p:cNvPr id="15" name="组合 14"/>
            <p:cNvGrpSpPr/>
            <p:nvPr/>
          </p:nvGrpSpPr>
          <p:grpSpPr>
            <a:xfrm>
              <a:off x="4990956" y="4654917"/>
              <a:ext cx="1300958" cy="1113221"/>
              <a:chOff x="3183471" y="2060848"/>
              <a:chExt cx="1300958" cy="1113221"/>
            </a:xfrm>
          </p:grpSpPr>
          <p:sp>
            <p:nvSpPr>
              <p:cNvPr id="1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92D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Freeform 121"/>
            <p:cNvSpPr>
              <a:spLocks noEditPoints="1"/>
            </p:cNvSpPr>
            <p:nvPr/>
          </p:nvSpPr>
          <p:spPr bwMode="auto">
            <a:xfrm>
              <a:off x="5468948" y="5036108"/>
              <a:ext cx="350838" cy="350838"/>
            </a:xfrm>
            <a:custGeom>
              <a:avLst/>
              <a:gdLst>
                <a:gd name="T0" fmla="*/ 119 w 221"/>
                <a:gd name="T1" fmla="*/ 73 h 221"/>
                <a:gd name="T2" fmla="*/ 134 w 221"/>
                <a:gd name="T3" fmla="*/ 85 h 221"/>
                <a:gd name="T4" fmla="*/ 136 w 221"/>
                <a:gd name="T5" fmla="*/ 93 h 221"/>
                <a:gd name="T6" fmla="*/ 132 w 221"/>
                <a:gd name="T7" fmla="*/ 101 h 221"/>
                <a:gd name="T8" fmla="*/ 124 w 221"/>
                <a:gd name="T9" fmla="*/ 105 h 221"/>
                <a:gd name="T10" fmla="*/ 116 w 221"/>
                <a:gd name="T11" fmla="*/ 103 h 221"/>
                <a:gd name="T12" fmla="*/ 105 w 221"/>
                <a:gd name="T13" fmla="*/ 97 h 221"/>
                <a:gd name="T14" fmla="*/ 89 w 221"/>
                <a:gd name="T15" fmla="*/ 101 h 221"/>
                <a:gd name="T16" fmla="*/ 75 w 221"/>
                <a:gd name="T17" fmla="*/ 111 h 221"/>
                <a:gd name="T18" fmla="*/ 30 w 221"/>
                <a:gd name="T19" fmla="*/ 157 h 221"/>
                <a:gd name="T20" fmla="*/ 28 w 221"/>
                <a:gd name="T21" fmla="*/ 169 h 221"/>
                <a:gd name="T22" fmla="*/ 30 w 221"/>
                <a:gd name="T23" fmla="*/ 182 h 221"/>
                <a:gd name="T24" fmla="*/ 43 w 221"/>
                <a:gd name="T25" fmla="*/ 192 h 221"/>
                <a:gd name="T26" fmla="*/ 61 w 221"/>
                <a:gd name="T27" fmla="*/ 192 h 221"/>
                <a:gd name="T28" fmla="*/ 80 w 221"/>
                <a:gd name="T29" fmla="*/ 175 h 221"/>
                <a:gd name="T30" fmla="*/ 88 w 221"/>
                <a:gd name="T31" fmla="*/ 171 h 221"/>
                <a:gd name="T32" fmla="*/ 97 w 221"/>
                <a:gd name="T33" fmla="*/ 173 h 221"/>
                <a:gd name="T34" fmla="*/ 104 w 221"/>
                <a:gd name="T35" fmla="*/ 179 h 221"/>
                <a:gd name="T36" fmla="*/ 105 w 221"/>
                <a:gd name="T37" fmla="*/ 187 h 221"/>
                <a:gd name="T38" fmla="*/ 101 w 221"/>
                <a:gd name="T39" fmla="*/ 194 h 221"/>
                <a:gd name="T40" fmla="*/ 78 w 221"/>
                <a:gd name="T41" fmla="*/ 215 h 221"/>
                <a:gd name="T42" fmla="*/ 52 w 221"/>
                <a:gd name="T43" fmla="*/ 221 h 221"/>
                <a:gd name="T44" fmla="*/ 27 w 221"/>
                <a:gd name="T45" fmla="*/ 215 h 221"/>
                <a:gd name="T46" fmla="*/ 7 w 221"/>
                <a:gd name="T47" fmla="*/ 194 h 221"/>
                <a:gd name="T48" fmla="*/ 0 w 221"/>
                <a:gd name="T49" fmla="*/ 169 h 221"/>
                <a:gd name="T50" fmla="*/ 7 w 221"/>
                <a:gd name="T51" fmla="*/ 143 h 221"/>
                <a:gd name="T52" fmla="*/ 56 w 221"/>
                <a:gd name="T53" fmla="*/ 91 h 221"/>
                <a:gd name="T54" fmla="*/ 88 w 221"/>
                <a:gd name="T55" fmla="*/ 71 h 221"/>
                <a:gd name="T56" fmla="*/ 163 w 221"/>
                <a:gd name="T57" fmla="*/ 0 h 221"/>
                <a:gd name="T58" fmla="*/ 192 w 221"/>
                <a:gd name="T59" fmla="*/ 6 h 221"/>
                <a:gd name="T60" fmla="*/ 215 w 221"/>
                <a:gd name="T61" fmla="*/ 27 h 221"/>
                <a:gd name="T62" fmla="*/ 221 w 221"/>
                <a:gd name="T63" fmla="*/ 52 h 221"/>
                <a:gd name="T64" fmla="*/ 215 w 221"/>
                <a:gd name="T65" fmla="*/ 79 h 221"/>
                <a:gd name="T66" fmla="*/ 163 w 221"/>
                <a:gd name="T67" fmla="*/ 133 h 221"/>
                <a:gd name="T68" fmla="*/ 134 w 221"/>
                <a:gd name="T69" fmla="*/ 151 h 221"/>
                <a:gd name="T70" fmla="*/ 105 w 221"/>
                <a:gd name="T71" fmla="*/ 151 h 221"/>
                <a:gd name="T72" fmla="*/ 87 w 221"/>
                <a:gd name="T73" fmla="*/ 137 h 221"/>
                <a:gd name="T74" fmla="*/ 86 w 221"/>
                <a:gd name="T75" fmla="*/ 128 h 221"/>
                <a:gd name="T76" fmla="*/ 89 w 221"/>
                <a:gd name="T77" fmla="*/ 120 h 221"/>
                <a:gd name="T78" fmla="*/ 97 w 221"/>
                <a:gd name="T79" fmla="*/ 116 h 221"/>
                <a:gd name="T80" fmla="*/ 106 w 221"/>
                <a:gd name="T81" fmla="*/ 118 h 221"/>
                <a:gd name="T82" fmla="*/ 112 w 221"/>
                <a:gd name="T83" fmla="*/ 123 h 221"/>
                <a:gd name="T84" fmla="*/ 124 w 221"/>
                <a:gd name="T85" fmla="*/ 127 h 221"/>
                <a:gd name="T86" fmla="*/ 143 w 221"/>
                <a:gd name="T87" fmla="*/ 114 h 221"/>
                <a:gd name="T88" fmla="*/ 191 w 221"/>
                <a:gd name="T89" fmla="*/ 65 h 221"/>
                <a:gd name="T90" fmla="*/ 195 w 221"/>
                <a:gd name="T91" fmla="*/ 52 h 221"/>
                <a:gd name="T92" fmla="*/ 191 w 221"/>
                <a:gd name="T93" fmla="*/ 41 h 221"/>
                <a:gd name="T94" fmla="*/ 179 w 221"/>
                <a:gd name="T95" fmla="*/ 30 h 221"/>
                <a:gd name="T96" fmla="*/ 163 w 221"/>
                <a:gd name="T97" fmla="*/ 28 h 221"/>
                <a:gd name="T98" fmla="*/ 141 w 221"/>
                <a:gd name="T99" fmla="*/ 47 h 221"/>
                <a:gd name="T100" fmla="*/ 133 w 221"/>
                <a:gd name="T101" fmla="*/ 51 h 221"/>
                <a:gd name="T102" fmla="*/ 124 w 221"/>
                <a:gd name="T103" fmla="*/ 50 h 221"/>
                <a:gd name="T104" fmla="*/ 119 w 221"/>
                <a:gd name="T105" fmla="*/ 43 h 221"/>
                <a:gd name="T106" fmla="*/ 118 w 221"/>
                <a:gd name="T107" fmla="*/ 34 h 221"/>
                <a:gd name="T108" fmla="*/ 121 w 221"/>
                <a:gd name="T109" fmla="*/ 27 h 221"/>
                <a:gd name="T110" fmla="*/ 148 w 221"/>
                <a:gd name="T111" fmla="*/ 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1" h="221">
                  <a:moveTo>
                    <a:pt x="104" y="69"/>
                  </a:moveTo>
                  <a:lnTo>
                    <a:pt x="119" y="73"/>
                  </a:lnTo>
                  <a:lnTo>
                    <a:pt x="132" y="82"/>
                  </a:lnTo>
                  <a:lnTo>
                    <a:pt x="134" y="85"/>
                  </a:lnTo>
                  <a:lnTo>
                    <a:pt x="136" y="89"/>
                  </a:lnTo>
                  <a:lnTo>
                    <a:pt x="136" y="93"/>
                  </a:lnTo>
                  <a:lnTo>
                    <a:pt x="134" y="97"/>
                  </a:lnTo>
                  <a:lnTo>
                    <a:pt x="132" y="101"/>
                  </a:lnTo>
                  <a:lnTo>
                    <a:pt x="128" y="103"/>
                  </a:lnTo>
                  <a:lnTo>
                    <a:pt x="124" y="105"/>
                  </a:lnTo>
                  <a:lnTo>
                    <a:pt x="120" y="105"/>
                  </a:lnTo>
                  <a:lnTo>
                    <a:pt x="116" y="103"/>
                  </a:lnTo>
                  <a:lnTo>
                    <a:pt x="112" y="101"/>
                  </a:lnTo>
                  <a:lnTo>
                    <a:pt x="105" y="97"/>
                  </a:lnTo>
                  <a:lnTo>
                    <a:pt x="97" y="97"/>
                  </a:lnTo>
                  <a:lnTo>
                    <a:pt x="89" y="101"/>
                  </a:lnTo>
                  <a:lnTo>
                    <a:pt x="82" y="105"/>
                  </a:lnTo>
                  <a:lnTo>
                    <a:pt x="75" y="111"/>
                  </a:lnTo>
                  <a:lnTo>
                    <a:pt x="34" y="152"/>
                  </a:lnTo>
                  <a:lnTo>
                    <a:pt x="30" y="157"/>
                  </a:lnTo>
                  <a:lnTo>
                    <a:pt x="28" y="162"/>
                  </a:lnTo>
                  <a:lnTo>
                    <a:pt x="28" y="169"/>
                  </a:lnTo>
                  <a:lnTo>
                    <a:pt x="28" y="175"/>
                  </a:lnTo>
                  <a:lnTo>
                    <a:pt x="30" y="182"/>
                  </a:lnTo>
                  <a:lnTo>
                    <a:pt x="34" y="187"/>
                  </a:lnTo>
                  <a:lnTo>
                    <a:pt x="43" y="192"/>
                  </a:lnTo>
                  <a:lnTo>
                    <a:pt x="52" y="193"/>
                  </a:lnTo>
                  <a:lnTo>
                    <a:pt x="61" y="192"/>
                  </a:lnTo>
                  <a:lnTo>
                    <a:pt x="70" y="187"/>
                  </a:lnTo>
                  <a:lnTo>
                    <a:pt x="80" y="175"/>
                  </a:lnTo>
                  <a:lnTo>
                    <a:pt x="84" y="173"/>
                  </a:lnTo>
                  <a:lnTo>
                    <a:pt x="88" y="171"/>
                  </a:lnTo>
                  <a:lnTo>
                    <a:pt x="93" y="171"/>
                  </a:lnTo>
                  <a:lnTo>
                    <a:pt x="97" y="173"/>
                  </a:lnTo>
                  <a:lnTo>
                    <a:pt x="101" y="175"/>
                  </a:lnTo>
                  <a:lnTo>
                    <a:pt x="104" y="179"/>
                  </a:lnTo>
                  <a:lnTo>
                    <a:pt x="105" y="183"/>
                  </a:lnTo>
                  <a:lnTo>
                    <a:pt x="105" y="187"/>
                  </a:lnTo>
                  <a:lnTo>
                    <a:pt x="104" y="191"/>
                  </a:lnTo>
                  <a:lnTo>
                    <a:pt x="101" y="194"/>
                  </a:lnTo>
                  <a:lnTo>
                    <a:pt x="89" y="206"/>
                  </a:lnTo>
                  <a:lnTo>
                    <a:pt x="78" y="215"/>
                  </a:lnTo>
                  <a:lnTo>
                    <a:pt x="65" y="219"/>
                  </a:lnTo>
                  <a:lnTo>
                    <a:pt x="52" y="221"/>
                  </a:lnTo>
                  <a:lnTo>
                    <a:pt x="39" y="219"/>
                  </a:lnTo>
                  <a:lnTo>
                    <a:pt x="27" y="215"/>
                  </a:lnTo>
                  <a:lnTo>
                    <a:pt x="15" y="206"/>
                  </a:lnTo>
                  <a:lnTo>
                    <a:pt x="7" y="194"/>
                  </a:lnTo>
                  <a:lnTo>
                    <a:pt x="1" y="183"/>
                  </a:lnTo>
                  <a:lnTo>
                    <a:pt x="0" y="169"/>
                  </a:lnTo>
                  <a:lnTo>
                    <a:pt x="1" y="156"/>
                  </a:lnTo>
                  <a:lnTo>
                    <a:pt x="7" y="143"/>
                  </a:lnTo>
                  <a:lnTo>
                    <a:pt x="15" y="132"/>
                  </a:lnTo>
                  <a:lnTo>
                    <a:pt x="56" y="91"/>
                  </a:lnTo>
                  <a:lnTo>
                    <a:pt x="73" y="79"/>
                  </a:lnTo>
                  <a:lnTo>
                    <a:pt x="88" y="71"/>
                  </a:lnTo>
                  <a:lnTo>
                    <a:pt x="104" y="69"/>
                  </a:lnTo>
                  <a:close/>
                  <a:moveTo>
                    <a:pt x="163" y="0"/>
                  </a:moveTo>
                  <a:lnTo>
                    <a:pt x="178" y="0"/>
                  </a:lnTo>
                  <a:lnTo>
                    <a:pt x="192" y="6"/>
                  </a:lnTo>
                  <a:lnTo>
                    <a:pt x="206" y="16"/>
                  </a:lnTo>
                  <a:lnTo>
                    <a:pt x="215" y="27"/>
                  </a:lnTo>
                  <a:lnTo>
                    <a:pt x="220" y="39"/>
                  </a:lnTo>
                  <a:lnTo>
                    <a:pt x="221" y="52"/>
                  </a:lnTo>
                  <a:lnTo>
                    <a:pt x="220" y="66"/>
                  </a:lnTo>
                  <a:lnTo>
                    <a:pt x="215" y="79"/>
                  </a:lnTo>
                  <a:lnTo>
                    <a:pt x="206" y="89"/>
                  </a:lnTo>
                  <a:lnTo>
                    <a:pt x="163" y="133"/>
                  </a:lnTo>
                  <a:lnTo>
                    <a:pt x="148" y="144"/>
                  </a:lnTo>
                  <a:lnTo>
                    <a:pt x="134" y="151"/>
                  </a:lnTo>
                  <a:lnTo>
                    <a:pt x="120" y="153"/>
                  </a:lnTo>
                  <a:lnTo>
                    <a:pt x="105" y="151"/>
                  </a:lnTo>
                  <a:lnTo>
                    <a:pt x="89" y="141"/>
                  </a:lnTo>
                  <a:lnTo>
                    <a:pt x="87" y="137"/>
                  </a:lnTo>
                  <a:lnTo>
                    <a:pt x="86" y="133"/>
                  </a:lnTo>
                  <a:lnTo>
                    <a:pt x="86" y="128"/>
                  </a:lnTo>
                  <a:lnTo>
                    <a:pt x="87" y="124"/>
                  </a:lnTo>
                  <a:lnTo>
                    <a:pt x="89" y="120"/>
                  </a:lnTo>
                  <a:lnTo>
                    <a:pt x="93" y="118"/>
                  </a:lnTo>
                  <a:lnTo>
                    <a:pt x="97" y="116"/>
                  </a:lnTo>
                  <a:lnTo>
                    <a:pt x="101" y="116"/>
                  </a:lnTo>
                  <a:lnTo>
                    <a:pt x="106" y="118"/>
                  </a:lnTo>
                  <a:lnTo>
                    <a:pt x="109" y="120"/>
                  </a:lnTo>
                  <a:lnTo>
                    <a:pt x="112" y="123"/>
                  </a:lnTo>
                  <a:lnTo>
                    <a:pt x="116" y="125"/>
                  </a:lnTo>
                  <a:lnTo>
                    <a:pt x="124" y="127"/>
                  </a:lnTo>
                  <a:lnTo>
                    <a:pt x="132" y="123"/>
                  </a:lnTo>
                  <a:lnTo>
                    <a:pt x="143" y="114"/>
                  </a:lnTo>
                  <a:lnTo>
                    <a:pt x="187" y="70"/>
                  </a:lnTo>
                  <a:lnTo>
                    <a:pt x="191" y="65"/>
                  </a:lnTo>
                  <a:lnTo>
                    <a:pt x="193" y="59"/>
                  </a:lnTo>
                  <a:lnTo>
                    <a:pt x="195" y="52"/>
                  </a:lnTo>
                  <a:lnTo>
                    <a:pt x="193" y="47"/>
                  </a:lnTo>
                  <a:lnTo>
                    <a:pt x="191" y="41"/>
                  </a:lnTo>
                  <a:lnTo>
                    <a:pt x="187" y="36"/>
                  </a:lnTo>
                  <a:lnTo>
                    <a:pt x="179" y="30"/>
                  </a:lnTo>
                  <a:lnTo>
                    <a:pt x="171" y="27"/>
                  </a:lnTo>
                  <a:lnTo>
                    <a:pt x="163" y="28"/>
                  </a:lnTo>
                  <a:lnTo>
                    <a:pt x="155" y="33"/>
                  </a:lnTo>
                  <a:lnTo>
                    <a:pt x="141" y="47"/>
                  </a:lnTo>
                  <a:lnTo>
                    <a:pt x="137" y="50"/>
                  </a:lnTo>
                  <a:lnTo>
                    <a:pt x="133" y="51"/>
                  </a:lnTo>
                  <a:lnTo>
                    <a:pt x="129" y="51"/>
                  </a:lnTo>
                  <a:lnTo>
                    <a:pt x="124" y="50"/>
                  </a:lnTo>
                  <a:lnTo>
                    <a:pt x="121" y="47"/>
                  </a:lnTo>
                  <a:lnTo>
                    <a:pt x="119" y="43"/>
                  </a:lnTo>
                  <a:lnTo>
                    <a:pt x="118" y="39"/>
                  </a:lnTo>
                  <a:lnTo>
                    <a:pt x="118" y="34"/>
                  </a:lnTo>
                  <a:lnTo>
                    <a:pt x="119" y="30"/>
                  </a:lnTo>
                  <a:lnTo>
                    <a:pt x="121" y="27"/>
                  </a:lnTo>
                  <a:lnTo>
                    <a:pt x="136" y="14"/>
                  </a:lnTo>
                  <a:lnTo>
                    <a:pt x="148" y="3"/>
                  </a:lnTo>
                  <a:lnTo>
                    <a:pt x="163"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416106" y="2158078"/>
            <a:ext cx="1300958" cy="1113221"/>
            <a:chOff x="5604364" y="2292549"/>
            <a:chExt cx="1300958" cy="1113221"/>
          </a:xfrm>
        </p:grpSpPr>
        <p:grpSp>
          <p:nvGrpSpPr>
            <p:cNvPr id="20" name="组合 19"/>
            <p:cNvGrpSpPr/>
            <p:nvPr/>
          </p:nvGrpSpPr>
          <p:grpSpPr>
            <a:xfrm>
              <a:off x="5604364" y="2292549"/>
              <a:ext cx="1300958" cy="1113221"/>
              <a:chOff x="3183471" y="2060848"/>
              <a:chExt cx="1300958" cy="1113221"/>
            </a:xfrm>
          </p:grpSpPr>
          <p:sp>
            <p:nvSpPr>
              <p:cNvPr id="2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Freeform 134"/>
            <p:cNvSpPr/>
            <p:nvPr/>
          </p:nvSpPr>
          <p:spPr bwMode="auto">
            <a:xfrm>
              <a:off x="6090109" y="2650252"/>
              <a:ext cx="306388" cy="427038"/>
            </a:xfrm>
            <a:custGeom>
              <a:avLst/>
              <a:gdLst>
                <a:gd name="T0" fmla="*/ 64 w 193"/>
                <a:gd name="T1" fmla="*/ 3 h 269"/>
                <a:gd name="T2" fmla="*/ 192 w 193"/>
                <a:gd name="T3" fmla="*/ 69 h 269"/>
                <a:gd name="T4" fmla="*/ 193 w 193"/>
                <a:gd name="T5" fmla="*/ 75 h 269"/>
                <a:gd name="T6" fmla="*/ 193 w 193"/>
                <a:gd name="T7" fmla="*/ 235 h 269"/>
                <a:gd name="T8" fmla="*/ 187 w 193"/>
                <a:gd name="T9" fmla="*/ 240 h 269"/>
                <a:gd name="T10" fmla="*/ 181 w 193"/>
                <a:gd name="T11" fmla="*/ 241 h 269"/>
                <a:gd name="T12" fmla="*/ 174 w 193"/>
                <a:gd name="T13" fmla="*/ 239 h 269"/>
                <a:gd name="T14" fmla="*/ 170 w 193"/>
                <a:gd name="T15" fmla="*/ 235 h 269"/>
                <a:gd name="T16" fmla="*/ 170 w 193"/>
                <a:gd name="T17" fmla="*/ 139 h 269"/>
                <a:gd name="T18" fmla="*/ 170 w 193"/>
                <a:gd name="T19" fmla="*/ 103 h 269"/>
                <a:gd name="T20" fmla="*/ 170 w 193"/>
                <a:gd name="T21" fmla="*/ 86 h 269"/>
                <a:gd name="T22" fmla="*/ 169 w 193"/>
                <a:gd name="T23" fmla="*/ 83 h 269"/>
                <a:gd name="T24" fmla="*/ 166 w 193"/>
                <a:gd name="T25" fmla="*/ 81 h 269"/>
                <a:gd name="T26" fmla="*/ 154 w 193"/>
                <a:gd name="T27" fmla="*/ 75 h 269"/>
                <a:gd name="T28" fmla="*/ 125 w 193"/>
                <a:gd name="T29" fmla="*/ 59 h 269"/>
                <a:gd name="T30" fmla="*/ 93 w 193"/>
                <a:gd name="T31" fmla="*/ 42 h 269"/>
                <a:gd name="T32" fmla="*/ 65 w 193"/>
                <a:gd name="T33" fmla="*/ 27 h 269"/>
                <a:gd name="T34" fmla="*/ 55 w 193"/>
                <a:gd name="T35" fmla="*/ 21 h 269"/>
                <a:gd name="T36" fmla="*/ 50 w 193"/>
                <a:gd name="T37" fmla="*/ 21 h 269"/>
                <a:gd name="T38" fmla="*/ 41 w 193"/>
                <a:gd name="T39" fmla="*/ 22 h 269"/>
                <a:gd name="T40" fmla="*/ 29 w 193"/>
                <a:gd name="T41" fmla="*/ 27 h 269"/>
                <a:gd name="T42" fmla="*/ 22 w 193"/>
                <a:gd name="T43" fmla="*/ 33 h 269"/>
                <a:gd name="T44" fmla="*/ 133 w 193"/>
                <a:gd name="T45" fmla="*/ 100 h 269"/>
                <a:gd name="T46" fmla="*/ 138 w 193"/>
                <a:gd name="T47" fmla="*/ 104 h 269"/>
                <a:gd name="T48" fmla="*/ 138 w 193"/>
                <a:gd name="T49" fmla="*/ 260 h 269"/>
                <a:gd name="T50" fmla="*/ 136 w 193"/>
                <a:gd name="T51" fmla="*/ 265 h 269"/>
                <a:gd name="T52" fmla="*/ 131 w 193"/>
                <a:gd name="T53" fmla="*/ 268 h 269"/>
                <a:gd name="T54" fmla="*/ 125 w 193"/>
                <a:gd name="T55" fmla="*/ 268 h 269"/>
                <a:gd name="T56" fmla="*/ 119 w 193"/>
                <a:gd name="T57" fmla="*/ 265 h 269"/>
                <a:gd name="T58" fmla="*/ 98 w 193"/>
                <a:gd name="T59" fmla="*/ 251 h 269"/>
                <a:gd name="T60" fmla="*/ 68 w 193"/>
                <a:gd name="T61" fmla="*/ 232 h 269"/>
                <a:gd name="T62" fmla="*/ 36 w 193"/>
                <a:gd name="T63" fmla="*/ 213 h 269"/>
                <a:gd name="T64" fmla="*/ 14 w 193"/>
                <a:gd name="T65" fmla="*/ 199 h 269"/>
                <a:gd name="T66" fmla="*/ 6 w 193"/>
                <a:gd name="T67" fmla="*/ 194 h 269"/>
                <a:gd name="T68" fmla="*/ 2 w 193"/>
                <a:gd name="T69" fmla="*/ 189 h 269"/>
                <a:gd name="T70" fmla="*/ 0 w 193"/>
                <a:gd name="T71" fmla="*/ 41 h 269"/>
                <a:gd name="T72" fmla="*/ 0 w 193"/>
                <a:gd name="T73" fmla="*/ 36 h 269"/>
                <a:gd name="T74" fmla="*/ 4 w 193"/>
                <a:gd name="T75" fmla="*/ 27 h 269"/>
                <a:gd name="T76" fmla="*/ 20 w 193"/>
                <a:gd name="T77" fmla="*/ 12 h 269"/>
                <a:gd name="T78" fmla="*/ 43 w 193"/>
                <a:gd name="T79" fmla="*/ 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269">
                  <a:moveTo>
                    <a:pt x="55" y="0"/>
                  </a:moveTo>
                  <a:lnTo>
                    <a:pt x="64" y="3"/>
                  </a:lnTo>
                  <a:lnTo>
                    <a:pt x="190" y="67"/>
                  </a:lnTo>
                  <a:lnTo>
                    <a:pt x="192" y="69"/>
                  </a:lnTo>
                  <a:lnTo>
                    <a:pt x="193" y="72"/>
                  </a:lnTo>
                  <a:lnTo>
                    <a:pt x="193" y="75"/>
                  </a:lnTo>
                  <a:lnTo>
                    <a:pt x="193" y="231"/>
                  </a:lnTo>
                  <a:lnTo>
                    <a:pt x="193" y="235"/>
                  </a:lnTo>
                  <a:lnTo>
                    <a:pt x="191" y="239"/>
                  </a:lnTo>
                  <a:lnTo>
                    <a:pt x="187" y="240"/>
                  </a:lnTo>
                  <a:lnTo>
                    <a:pt x="183" y="241"/>
                  </a:lnTo>
                  <a:lnTo>
                    <a:pt x="181" y="241"/>
                  </a:lnTo>
                  <a:lnTo>
                    <a:pt x="177" y="240"/>
                  </a:lnTo>
                  <a:lnTo>
                    <a:pt x="174" y="239"/>
                  </a:lnTo>
                  <a:lnTo>
                    <a:pt x="172" y="237"/>
                  </a:lnTo>
                  <a:lnTo>
                    <a:pt x="170" y="235"/>
                  </a:lnTo>
                  <a:lnTo>
                    <a:pt x="170" y="231"/>
                  </a:lnTo>
                  <a:lnTo>
                    <a:pt x="170" y="139"/>
                  </a:lnTo>
                  <a:lnTo>
                    <a:pt x="170" y="119"/>
                  </a:lnTo>
                  <a:lnTo>
                    <a:pt x="170" y="103"/>
                  </a:lnTo>
                  <a:lnTo>
                    <a:pt x="170" y="91"/>
                  </a:lnTo>
                  <a:lnTo>
                    <a:pt x="170" y="86"/>
                  </a:lnTo>
                  <a:lnTo>
                    <a:pt x="170" y="85"/>
                  </a:lnTo>
                  <a:lnTo>
                    <a:pt x="169" y="83"/>
                  </a:lnTo>
                  <a:lnTo>
                    <a:pt x="169" y="82"/>
                  </a:lnTo>
                  <a:lnTo>
                    <a:pt x="166" y="81"/>
                  </a:lnTo>
                  <a:lnTo>
                    <a:pt x="163" y="80"/>
                  </a:lnTo>
                  <a:lnTo>
                    <a:pt x="154" y="75"/>
                  </a:lnTo>
                  <a:lnTo>
                    <a:pt x="141" y="68"/>
                  </a:lnTo>
                  <a:lnTo>
                    <a:pt x="125" y="59"/>
                  </a:lnTo>
                  <a:lnTo>
                    <a:pt x="109" y="50"/>
                  </a:lnTo>
                  <a:lnTo>
                    <a:pt x="93" y="42"/>
                  </a:lnTo>
                  <a:lnTo>
                    <a:pt x="78" y="33"/>
                  </a:lnTo>
                  <a:lnTo>
                    <a:pt x="65" y="27"/>
                  </a:lnTo>
                  <a:lnTo>
                    <a:pt x="57" y="23"/>
                  </a:lnTo>
                  <a:lnTo>
                    <a:pt x="55" y="21"/>
                  </a:lnTo>
                  <a:lnTo>
                    <a:pt x="52" y="21"/>
                  </a:lnTo>
                  <a:lnTo>
                    <a:pt x="50" y="21"/>
                  </a:lnTo>
                  <a:lnTo>
                    <a:pt x="46" y="21"/>
                  </a:lnTo>
                  <a:lnTo>
                    <a:pt x="41" y="22"/>
                  </a:lnTo>
                  <a:lnTo>
                    <a:pt x="36" y="23"/>
                  </a:lnTo>
                  <a:lnTo>
                    <a:pt x="29" y="27"/>
                  </a:lnTo>
                  <a:lnTo>
                    <a:pt x="25" y="31"/>
                  </a:lnTo>
                  <a:lnTo>
                    <a:pt x="22" y="33"/>
                  </a:lnTo>
                  <a:lnTo>
                    <a:pt x="20" y="36"/>
                  </a:lnTo>
                  <a:lnTo>
                    <a:pt x="133" y="100"/>
                  </a:lnTo>
                  <a:lnTo>
                    <a:pt x="136" y="101"/>
                  </a:lnTo>
                  <a:lnTo>
                    <a:pt x="138" y="104"/>
                  </a:lnTo>
                  <a:lnTo>
                    <a:pt x="138" y="108"/>
                  </a:lnTo>
                  <a:lnTo>
                    <a:pt x="138" y="260"/>
                  </a:lnTo>
                  <a:lnTo>
                    <a:pt x="138" y="263"/>
                  </a:lnTo>
                  <a:lnTo>
                    <a:pt x="136" y="265"/>
                  </a:lnTo>
                  <a:lnTo>
                    <a:pt x="133" y="268"/>
                  </a:lnTo>
                  <a:lnTo>
                    <a:pt x="131" y="268"/>
                  </a:lnTo>
                  <a:lnTo>
                    <a:pt x="128" y="269"/>
                  </a:lnTo>
                  <a:lnTo>
                    <a:pt x="125" y="268"/>
                  </a:lnTo>
                  <a:lnTo>
                    <a:pt x="123" y="268"/>
                  </a:lnTo>
                  <a:lnTo>
                    <a:pt x="119" y="265"/>
                  </a:lnTo>
                  <a:lnTo>
                    <a:pt x="111" y="260"/>
                  </a:lnTo>
                  <a:lnTo>
                    <a:pt x="98" y="251"/>
                  </a:lnTo>
                  <a:lnTo>
                    <a:pt x="83" y="242"/>
                  </a:lnTo>
                  <a:lnTo>
                    <a:pt x="68" y="232"/>
                  </a:lnTo>
                  <a:lnTo>
                    <a:pt x="51" y="222"/>
                  </a:lnTo>
                  <a:lnTo>
                    <a:pt x="36" y="213"/>
                  </a:lnTo>
                  <a:lnTo>
                    <a:pt x="23" y="205"/>
                  </a:lnTo>
                  <a:lnTo>
                    <a:pt x="14" y="199"/>
                  </a:lnTo>
                  <a:lnTo>
                    <a:pt x="9" y="196"/>
                  </a:lnTo>
                  <a:lnTo>
                    <a:pt x="6" y="194"/>
                  </a:lnTo>
                  <a:lnTo>
                    <a:pt x="4" y="191"/>
                  </a:lnTo>
                  <a:lnTo>
                    <a:pt x="2" y="189"/>
                  </a:lnTo>
                  <a:lnTo>
                    <a:pt x="1" y="186"/>
                  </a:lnTo>
                  <a:lnTo>
                    <a:pt x="0" y="41"/>
                  </a:lnTo>
                  <a:lnTo>
                    <a:pt x="0" y="39"/>
                  </a:lnTo>
                  <a:lnTo>
                    <a:pt x="0" y="36"/>
                  </a:lnTo>
                  <a:lnTo>
                    <a:pt x="1" y="31"/>
                  </a:lnTo>
                  <a:lnTo>
                    <a:pt x="4" y="27"/>
                  </a:lnTo>
                  <a:lnTo>
                    <a:pt x="10" y="19"/>
                  </a:lnTo>
                  <a:lnTo>
                    <a:pt x="20" y="12"/>
                  </a:lnTo>
                  <a:lnTo>
                    <a:pt x="31" y="5"/>
                  </a:lnTo>
                  <a:lnTo>
                    <a:pt x="43" y="1"/>
                  </a:lnTo>
                  <a:lnTo>
                    <a:pt x="55"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4" name="组合 23"/>
          <p:cNvGrpSpPr/>
          <p:nvPr/>
        </p:nvGrpSpPr>
        <p:grpSpPr>
          <a:xfrm>
            <a:off x="4351163" y="1584677"/>
            <a:ext cx="1300958" cy="1113221"/>
            <a:chOff x="4539421" y="1719148"/>
            <a:chExt cx="1300958" cy="1113221"/>
          </a:xfrm>
        </p:grpSpPr>
        <p:grpSp>
          <p:nvGrpSpPr>
            <p:cNvPr id="25" name="组合 24"/>
            <p:cNvGrpSpPr/>
            <p:nvPr/>
          </p:nvGrpSpPr>
          <p:grpSpPr>
            <a:xfrm>
              <a:off x="4539421" y="1719148"/>
              <a:ext cx="1300958" cy="1113221"/>
              <a:chOff x="3183471" y="2060848"/>
              <a:chExt cx="1300958" cy="1113221"/>
            </a:xfrm>
          </p:grpSpPr>
          <p:sp>
            <p:nvSpPr>
              <p:cNvPr id="2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Freeform 135"/>
            <p:cNvSpPr>
              <a:spLocks noEditPoints="1"/>
            </p:cNvSpPr>
            <p:nvPr/>
          </p:nvSpPr>
          <p:spPr bwMode="auto">
            <a:xfrm>
              <a:off x="5079166" y="2051920"/>
              <a:ext cx="249238" cy="447675"/>
            </a:xfrm>
            <a:custGeom>
              <a:avLst/>
              <a:gdLst>
                <a:gd name="T0" fmla="*/ 19 w 157"/>
                <a:gd name="T1" fmla="*/ 72 h 282"/>
                <a:gd name="T2" fmla="*/ 43 w 157"/>
                <a:gd name="T3" fmla="*/ 99 h 282"/>
                <a:gd name="T4" fmla="*/ 69 w 157"/>
                <a:gd name="T5" fmla="*/ 130 h 282"/>
                <a:gd name="T6" fmla="*/ 62 w 157"/>
                <a:gd name="T7" fmla="*/ 163 h 282"/>
                <a:gd name="T8" fmla="*/ 34 w 157"/>
                <a:gd name="T9" fmla="*/ 192 h 282"/>
                <a:gd name="T10" fmla="*/ 16 w 157"/>
                <a:gd name="T11" fmla="*/ 218 h 282"/>
                <a:gd name="T12" fmla="*/ 37 w 157"/>
                <a:gd name="T13" fmla="*/ 229 h 282"/>
                <a:gd name="T14" fmla="*/ 69 w 157"/>
                <a:gd name="T15" fmla="*/ 210 h 282"/>
                <a:gd name="T16" fmla="*/ 74 w 157"/>
                <a:gd name="T17" fmla="*/ 195 h 282"/>
                <a:gd name="T18" fmla="*/ 82 w 157"/>
                <a:gd name="T19" fmla="*/ 194 h 282"/>
                <a:gd name="T20" fmla="*/ 86 w 157"/>
                <a:gd name="T21" fmla="*/ 201 h 282"/>
                <a:gd name="T22" fmla="*/ 109 w 157"/>
                <a:gd name="T23" fmla="*/ 224 h 282"/>
                <a:gd name="T24" fmla="*/ 141 w 157"/>
                <a:gd name="T25" fmla="*/ 236 h 282"/>
                <a:gd name="T26" fmla="*/ 132 w 157"/>
                <a:gd name="T27" fmla="*/ 201 h 282"/>
                <a:gd name="T28" fmla="*/ 104 w 157"/>
                <a:gd name="T29" fmla="*/ 173 h 282"/>
                <a:gd name="T30" fmla="*/ 86 w 157"/>
                <a:gd name="T31" fmla="*/ 141 h 282"/>
                <a:gd name="T32" fmla="*/ 104 w 157"/>
                <a:gd name="T33" fmla="*/ 109 h 282"/>
                <a:gd name="T34" fmla="*/ 132 w 157"/>
                <a:gd name="T35" fmla="*/ 81 h 282"/>
                <a:gd name="T36" fmla="*/ 141 w 157"/>
                <a:gd name="T37" fmla="*/ 50 h 282"/>
                <a:gd name="T38" fmla="*/ 79 w 157"/>
                <a:gd name="T39" fmla="*/ 65 h 282"/>
                <a:gd name="T40" fmla="*/ 16 w 157"/>
                <a:gd name="T41" fmla="*/ 50 h 282"/>
                <a:gd name="T42" fmla="*/ 43 w 157"/>
                <a:gd name="T43" fmla="*/ 23 h 282"/>
                <a:gd name="T44" fmla="*/ 21 w 157"/>
                <a:gd name="T45" fmla="*/ 33 h 282"/>
                <a:gd name="T46" fmla="*/ 16 w 157"/>
                <a:gd name="T47" fmla="*/ 36 h 282"/>
                <a:gd name="T48" fmla="*/ 18 w 157"/>
                <a:gd name="T49" fmla="*/ 41 h 282"/>
                <a:gd name="T50" fmla="*/ 79 w 157"/>
                <a:gd name="T51" fmla="*/ 55 h 282"/>
                <a:gd name="T52" fmla="*/ 141 w 157"/>
                <a:gd name="T53" fmla="*/ 41 h 282"/>
                <a:gd name="T54" fmla="*/ 141 w 157"/>
                <a:gd name="T55" fmla="*/ 36 h 282"/>
                <a:gd name="T56" fmla="*/ 136 w 157"/>
                <a:gd name="T57" fmla="*/ 33 h 282"/>
                <a:gd name="T58" fmla="*/ 113 w 157"/>
                <a:gd name="T59" fmla="*/ 23 h 282"/>
                <a:gd name="T60" fmla="*/ 79 w 157"/>
                <a:gd name="T61" fmla="*/ 0 h 282"/>
                <a:gd name="T62" fmla="*/ 134 w 157"/>
                <a:gd name="T63" fmla="*/ 12 h 282"/>
                <a:gd name="T64" fmla="*/ 157 w 157"/>
                <a:gd name="T65" fmla="*/ 31 h 282"/>
                <a:gd name="T66" fmla="*/ 143 w 157"/>
                <a:gd name="T67" fmla="*/ 94 h 282"/>
                <a:gd name="T68" fmla="*/ 107 w 157"/>
                <a:gd name="T69" fmla="*/ 130 h 282"/>
                <a:gd name="T70" fmla="*/ 118 w 157"/>
                <a:gd name="T71" fmla="*/ 164 h 282"/>
                <a:gd name="T72" fmla="*/ 154 w 157"/>
                <a:gd name="T73" fmla="*/ 203 h 282"/>
                <a:gd name="T74" fmla="*/ 155 w 157"/>
                <a:gd name="T75" fmla="*/ 256 h 282"/>
                <a:gd name="T76" fmla="*/ 119 w 157"/>
                <a:gd name="T77" fmla="*/ 277 h 282"/>
                <a:gd name="T78" fmla="*/ 57 w 157"/>
                <a:gd name="T79" fmla="*/ 281 h 282"/>
                <a:gd name="T80" fmla="*/ 10 w 157"/>
                <a:gd name="T81" fmla="*/ 264 h 282"/>
                <a:gd name="T82" fmla="*/ 0 w 157"/>
                <a:gd name="T83" fmla="*/ 218 h 282"/>
                <a:gd name="T84" fmla="*/ 27 w 157"/>
                <a:gd name="T85" fmla="*/ 176 h 282"/>
                <a:gd name="T86" fmla="*/ 55 w 157"/>
                <a:gd name="T87" fmla="*/ 141 h 282"/>
                <a:gd name="T88" fmla="*/ 27 w 157"/>
                <a:gd name="T89" fmla="*/ 106 h 282"/>
                <a:gd name="T90" fmla="*/ 0 w 157"/>
                <a:gd name="T91" fmla="*/ 64 h 282"/>
                <a:gd name="T92" fmla="*/ 10 w 157"/>
                <a:gd name="T93" fmla="*/ 18 h 282"/>
                <a:gd name="T94" fmla="*/ 57 w 157"/>
                <a:gd name="T95" fmla="*/ 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7" h="282">
                  <a:moveTo>
                    <a:pt x="16" y="50"/>
                  </a:moveTo>
                  <a:lnTo>
                    <a:pt x="16" y="64"/>
                  </a:lnTo>
                  <a:lnTo>
                    <a:pt x="19" y="72"/>
                  </a:lnTo>
                  <a:lnTo>
                    <a:pt x="25" y="81"/>
                  </a:lnTo>
                  <a:lnTo>
                    <a:pt x="34" y="90"/>
                  </a:lnTo>
                  <a:lnTo>
                    <a:pt x="43" y="99"/>
                  </a:lnTo>
                  <a:lnTo>
                    <a:pt x="54" y="109"/>
                  </a:lnTo>
                  <a:lnTo>
                    <a:pt x="62" y="119"/>
                  </a:lnTo>
                  <a:lnTo>
                    <a:pt x="69" y="130"/>
                  </a:lnTo>
                  <a:lnTo>
                    <a:pt x="71" y="141"/>
                  </a:lnTo>
                  <a:lnTo>
                    <a:pt x="69" y="153"/>
                  </a:lnTo>
                  <a:lnTo>
                    <a:pt x="62" y="163"/>
                  </a:lnTo>
                  <a:lnTo>
                    <a:pt x="54" y="173"/>
                  </a:lnTo>
                  <a:lnTo>
                    <a:pt x="43" y="183"/>
                  </a:lnTo>
                  <a:lnTo>
                    <a:pt x="34" y="192"/>
                  </a:lnTo>
                  <a:lnTo>
                    <a:pt x="25" y="201"/>
                  </a:lnTo>
                  <a:lnTo>
                    <a:pt x="19" y="210"/>
                  </a:lnTo>
                  <a:lnTo>
                    <a:pt x="16" y="218"/>
                  </a:lnTo>
                  <a:lnTo>
                    <a:pt x="16" y="236"/>
                  </a:lnTo>
                  <a:lnTo>
                    <a:pt x="25" y="233"/>
                  </a:lnTo>
                  <a:lnTo>
                    <a:pt x="37" y="229"/>
                  </a:lnTo>
                  <a:lnTo>
                    <a:pt x="50" y="224"/>
                  </a:lnTo>
                  <a:lnTo>
                    <a:pt x="60" y="218"/>
                  </a:lnTo>
                  <a:lnTo>
                    <a:pt x="69" y="210"/>
                  </a:lnTo>
                  <a:lnTo>
                    <a:pt x="71" y="201"/>
                  </a:lnTo>
                  <a:lnTo>
                    <a:pt x="73" y="197"/>
                  </a:lnTo>
                  <a:lnTo>
                    <a:pt x="74" y="195"/>
                  </a:lnTo>
                  <a:lnTo>
                    <a:pt x="77" y="194"/>
                  </a:lnTo>
                  <a:lnTo>
                    <a:pt x="79" y="192"/>
                  </a:lnTo>
                  <a:lnTo>
                    <a:pt x="82" y="194"/>
                  </a:lnTo>
                  <a:lnTo>
                    <a:pt x="83" y="195"/>
                  </a:lnTo>
                  <a:lnTo>
                    <a:pt x="86" y="197"/>
                  </a:lnTo>
                  <a:lnTo>
                    <a:pt x="86" y="201"/>
                  </a:lnTo>
                  <a:lnTo>
                    <a:pt x="89" y="210"/>
                  </a:lnTo>
                  <a:lnTo>
                    <a:pt x="97" y="218"/>
                  </a:lnTo>
                  <a:lnTo>
                    <a:pt x="109" y="224"/>
                  </a:lnTo>
                  <a:lnTo>
                    <a:pt x="120" y="229"/>
                  </a:lnTo>
                  <a:lnTo>
                    <a:pt x="132" y="233"/>
                  </a:lnTo>
                  <a:lnTo>
                    <a:pt x="141" y="236"/>
                  </a:lnTo>
                  <a:lnTo>
                    <a:pt x="141" y="218"/>
                  </a:lnTo>
                  <a:lnTo>
                    <a:pt x="138" y="210"/>
                  </a:lnTo>
                  <a:lnTo>
                    <a:pt x="132" y="201"/>
                  </a:lnTo>
                  <a:lnTo>
                    <a:pt x="123" y="192"/>
                  </a:lnTo>
                  <a:lnTo>
                    <a:pt x="115" y="183"/>
                  </a:lnTo>
                  <a:lnTo>
                    <a:pt x="104" y="173"/>
                  </a:lnTo>
                  <a:lnTo>
                    <a:pt x="95" y="163"/>
                  </a:lnTo>
                  <a:lnTo>
                    <a:pt x="88" y="153"/>
                  </a:lnTo>
                  <a:lnTo>
                    <a:pt x="86" y="141"/>
                  </a:lnTo>
                  <a:lnTo>
                    <a:pt x="88" y="130"/>
                  </a:lnTo>
                  <a:lnTo>
                    <a:pt x="95" y="119"/>
                  </a:lnTo>
                  <a:lnTo>
                    <a:pt x="104" y="109"/>
                  </a:lnTo>
                  <a:lnTo>
                    <a:pt x="115" y="99"/>
                  </a:lnTo>
                  <a:lnTo>
                    <a:pt x="123" y="90"/>
                  </a:lnTo>
                  <a:lnTo>
                    <a:pt x="132" y="81"/>
                  </a:lnTo>
                  <a:lnTo>
                    <a:pt x="138" y="72"/>
                  </a:lnTo>
                  <a:lnTo>
                    <a:pt x="141" y="64"/>
                  </a:lnTo>
                  <a:lnTo>
                    <a:pt x="141" y="50"/>
                  </a:lnTo>
                  <a:lnTo>
                    <a:pt x="124" y="58"/>
                  </a:lnTo>
                  <a:lnTo>
                    <a:pt x="102" y="63"/>
                  </a:lnTo>
                  <a:lnTo>
                    <a:pt x="79" y="65"/>
                  </a:lnTo>
                  <a:lnTo>
                    <a:pt x="55" y="63"/>
                  </a:lnTo>
                  <a:lnTo>
                    <a:pt x="33" y="58"/>
                  </a:lnTo>
                  <a:lnTo>
                    <a:pt x="16" y="50"/>
                  </a:lnTo>
                  <a:close/>
                  <a:moveTo>
                    <a:pt x="79" y="18"/>
                  </a:moveTo>
                  <a:lnTo>
                    <a:pt x="59" y="19"/>
                  </a:lnTo>
                  <a:lnTo>
                    <a:pt x="43" y="23"/>
                  </a:lnTo>
                  <a:lnTo>
                    <a:pt x="30" y="28"/>
                  </a:lnTo>
                  <a:lnTo>
                    <a:pt x="21" y="33"/>
                  </a:lnTo>
                  <a:lnTo>
                    <a:pt x="21" y="33"/>
                  </a:lnTo>
                  <a:lnTo>
                    <a:pt x="20" y="33"/>
                  </a:lnTo>
                  <a:lnTo>
                    <a:pt x="18" y="35"/>
                  </a:lnTo>
                  <a:lnTo>
                    <a:pt x="16" y="36"/>
                  </a:lnTo>
                  <a:lnTo>
                    <a:pt x="16" y="37"/>
                  </a:lnTo>
                  <a:lnTo>
                    <a:pt x="16" y="40"/>
                  </a:lnTo>
                  <a:lnTo>
                    <a:pt x="18" y="41"/>
                  </a:lnTo>
                  <a:lnTo>
                    <a:pt x="33" y="47"/>
                  </a:lnTo>
                  <a:lnTo>
                    <a:pt x="54" y="54"/>
                  </a:lnTo>
                  <a:lnTo>
                    <a:pt x="79" y="55"/>
                  </a:lnTo>
                  <a:lnTo>
                    <a:pt x="104" y="54"/>
                  </a:lnTo>
                  <a:lnTo>
                    <a:pt x="125" y="49"/>
                  </a:lnTo>
                  <a:lnTo>
                    <a:pt x="141" y="41"/>
                  </a:lnTo>
                  <a:lnTo>
                    <a:pt x="142" y="40"/>
                  </a:lnTo>
                  <a:lnTo>
                    <a:pt x="142" y="39"/>
                  </a:lnTo>
                  <a:lnTo>
                    <a:pt x="141" y="36"/>
                  </a:lnTo>
                  <a:lnTo>
                    <a:pt x="139" y="35"/>
                  </a:lnTo>
                  <a:lnTo>
                    <a:pt x="137" y="33"/>
                  </a:lnTo>
                  <a:lnTo>
                    <a:pt x="136" y="33"/>
                  </a:lnTo>
                  <a:lnTo>
                    <a:pt x="133" y="31"/>
                  </a:lnTo>
                  <a:lnTo>
                    <a:pt x="125" y="27"/>
                  </a:lnTo>
                  <a:lnTo>
                    <a:pt x="113" y="23"/>
                  </a:lnTo>
                  <a:lnTo>
                    <a:pt x="97" y="19"/>
                  </a:lnTo>
                  <a:lnTo>
                    <a:pt x="79" y="18"/>
                  </a:lnTo>
                  <a:close/>
                  <a:moveTo>
                    <a:pt x="79" y="0"/>
                  </a:moveTo>
                  <a:lnTo>
                    <a:pt x="100" y="1"/>
                  </a:lnTo>
                  <a:lnTo>
                    <a:pt x="119" y="5"/>
                  </a:lnTo>
                  <a:lnTo>
                    <a:pt x="134" y="12"/>
                  </a:lnTo>
                  <a:lnTo>
                    <a:pt x="147" y="18"/>
                  </a:lnTo>
                  <a:lnTo>
                    <a:pt x="155" y="26"/>
                  </a:lnTo>
                  <a:lnTo>
                    <a:pt x="157" y="31"/>
                  </a:lnTo>
                  <a:lnTo>
                    <a:pt x="157" y="64"/>
                  </a:lnTo>
                  <a:lnTo>
                    <a:pt x="154" y="80"/>
                  </a:lnTo>
                  <a:lnTo>
                    <a:pt x="143" y="94"/>
                  </a:lnTo>
                  <a:lnTo>
                    <a:pt x="130" y="106"/>
                  </a:lnTo>
                  <a:lnTo>
                    <a:pt x="118" y="118"/>
                  </a:lnTo>
                  <a:lnTo>
                    <a:pt x="107" y="130"/>
                  </a:lnTo>
                  <a:lnTo>
                    <a:pt x="104" y="141"/>
                  </a:lnTo>
                  <a:lnTo>
                    <a:pt x="107" y="153"/>
                  </a:lnTo>
                  <a:lnTo>
                    <a:pt x="118" y="164"/>
                  </a:lnTo>
                  <a:lnTo>
                    <a:pt x="130" y="176"/>
                  </a:lnTo>
                  <a:lnTo>
                    <a:pt x="143" y="188"/>
                  </a:lnTo>
                  <a:lnTo>
                    <a:pt x="154" y="203"/>
                  </a:lnTo>
                  <a:lnTo>
                    <a:pt x="157" y="218"/>
                  </a:lnTo>
                  <a:lnTo>
                    <a:pt x="157" y="251"/>
                  </a:lnTo>
                  <a:lnTo>
                    <a:pt x="155" y="256"/>
                  </a:lnTo>
                  <a:lnTo>
                    <a:pt x="147" y="264"/>
                  </a:lnTo>
                  <a:lnTo>
                    <a:pt x="134" y="270"/>
                  </a:lnTo>
                  <a:lnTo>
                    <a:pt x="119" y="277"/>
                  </a:lnTo>
                  <a:lnTo>
                    <a:pt x="100" y="281"/>
                  </a:lnTo>
                  <a:lnTo>
                    <a:pt x="79" y="282"/>
                  </a:lnTo>
                  <a:lnTo>
                    <a:pt x="57" y="281"/>
                  </a:lnTo>
                  <a:lnTo>
                    <a:pt x="39" y="277"/>
                  </a:lnTo>
                  <a:lnTo>
                    <a:pt x="23" y="270"/>
                  </a:lnTo>
                  <a:lnTo>
                    <a:pt x="10" y="264"/>
                  </a:lnTo>
                  <a:lnTo>
                    <a:pt x="2" y="256"/>
                  </a:lnTo>
                  <a:lnTo>
                    <a:pt x="0" y="251"/>
                  </a:lnTo>
                  <a:lnTo>
                    <a:pt x="0" y="218"/>
                  </a:lnTo>
                  <a:lnTo>
                    <a:pt x="4" y="203"/>
                  </a:lnTo>
                  <a:lnTo>
                    <a:pt x="14" y="188"/>
                  </a:lnTo>
                  <a:lnTo>
                    <a:pt x="27" y="176"/>
                  </a:lnTo>
                  <a:lnTo>
                    <a:pt x="41" y="164"/>
                  </a:lnTo>
                  <a:lnTo>
                    <a:pt x="50" y="153"/>
                  </a:lnTo>
                  <a:lnTo>
                    <a:pt x="55" y="141"/>
                  </a:lnTo>
                  <a:lnTo>
                    <a:pt x="50" y="130"/>
                  </a:lnTo>
                  <a:lnTo>
                    <a:pt x="41" y="118"/>
                  </a:lnTo>
                  <a:lnTo>
                    <a:pt x="27" y="106"/>
                  </a:lnTo>
                  <a:lnTo>
                    <a:pt x="14" y="94"/>
                  </a:lnTo>
                  <a:lnTo>
                    <a:pt x="4" y="80"/>
                  </a:lnTo>
                  <a:lnTo>
                    <a:pt x="0" y="64"/>
                  </a:lnTo>
                  <a:lnTo>
                    <a:pt x="0" y="31"/>
                  </a:lnTo>
                  <a:lnTo>
                    <a:pt x="2" y="26"/>
                  </a:lnTo>
                  <a:lnTo>
                    <a:pt x="10" y="18"/>
                  </a:lnTo>
                  <a:lnTo>
                    <a:pt x="23" y="12"/>
                  </a:lnTo>
                  <a:lnTo>
                    <a:pt x="39" y="5"/>
                  </a:lnTo>
                  <a:lnTo>
                    <a:pt x="57" y="1"/>
                  </a:lnTo>
                  <a:lnTo>
                    <a:pt x="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9" name="组合 28"/>
          <p:cNvGrpSpPr/>
          <p:nvPr/>
        </p:nvGrpSpPr>
        <p:grpSpPr>
          <a:xfrm>
            <a:off x="1602623" y="1912240"/>
            <a:ext cx="3379237" cy="414473"/>
            <a:chOff x="899592" y="2396334"/>
            <a:chExt cx="2689256" cy="414473"/>
          </a:xfrm>
        </p:grpSpPr>
        <p:cxnSp>
          <p:nvCxnSpPr>
            <p:cNvPr id="30" name="直接连接符 29"/>
            <p:cNvCxnSpPr/>
            <p:nvPr/>
          </p:nvCxnSpPr>
          <p:spPr>
            <a:xfrm>
              <a:off x="899592" y="2810807"/>
              <a:ext cx="268925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1" name="TextBox 29"/>
            <p:cNvSpPr txBox="1"/>
            <p:nvPr/>
          </p:nvSpPr>
          <p:spPr>
            <a:xfrm>
              <a:off x="971600" y="2396334"/>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教师示范作用</a:t>
              </a:r>
              <a:endParaRPr lang="zh-CN" altLang="en-US" sz="2000" b="1" dirty="0">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1602624" y="3350060"/>
            <a:ext cx="4717412" cy="398780"/>
            <a:chOff x="899592" y="2436675"/>
            <a:chExt cx="3754199" cy="398780"/>
          </a:xfrm>
        </p:grpSpPr>
        <p:cxnSp>
          <p:nvCxnSpPr>
            <p:cNvPr id="34" name="直接连接符 33"/>
            <p:cNvCxnSpPr/>
            <p:nvPr/>
          </p:nvCxnSpPr>
          <p:spPr>
            <a:xfrm>
              <a:off x="899592" y="2810807"/>
              <a:ext cx="3754199"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5" name="TextBox 40"/>
            <p:cNvSpPr txBox="1"/>
            <p:nvPr/>
          </p:nvSpPr>
          <p:spPr>
            <a:xfrm>
              <a:off x="971600" y="2436675"/>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创新教学模式</a:t>
              </a:r>
              <a:endParaRPr lang="zh-CN" altLang="en-US" sz="2000" b="1" dirty="0">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1602623" y="4616102"/>
            <a:ext cx="3929175" cy="398780"/>
            <a:chOff x="899592" y="2450122"/>
            <a:chExt cx="3126906" cy="398780"/>
          </a:xfrm>
        </p:grpSpPr>
        <p:cxnSp>
          <p:nvCxnSpPr>
            <p:cNvPr id="38" name="直接连接符 37"/>
            <p:cNvCxnSpPr/>
            <p:nvPr/>
          </p:nvCxnSpPr>
          <p:spPr>
            <a:xfrm>
              <a:off x="899592" y="2810807"/>
              <a:ext cx="312690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9" name="TextBox 44"/>
            <p:cNvSpPr txBox="1"/>
            <p:nvPr/>
          </p:nvSpPr>
          <p:spPr>
            <a:xfrm>
              <a:off x="971600" y="2450122"/>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运用现代技术</a:t>
              </a:r>
              <a:endParaRPr lang="zh-CN" altLang="en-US" sz="2000" b="1" dirty="0">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6404812" y="2389724"/>
            <a:ext cx="4043554" cy="421713"/>
            <a:chOff x="6593070" y="2524195"/>
            <a:chExt cx="4043554" cy="421713"/>
          </a:xfrm>
        </p:grpSpPr>
        <p:cxnSp>
          <p:nvCxnSpPr>
            <p:cNvPr id="42" name="直接连接符 41"/>
            <p:cNvCxnSpPr/>
            <p:nvPr/>
          </p:nvCxnSpPr>
          <p:spPr>
            <a:xfrm flipH="1">
              <a:off x="8308845" y="2934707"/>
              <a:ext cx="2327779"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3" name="TextBox 52"/>
            <p:cNvSpPr txBox="1"/>
            <p:nvPr/>
          </p:nvSpPr>
          <p:spPr>
            <a:xfrm flipH="1">
              <a:off x="8365944" y="2547128"/>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挖掘思政元素</a:t>
              </a:r>
              <a:endParaRPr lang="zh-CN" altLang="en-US" sz="2000" b="1" dirty="0">
                <a:latin typeface="微软雅黑" panose="020B0503020204020204" pitchFamily="34" charset="-122"/>
                <a:ea typeface="微软雅黑" panose="020B0503020204020204" pitchFamily="34" charset="-122"/>
              </a:endParaRPr>
            </a:p>
          </p:txBody>
        </p:sp>
        <p:grpSp>
          <p:nvGrpSpPr>
            <p:cNvPr id="44" name="组合 43"/>
            <p:cNvGrpSpPr/>
            <p:nvPr/>
          </p:nvGrpSpPr>
          <p:grpSpPr>
            <a:xfrm>
              <a:off x="6593070" y="2524195"/>
              <a:ext cx="1715775" cy="410512"/>
              <a:chOff x="6593070" y="2524195"/>
              <a:chExt cx="1715775" cy="410512"/>
            </a:xfrm>
          </p:grpSpPr>
          <p:cxnSp>
            <p:nvCxnSpPr>
              <p:cNvPr id="46" name="直接连接符 45"/>
              <p:cNvCxnSpPr/>
              <p:nvPr/>
            </p:nvCxnSpPr>
            <p:spPr>
              <a:xfrm flipH="1">
                <a:off x="6593070" y="2524195"/>
                <a:ext cx="1715775"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8308845" y="2524195"/>
                <a:ext cx="0" cy="410512"/>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48" name="组合 47"/>
          <p:cNvGrpSpPr/>
          <p:nvPr/>
        </p:nvGrpSpPr>
        <p:grpSpPr>
          <a:xfrm>
            <a:off x="7121791" y="3736451"/>
            <a:ext cx="3326575" cy="533707"/>
            <a:chOff x="7310049" y="3870922"/>
            <a:chExt cx="3326575" cy="533707"/>
          </a:xfrm>
        </p:grpSpPr>
        <p:sp>
          <p:nvSpPr>
            <p:cNvPr id="49" name="TextBox 56"/>
            <p:cNvSpPr txBox="1"/>
            <p:nvPr/>
          </p:nvSpPr>
          <p:spPr>
            <a:xfrm flipH="1">
              <a:off x="8292225" y="4005849"/>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设计教学环节</a:t>
              </a:r>
              <a:endParaRPr lang="zh-CN" altLang="en-US" sz="2000" b="1" dirty="0">
                <a:latin typeface="微软雅黑" panose="020B0503020204020204" pitchFamily="34" charset="-122"/>
                <a:ea typeface="微软雅黑" panose="020B0503020204020204" pitchFamily="34" charset="-122"/>
              </a:endParaRPr>
            </a:p>
          </p:txBody>
        </p:sp>
        <p:grpSp>
          <p:nvGrpSpPr>
            <p:cNvPr id="51" name="组合 50"/>
            <p:cNvGrpSpPr/>
            <p:nvPr/>
          </p:nvGrpSpPr>
          <p:grpSpPr>
            <a:xfrm>
              <a:off x="7310049" y="3870922"/>
              <a:ext cx="3326575" cy="509059"/>
              <a:chOff x="7310049" y="3870922"/>
              <a:chExt cx="3326575" cy="509059"/>
            </a:xfrm>
          </p:grpSpPr>
          <p:cxnSp>
            <p:nvCxnSpPr>
              <p:cNvPr id="52" name="直接连接符 51"/>
              <p:cNvCxnSpPr/>
              <p:nvPr/>
            </p:nvCxnSpPr>
            <p:spPr>
              <a:xfrm flipH="1">
                <a:off x="7310050" y="4379981"/>
                <a:ext cx="3326574"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7310049" y="3870922"/>
                <a:ext cx="1" cy="509059"/>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sp>
        <p:nvSpPr>
          <p:cNvPr id="54" name="矩形 53"/>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》课程思政的实施路径</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5" name="矩形 5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500"/>
                                        <p:tgtEl>
                                          <p:spTgt spid="48"/>
                                        </p:tgtEl>
                                      </p:cBhvr>
                                    </p:animEffect>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2" presetClass="entr" presetSubtype="2"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right)">
                                      <p:cBhvr>
                                        <p:cTn id="39" dur="500"/>
                                        <p:tgtEl>
                                          <p:spTgt spid="33"/>
                                        </p:tgtEl>
                                      </p:cBhvr>
                                    </p:animEffect>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2" presetClass="entr" presetSubtype="2"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right)">
                                      <p:cBhvr>
                                        <p:cTn id="4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3"/>
          <p:cNvSpPr>
            <a:spLocks noChangeArrowheads="1"/>
          </p:cNvSpPr>
          <p:nvPr/>
        </p:nvSpPr>
        <p:spPr bwMode="auto">
          <a:xfrm>
            <a:off x="6404671" y="4151421"/>
            <a:ext cx="28784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l">
              <a:buClrTx/>
              <a:buSzTx/>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点点滴滴呈现</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爱</a:t>
            </a:r>
            <a:r>
              <a:rPr lang="en-US" altLang="zh-CN" sz="1800"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5" name="TextBox 4"/>
          <p:cNvSpPr>
            <a:spLocks noChangeArrowheads="1"/>
          </p:cNvSpPr>
          <p:nvPr/>
        </p:nvSpPr>
        <p:spPr bwMode="auto">
          <a:xfrm>
            <a:off x="3911600" y="5217795"/>
            <a:ext cx="7560945"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教育客体----施教主体</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a:p>
            <a:pPr>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教育客体：品格、品行、品味、人格、灵魂、生命</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a:p>
            <a:pPr>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施教主体：政治认同感、国家认同感</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6" name="TextBox 5"/>
          <p:cNvSpPr>
            <a:spLocks noChangeArrowheads="1"/>
          </p:cNvSpPr>
          <p:nvPr/>
        </p:nvSpPr>
        <p:spPr bwMode="auto">
          <a:xfrm>
            <a:off x="8867688" y="2150254"/>
            <a:ext cx="260508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l">
              <a:buClrTx/>
              <a:buSzTx/>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道术：掌握规律</a:t>
            </a: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a:p>
            <a:pPr algn="l">
              <a:buClrTx/>
              <a:buSzTx/>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学术：教研相长</a:t>
            </a: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a:p>
            <a:pPr algn="l">
              <a:buClrTx/>
              <a:buSzTx/>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技术：因材施教</a:t>
            </a: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a:p>
            <a:pPr algn="l">
              <a:buClrTx/>
              <a:buSzTx/>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艺术：陶冶情操</a:t>
            </a: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a:p>
            <a:pPr algn="l">
              <a:buClrTx/>
              <a:buSzTx/>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sym typeface="微软雅黑" panose="020B0503020204020204" pitchFamily="34" charset="-122"/>
              </a:rPr>
              <a:t>仁术：言传身教</a:t>
            </a:r>
            <a:endParaRPr lang="zh-CN" altLang="en-US" sz="1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57" name="Group 5"/>
          <p:cNvGrpSpPr/>
          <p:nvPr/>
        </p:nvGrpSpPr>
        <p:grpSpPr bwMode="auto">
          <a:xfrm>
            <a:off x="1335641" y="2244206"/>
            <a:ext cx="2575644" cy="3551233"/>
            <a:chOff x="0" y="0"/>
            <a:chExt cx="1944688" cy="2681281"/>
          </a:xfrm>
          <a:solidFill>
            <a:srgbClr val="00B050"/>
          </a:solidFill>
        </p:grpSpPr>
        <p:sp>
          <p:nvSpPr>
            <p:cNvPr id="58" name="椭圆​​ 2"/>
            <p:cNvSpPr>
              <a:spLocks noChangeArrowheads="1"/>
            </p:cNvSpPr>
            <p:nvPr/>
          </p:nvSpPr>
          <p:spPr bwMode="auto">
            <a:xfrm>
              <a:off x="0" y="0"/>
              <a:ext cx="1944688" cy="2447925"/>
            </a:xfrm>
            <a:custGeom>
              <a:avLst/>
              <a:gdLst>
                <a:gd name="T0" fmla="*/ 0 w 1944132"/>
                <a:gd name="T1" fmla="*/ 0 h 2448272"/>
                <a:gd name="T2" fmla="*/ 1944132 w 1944132"/>
                <a:gd name="T3" fmla="*/ 2448272 h 2448272"/>
              </a:gdLst>
              <a:ahLst/>
              <a:cxnLst/>
              <a:rect l="T0" t="T1" r="T2" b="T3"/>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ea typeface="华文细黑" panose="02010600040101010101" pitchFamily="2" charset="-122"/>
                <a:sym typeface="Arial" panose="020B0604020202020204" pitchFamily="34" charset="0"/>
              </a:endParaRPr>
            </a:p>
          </p:txBody>
        </p:sp>
        <p:sp>
          <p:nvSpPr>
            <p:cNvPr id="59" name="椭圆​​ 6"/>
            <p:cNvSpPr>
              <a:spLocks noChangeArrowheads="1"/>
            </p:cNvSpPr>
            <p:nvPr/>
          </p:nvSpPr>
          <p:spPr bwMode="auto">
            <a:xfrm>
              <a:off x="216198" y="2530160"/>
              <a:ext cx="1512168" cy="15112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b="1">
                <a:sym typeface="宋体" panose="02010600030101010101" pitchFamily="2" charset="-122"/>
              </a:endParaRPr>
            </a:p>
          </p:txBody>
        </p:sp>
        <p:sp>
          <p:nvSpPr>
            <p:cNvPr id="60" name="矩形​​ 16"/>
            <p:cNvSpPr>
              <a:spLocks noChangeArrowheads="1"/>
            </p:cNvSpPr>
            <p:nvPr/>
          </p:nvSpPr>
          <p:spPr bwMode="auto">
            <a:xfrm>
              <a:off x="476567" y="581085"/>
              <a:ext cx="991011" cy="62663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sym typeface="Arial Unicode MS" pitchFamily="34" charset="-122"/>
                </a:rPr>
                <a:t>强化政治素养</a:t>
              </a:r>
              <a:endParaRPr lang="zh-CN" altLang="en-US" sz="2400" b="1" dirty="0">
                <a:solidFill>
                  <a:schemeClr val="bg1"/>
                </a:solidFill>
                <a:latin typeface="微软雅黑" panose="020B0503020204020204" pitchFamily="34" charset="-122"/>
                <a:ea typeface="微软雅黑" panose="020B0503020204020204" pitchFamily="34" charset="-122"/>
                <a:sym typeface="Arial Unicode MS" pitchFamily="34" charset="-122"/>
              </a:endParaRPr>
            </a:p>
          </p:txBody>
        </p:sp>
      </p:grpSp>
      <p:grpSp>
        <p:nvGrpSpPr>
          <p:cNvPr id="61" name="Group 9"/>
          <p:cNvGrpSpPr/>
          <p:nvPr/>
        </p:nvGrpSpPr>
        <p:grpSpPr bwMode="auto">
          <a:xfrm>
            <a:off x="4629724" y="1750520"/>
            <a:ext cx="1907027" cy="2577746"/>
            <a:chOff x="0" y="0"/>
            <a:chExt cx="1439862" cy="1946260"/>
          </a:xfrm>
          <a:solidFill>
            <a:srgbClr val="00B0F0"/>
          </a:solidFill>
        </p:grpSpPr>
        <p:sp>
          <p:nvSpPr>
            <p:cNvPr id="62" name="椭圆​​ 2"/>
            <p:cNvSpPr>
              <a:spLocks noChangeArrowheads="1"/>
            </p:cNvSpPr>
            <p:nvPr/>
          </p:nvSpPr>
          <p:spPr bwMode="auto">
            <a:xfrm>
              <a:off x="0" y="0"/>
              <a:ext cx="1439862" cy="1812925"/>
            </a:xfrm>
            <a:custGeom>
              <a:avLst/>
              <a:gdLst>
                <a:gd name="T0" fmla="*/ 0 w 1944132"/>
                <a:gd name="T1" fmla="*/ 0 h 2448272"/>
                <a:gd name="T2" fmla="*/ 1944132 w 1944132"/>
                <a:gd name="T3" fmla="*/ 2448272 h 2448272"/>
              </a:gdLst>
              <a:ahLst/>
              <a:cxnLst/>
              <a:rect l="T0" t="T1" r="T2" b="T3"/>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ea typeface="华文细黑" panose="02010600040101010101" pitchFamily="2" charset="-122"/>
                <a:sym typeface="Arial" panose="020B0604020202020204" pitchFamily="34" charset="0"/>
              </a:endParaRPr>
            </a:p>
          </p:txBody>
        </p:sp>
        <p:sp>
          <p:nvSpPr>
            <p:cNvPr id="63" name="椭圆​​ 9"/>
            <p:cNvSpPr>
              <a:spLocks noChangeArrowheads="1"/>
            </p:cNvSpPr>
            <p:nvPr/>
          </p:nvSpPr>
          <p:spPr bwMode="auto">
            <a:xfrm>
              <a:off x="127074" y="1851416"/>
              <a:ext cx="1116000" cy="9484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b="1">
                <a:sym typeface="宋体" panose="02010600030101010101" pitchFamily="2" charset="-122"/>
              </a:endParaRPr>
            </a:p>
          </p:txBody>
        </p:sp>
        <p:sp>
          <p:nvSpPr>
            <p:cNvPr id="64" name="矩形​​ 17"/>
            <p:cNvSpPr>
              <a:spLocks noChangeArrowheads="1"/>
            </p:cNvSpPr>
            <p:nvPr/>
          </p:nvSpPr>
          <p:spPr bwMode="auto">
            <a:xfrm>
              <a:off x="176502" y="454989"/>
              <a:ext cx="1066763" cy="5336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sym typeface="Arial Unicode MS" pitchFamily="34" charset="-122"/>
                </a:rPr>
                <a:t>彰显</a:t>
              </a:r>
              <a:r>
                <a:rPr lang="en-US" altLang="zh-CN" sz="2000" b="1" dirty="0">
                  <a:solidFill>
                    <a:schemeClr val="bg1"/>
                  </a:solidFill>
                  <a:latin typeface="微软雅黑" panose="020B0503020204020204" pitchFamily="34" charset="-122"/>
                  <a:ea typeface="微软雅黑" panose="020B0503020204020204" pitchFamily="34" charset="-122"/>
                  <a:sym typeface="Arial Unicode MS" pitchFamily="34" charset="-122"/>
                </a:rPr>
                <a:t>“</a:t>
              </a:r>
              <a:r>
                <a:rPr lang="zh-CN" altLang="en-US" sz="2000" b="1" dirty="0">
                  <a:solidFill>
                    <a:schemeClr val="bg1"/>
                  </a:solidFill>
                  <a:latin typeface="微软雅黑" panose="020B0503020204020204" pitchFamily="34" charset="-122"/>
                  <a:ea typeface="微软雅黑" panose="020B0503020204020204" pitchFamily="34" charset="-122"/>
                  <a:sym typeface="Arial Unicode MS" pitchFamily="34" charset="-122"/>
                </a:rPr>
                <a:t>爱的主题</a:t>
              </a:r>
              <a:endParaRPr lang="zh-CN" altLang="en-US" sz="2000" b="1" dirty="0">
                <a:solidFill>
                  <a:schemeClr val="bg1"/>
                </a:solidFill>
                <a:latin typeface="微软雅黑" panose="020B0503020204020204" pitchFamily="34" charset="-122"/>
                <a:ea typeface="微软雅黑" panose="020B0503020204020204" pitchFamily="34" charset="-122"/>
                <a:sym typeface="Arial Unicode MS" pitchFamily="34" charset="-122"/>
              </a:endParaRPr>
            </a:p>
          </p:txBody>
        </p:sp>
      </p:grpSp>
      <p:grpSp>
        <p:nvGrpSpPr>
          <p:cNvPr id="65" name="Group 13"/>
          <p:cNvGrpSpPr/>
          <p:nvPr/>
        </p:nvGrpSpPr>
        <p:grpSpPr bwMode="auto">
          <a:xfrm>
            <a:off x="7324648" y="1388038"/>
            <a:ext cx="1341437" cy="1797694"/>
            <a:chOff x="0" y="0"/>
            <a:chExt cx="1012825" cy="1357676"/>
          </a:xfrm>
          <a:solidFill>
            <a:srgbClr val="0070C0"/>
          </a:solidFill>
        </p:grpSpPr>
        <p:sp>
          <p:nvSpPr>
            <p:cNvPr id="66" name="椭圆​​ 2"/>
            <p:cNvSpPr>
              <a:spLocks noChangeArrowheads="1"/>
            </p:cNvSpPr>
            <p:nvPr/>
          </p:nvSpPr>
          <p:spPr bwMode="auto">
            <a:xfrm>
              <a:off x="0" y="0"/>
              <a:ext cx="1012825" cy="1274762"/>
            </a:xfrm>
            <a:custGeom>
              <a:avLst/>
              <a:gdLst>
                <a:gd name="T0" fmla="*/ 0 w 1944132"/>
                <a:gd name="T1" fmla="*/ 0 h 2448272"/>
                <a:gd name="T2" fmla="*/ 1944132 w 1944132"/>
                <a:gd name="T3" fmla="*/ 2448272 h 2448272"/>
              </a:gdLst>
              <a:ahLst/>
              <a:cxnLst/>
              <a:rect l="T0" t="T1" r="T2" b="T3"/>
              <a:pathLst>
                <a:path w="1944132" h="2448272">
                  <a:moveTo>
                    <a:pt x="972066" y="0"/>
                  </a:moveTo>
                  <a:cubicBezTo>
                    <a:pt x="1508923" y="0"/>
                    <a:pt x="1944132" y="435209"/>
                    <a:pt x="1944132" y="972066"/>
                  </a:cubicBezTo>
                  <a:cubicBezTo>
                    <a:pt x="1944132" y="1465344"/>
                    <a:pt x="1576711" y="1872807"/>
                    <a:pt x="1100480" y="1934684"/>
                  </a:cubicBezTo>
                  <a:lnTo>
                    <a:pt x="972066" y="2448272"/>
                  </a:lnTo>
                  <a:lnTo>
                    <a:pt x="843652" y="1934684"/>
                  </a:lnTo>
                  <a:cubicBezTo>
                    <a:pt x="367421" y="1872807"/>
                    <a:pt x="0" y="1465344"/>
                    <a:pt x="0" y="972066"/>
                  </a:cubicBezTo>
                  <a:cubicBezTo>
                    <a:pt x="0" y="435209"/>
                    <a:pt x="435209" y="0"/>
                    <a:pt x="972066" y="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ea typeface="华文细黑" panose="02010600040101010101" pitchFamily="2" charset="-122"/>
                <a:sym typeface="Arial" panose="020B0604020202020204" pitchFamily="34" charset="0"/>
              </a:endParaRPr>
            </a:p>
          </p:txBody>
        </p:sp>
        <p:sp>
          <p:nvSpPr>
            <p:cNvPr id="67" name="椭圆​​ 10"/>
            <p:cNvSpPr>
              <a:spLocks noChangeArrowheads="1"/>
            </p:cNvSpPr>
            <p:nvPr/>
          </p:nvSpPr>
          <p:spPr bwMode="auto">
            <a:xfrm>
              <a:off x="144145" y="1262832"/>
              <a:ext cx="720000" cy="9484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en-US" b="1">
                <a:sym typeface="宋体" panose="02010600030101010101" pitchFamily="2" charset="-122"/>
              </a:endParaRPr>
            </a:p>
          </p:txBody>
        </p:sp>
        <p:sp>
          <p:nvSpPr>
            <p:cNvPr id="68" name="矩形​​ 18"/>
            <p:cNvSpPr>
              <a:spLocks noChangeArrowheads="1"/>
            </p:cNvSpPr>
            <p:nvPr/>
          </p:nvSpPr>
          <p:spPr bwMode="auto">
            <a:xfrm>
              <a:off x="129732" y="210633"/>
              <a:ext cx="751768" cy="44072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600" b="1" dirty="0">
                  <a:solidFill>
                    <a:schemeClr val="bg1"/>
                  </a:solidFill>
                  <a:latin typeface="微软雅黑" panose="020B0503020204020204" pitchFamily="34" charset="-122"/>
                  <a:ea typeface="微软雅黑" panose="020B0503020204020204" pitchFamily="34" charset="-122"/>
                  <a:sym typeface="Arial Unicode MS" pitchFamily="34" charset="-122"/>
                </a:rPr>
                <a:t>“</a:t>
              </a:r>
              <a:r>
                <a:rPr lang="zh-CN" altLang="en-US" sz="1600" b="1" dirty="0">
                  <a:solidFill>
                    <a:schemeClr val="bg1"/>
                  </a:solidFill>
                  <a:latin typeface="微软雅黑" panose="020B0503020204020204" pitchFamily="34" charset="-122"/>
                  <a:ea typeface="微软雅黑" panose="020B0503020204020204" pitchFamily="34" charset="-122"/>
                  <a:sym typeface="Arial Unicode MS" pitchFamily="34" charset="-122"/>
                </a:rPr>
                <a:t>五术</a:t>
              </a:r>
              <a:r>
                <a:rPr lang="en-US" altLang="zh-CN" sz="1600" b="1" dirty="0">
                  <a:solidFill>
                    <a:schemeClr val="bg1"/>
                  </a:solidFill>
                  <a:latin typeface="微软雅黑" panose="020B0503020204020204" pitchFamily="34" charset="-122"/>
                  <a:ea typeface="微软雅黑" panose="020B0503020204020204" pitchFamily="34" charset="-122"/>
                  <a:sym typeface="Arial Unicode MS" pitchFamily="34" charset="-122"/>
                </a:rPr>
                <a:t>”</a:t>
              </a:r>
              <a:endParaRPr lang="en-US" altLang="zh-CN" sz="1600" b="1" dirty="0">
                <a:solidFill>
                  <a:schemeClr val="bg1"/>
                </a:solidFill>
                <a:latin typeface="微软雅黑" panose="020B0503020204020204" pitchFamily="34" charset="-122"/>
                <a:ea typeface="微软雅黑" panose="020B0503020204020204" pitchFamily="34" charset="-122"/>
                <a:sym typeface="Arial Unicode MS" pitchFamily="34" charset="-122"/>
              </a:endParaRPr>
            </a:p>
            <a:p>
              <a:pPr algn="ctr"/>
              <a:r>
                <a:rPr lang="zh-CN" altLang="en-US" sz="1600" b="1" dirty="0">
                  <a:solidFill>
                    <a:schemeClr val="bg1"/>
                  </a:solidFill>
                  <a:latin typeface="微软雅黑" panose="020B0503020204020204" pitchFamily="34" charset="-122"/>
                  <a:ea typeface="微软雅黑" panose="020B0503020204020204" pitchFamily="34" charset="-122"/>
                  <a:sym typeface="Arial Unicode MS" pitchFamily="34" charset="-122"/>
                </a:rPr>
                <a:t>树人</a:t>
              </a:r>
              <a:endParaRPr lang="zh-CN" altLang="en-US" sz="1600" b="1" dirty="0">
                <a:solidFill>
                  <a:schemeClr val="bg1"/>
                </a:solidFill>
                <a:latin typeface="微软雅黑" panose="020B0503020204020204" pitchFamily="34" charset="-122"/>
                <a:ea typeface="微软雅黑" panose="020B0503020204020204" pitchFamily="34" charset="-122"/>
                <a:sym typeface="Arial Unicode MS" pitchFamily="34" charset="-122"/>
              </a:endParaRPr>
            </a:p>
          </p:txBody>
        </p:sp>
      </p:grpSp>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教师示范作用</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3.1</a:t>
            </a:r>
            <a:endParaRPr lang="zh-CN" altLang="en-US"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p:cBhvr>
                                        <p:cTn id="7" dur="362">
                                          <p:stCondLst>
                                            <p:cond delay="0"/>
                                          </p:stCondLst>
                                        </p:cTn>
                                        <p:tgtEl>
                                          <p:spTgt spid="57"/>
                                        </p:tgtEl>
                                      </p:cBhvr>
                                    </p:animEffect>
                                    <p:anim calcmode="lin" valueType="num">
                                      <p:cBhvr>
                                        <p:cTn id="8" dur="1139" tmFilter="0,0; 0.14,0.36; 0.43,0.73; 0.71,0.91; 1.0,1.0">
                                          <p:stCondLst>
                                            <p:cond delay="0"/>
                                          </p:stCondLst>
                                        </p:cTn>
                                        <p:tgtEl>
                                          <p:spTgt spid="57"/>
                                        </p:tgtEl>
                                        <p:attrNameLst>
                                          <p:attrName>ppt_x</p:attrName>
                                        </p:attrNameLst>
                                      </p:cBhvr>
                                      <p:tavLst>
                                        <p:tav tm="0">
                                          <p:val>
                                            <p:strVal val="#ppt_x-0.25"/>
                                          </p:val>
                                        </p:tav>
                                        <p:tav tm="100000">
                                          <p:val>
                                            <p:strVal val="#ppt_x"/>
                                          </p:val>
                                        </p:tav>
                                      </p:tavLst>
                                    </p:anim>
                                    <p:anim calcmode="lin" valueType="num">
                                      <p:cBhvr>
                                        <p:cTn id="9" dur="415" tmFilter="0.0,0.0; 0.25,0.07; 0.50,0.2; 0.75,0.467; 1.0,1.0">
                                          <p:stCondLst>
                                            <p:cond delay="0"/>
                                          </p:stCondLst>
                                        </p:cTn>
                                        <p:tgtEl>
                                          <p:spTgt spid="57"/>
                                        </p:tgtEl>
                                        <p:attrNameLst>
                                          <p:attrName>ppt_y</p:attrName>
                                        </p:attrNameLst>
                                      </p:cBhvr>
                                      <p:tavLst>
                                        <p:tav tm="0" fmla="#ppt_y-sin(pi*$)/3">
                                          <p:val>
                                            <p:fltVal val="0.5"/>
                                          </p:val>
                                        </p:tav>
                                        <p:tav tm="100000">
                                          <p:val>
                                            <p:fltVal val="1"/>
                                          </p:val>
                                        </p:tav>
                                      </p:tavLst>
                                    </p:anim>
                                    <p:anim calcmode="lin" valueType="num">
                                      <p:cBhvr>
                                        <p:cTn id="10" dur="415" tmFilter="0, 0; 0.125,0.2665; 0.25,0.4; 0.375,0.465; 0.5,0.5;  0.625,0.535; 0.75,0.6; 0.875,0.7335; 1,1">
                                          <p:stCondLst>
                                            <p:cond delay="415"/>
                                          </p:stCondLst>
                                        </p:cTn>
                                        <p:tgtEl>
                                          <p:spTgt spid="57"/>
                                        </p:tgtEl>
                                        <p:attrNameLst>
                                          <p:attrName>ppt_y</p:attrName>
                                        </p:attrNameLst>
                                      </p:cBhvr>
                                      <p:tavLst>
                                        <p:tav tm="0" fmla="#ppt_y-sin(pi*$)/9">
                                          <p:val>
                                            <p:fltVal val="0"/>
                                          </p:val>
                                        </p:tav>
                                        <p:tav tm="100000">
                                          <p:val>
                                            <p:fltVal val="1"/>
                                          </p:val>
                                        </p:tav>
                                      </p:tavLst>
                                    </p:anim>
                                    <p:anim calcmode="lin" valueType="num">
                                      <p:cBhvr>
                                        <p:cTn id="11" dur="207" tmFilter="0, 0; 0.125,0.2665; 0.25,0.4; 0.375,0.465; 0.5,0.5;  0.625,0.535; 0.75,0.6; 0.875,0.7335; 1,1">
                                          <p:stCondLst>
                                            <p:cond delay="828"/>
                                          </p:stCondLst>
                                        </p:cTn>
                                        <p:tgtEl>
                                          <p:spTgt spid="57"/>
                                        </p:tgtEl>
                                        <p:attrNameLst>
                                          <p:attrName>ppt_y</p:attrName>
                                        </p:attrNameLst>
                                      </p:cBhvr>
                                      <p:tavLst>
                                        <p:tav tm="0" fmla="#ppt_y-sin(pi*$)/27">
                                          <p:val>
                                            <p:fltVal val="0"/>
                                          </p:val>
                                        </p:tav>
                                        <p:tav tm="100000">
                                          <p:val>
                                            <p:fltVal val="1"/>
                                          </p:val>
                                        </p:tav>
                                      </p:tavLst>
                                    </p:anim>
                                    <p:anim calcmode="lin" valueType="num">
                                      <p:cBhvr>
                                        <p:cTn id="12" dur="103" tmFilter="0, 0; 0.125,0.2665; 0.25,0.4; 0.375,0.465; 0.5,0.5;  0.625,0.535; 0.75,0.6; 0.875,0.7335; 1,1">
                                          <p:stCondLst>
                                            <p:cond delay="1035"/>
                                          </p:stCondLst>
                                        </p:cTn>
                                        <p:tgtEl>
                                          <p:spTgt spid="57"/>
                                        </p:tgtEl>
                                        <p:attrNameLst>
                                          <p:attrName>ppt_y</p:attrName>
                                        </p:attrNameLst>
                                      </p:cBhvr>
                                      <p:tavLst>
                                        <p:tav tm="0" fmla="#ppt_y-sin(pi*$)/81">
                                          <p:val>
                                            <p:fltVal val="0"/>
                                          </p:val>
                                        </p:tav>
                                        <p:tav tm="100000">
                                          <p:val>
                                            <p:fltVal val="1"/>
                                          </p:val>
                                        </p:tav>
                                      </p:tavLst>
                                    </p:anim>
                                    <p:animScale>
                                      <p:cBhvr>
                                        <p:cTn id="13" dur="16">
                                          <p:stCondLst>
                                            <p:cond delay="406"/>
                                          </p:stCondLst>
                                        </p:cTn>
                                        <p:tgtEl>
                                          <p:spTgt spid="57"/>
                                        </p:tgtEl>
                                      </p:cBhvr>
                                      <p:to x="100000" y="60000"/>
                                    </p:animScale>
                                    <p:animScale>
                                      <p:cBhvr>
                                        <p:cTn id="14" dur="104" decel="50000">
                                          <p:stCondLst>
                                            <p:cond delay="423"/>
                                          </p:stCondLst>
                                        </p:cTn>
                                        <p:tgtEl>
                                          <p:spTgt spid="57"/>
                                        </p:tgtEl>
                                      </p:cBhvr>
                                      <p:to x="100000" y="100000"/>
                                    </p:animScale>
                                    <p:animScale>
                                      <p:cBhvr>
                                        <p:cTn id="15" dur="16">
                                          <p:stCondLst>
                                            <p:cond delay="820"/>
                                          </p:stCondLst>
                                        </p:cTn>
                                        <p:tgtEl>
                                          <p:spTgt spid="57"/>
                                        </p:tgtEl>
                                      </p:cBhvr>
                                      <p:to x="100000" y="80000"/>
                                    </p:animScale>
                                    <p:animScale>
                                      <p:cBhvr>
                                        <p:cTn id="16" dur="104" decel="50000">
                                          <p:stCondLst>
                                            <p:cond delay="836"/>
                                          </p:stCondLst>
                                        </p:cTn>
                                        <p:tgtEl>
                                          <p:spTgt spid="57"/>
                                        </p:tgtEl>
                                      </p:cBhvr>
                                      <p:to x="100000" y="100000"/>
                                    </p:animScale>
                                    <p:animScale>
                                      <p:cBhvr>
                                        <p:cTn id="17" dur="16">
                                          <p:stCondLst>
                                            <p:cond delay="1026"/>
                                          </p:stCondLst>
                                        </p:cTn>
                                        <p:tgtEl>
                                          <p:spTgt spid="57"/>
                                        </p:tgtEl>
                                      </p:cBhvr>
                                      <p:to x="100000" y="90000"/>
                                    </p:animScale>
                                    <p:animScale>
                                      <p:cBhvr>
                                        <p:cTn id="18" dur="104" decel="50000">
                                          <p:stCondLst>
                                            <p:cond delay="1042"/>
                                          </p:stCondLst>
                                        </p:cTn>
                                        <p:tgtEl>
                                          <p:spTgt spid="57"/>
                                        </p:tgtEl>
                                      </p:cBhvr>
                                      <p:to x="100000" y="100000"/>
                                    </p:animScale>
                                    <p:animScale>
                                      <p:cBhvr>
                                        <p:cTn id="19" dur="16">
                                          <p:stCondLst>
                                            <p:cond delay="1130"/>
                                          </p:stCondLst>
                                        </p:cTn>
                                        <p:tgtEl>
                                          <p:spTgt spid="57"/>
                                        </p:tgtEl>
                                      </p:cBhvr>
                                      <p:to x="100000" y="95000"/>
                                    </p:animScale>
                                    <p:animScale>
                                      <p:cBhvr>
                                        <p:cTn id="20" dur="104" decel="50000">
                                          <p:stCondLst>
                                            <p:cond delay="1146"/>
                                          </p:stCondLst>
                                        </p:cTn>
                                        <p:tgtEl>
                                          <p:spTgt spid="57"/>
                                        </p:tgtEl>
                                      </p:cBhvr>
                                      <p:to x="100000" y="100000"/>
                                    </p:animScale>
                                  </p:childTnLst>
                                </p:cTn>
                              </p:par>
                              <p:par>
                                <p:cTn id="21" presetID="26" presetClass="entr" presetSubtype="0" fill="hold" nodeType="withEffect">
                                  <p:stCondLst>
                                    <p:cond delay="250"/>
                                  </p:stCondLst>
                                  <p:childTnLst>
                                    <p:set>
                                      <p:cBhvr>
                                        <p:cTn id="22" dur="1" fill="hold">
                                          <p:stCondLst>
                                            <p:cond delay="0"/>
                                          </p:stCondLst>
                                        </p:cTn>
                                        <p:tgtEl>
                                          <p:spTgt spid="61"/>
                                        </p:tgtEl>
                                        <p:attrNameLst>
                                          <p:attrName>style.visibility</p:attrName>
                                        </p:attrNameLst>
                                      </p:cBhvr>
                                      <p:to>
                                        <p:strVal val="visible"/>
                                      </p:to>
                                    </p:set>
                                    <p:animEffect>
                                      <p:cBhvr>
                                        <p:cTn id="23" dur="362">
                                          <p:stCondLst>
                                            <p:cond delay="0"/>
                                          </p:stCondLst>
                                        </p:cTn>
                                        <p:tgtEl>
                                          <p:spTgt spid="61"/>
                                        </p:tgtEl>
                                      </p:cBhvr>
                                    </p:animEffect>
                                    <p:anim calcmode="lin" valueType="num">
                                      <p:cBhvr>
                                        <p:cTn id="24" dur="1139"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25" dur="415"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26" dur="415" tmFilter="0, 0; 0.125,0.2665; 0.25,0.4; 0.375,0.465; 0.5,0.5;  0.625,0.535; 0.75,0.6; 0.875,0.7335; 1,1">
                                          <p:stCondLst>
                                            <p:cond delay="415"/>
                                          </p:stCondLst>
                                        </p:cTn>
                                        <p:tgtEl>
                                          <p:spTgt spid="61"/>
                                        </p:tgtEl>
                                        <p:attrNameLst>
                                          <p:attrName>ppt_y</p:attrName>
                                        </p:attrNameLst>
                                      </p:cBhvr>
                                      <p:tavLst>
                                        <p:tav tm="0" fmla="#ppt_y-sin(pi*$)/9">
                                          <p:val>
                                            <p:fltVal val="0"/>
                                          </p:val>
                                        </p:tav>
                                        <p:tav tm="100000">
                                          <p:val>
                                            <p:fltVal val="1"/>
                                          </p:val>
                                        </p:tav>
                                      </p:tavLst>
                                    </p:anim>
                                    <p:anim calcmode="lin" valueType="num">
                                      <p:cBhvr>
                                        <p:cTn id="27" dur="207" tmFilter="0, 0; 0.125,0.2665; 0.25,0.4; 0.375,0.465; 0.5,0.5;  0.625,0.535; 0.75,0.6; 0.875,0.7335; 1,1">
                                          <p:stCondLst>
                                            <p:cond delay="828"/>
                                          </p:stCondLst>
                                        </p:cTn>
                                        <p:tgtEl>
                                          <p:spTgt spid="61"/>
                                        </p:tgtEl>
                                        <p:attrNameLst>
                                          <p:attrName>ppt_y</p:attrName>
                                        </p:attrNameLst>
                                      </p:cBhvr>
                                      <p:tavLst>
                                        <p:tav tm="0" fmla="#ppt_y-sin(pi*$)/27">
                                          <p:val>
                                            <p:fltVal val="0"/>
                                          </p:val>
                                        </p:tav>
                                        <p:tav tm="100000">
                                          <p:val>
                                            <p:fltVal val="1"/>
                                          </p:val>
                                        </p:tav>
                                      </p:tavLst>
                                    </p:anim>
                                    <p:anim calcmode="lin" valueType="num">
                                      <p:cBhvr>
                                        <p:cTn id="28" dur="103" tmFilter="0, 0; 0.125,0.2665; 0.25,0.4; 0.375,0.465; 0.5,0.5;  0.625,0.535; 0.75,0.6; 0.875,0.7335; 1,1">
                                          <p:stCondLst>
                                            <p:cond delay="1035"/>
                                          </p:stCondLst>
                                        </p:cTn>
                                        <p:tgtEl>
                                          <p:spTgt spid="61"/>
                                        </p:tgtEl>
                                        <p:attrNameLst>
                                          <p:attrName>ppt_y</p:attrName>
                                        </p:attrNameLst>
                                      </p:cBhvr>
                                      <p:tavLst>
                                        <p:tav tm="0" fmla="#ppt_y-sin(pi*$)/81">
                                          <p:val>
                                            <p:fltVal val="0"/>
                                          </p:val>
                                        </p:tav>
                                        <p:tav tm="100000">
                                          <p:val>
                                            <p:fltVal val="1"/>
                                          </p:val>
                                        </p:tav>
                                      </p:tavLst>
                                    </p:anim>
                                    <p:animScale>
                                      <p:cBhvr>
                                        <p:cTn id="29" dur="16">
                                          <p:stCondLst>
                                            <p:cond delay="406"/>
                                          </p:stCondLst>
                                        </p:cTn>
                                        <p:tgtEl>
                                          <p:spTgt spid="61"/>
                                        </p:tgtEl>
                                      </p:cBhvr>
                                      <p:to x="100000" y="60000"/>
                                    </p:animScale>
                                    <p:animScale>
                                      <p:cBhvr>
                                        <p:cTn id="30" dur="104" decel="50000">
                                          <p:stCondLst>
                                            <p:cond delay="423"/>
                                          </p:stCondLst>
                                        </p:cTn>
                                        <p:tgtEl>
                                          <p:spTgt spid="61"/>
                                        </p:tgtEl>
                                      </p:cBhvr>
                                      <p:to x="100000" y="100000"/>
                                    </p:animScale>
                                    <p:animScale>
                                      <p:cBhvr>
                                        <p:cTn id="31" dur="16">
                                          <p:stCondLst>
                                            <p:cond delay="820"/>
                                          </p:stCondLst>
                                        </p:cTn>
                                        <p:tgtEl>
                                          <p:spTgt spid="61"/>
                                        </p:tgtEl>
                                      </p:cBhvr>
                                      <p:to x="100000" y="80000"/>
                                    </p:animScale>
                                    <p:animScale>
                                      <p:cBhvr>
                                        <p:cTn id="32" dur="104" decel="50000">
                                          <p:stCondLst>
                                            <p:cond delay="836"/>
                                          </p:stCondLst>
                                        </p:cTn>
                                        <p:tgtEl>
                                          <p:spTgt spid="61"/>
                                        </p:tgtEl>
                                      </p:cBhvr>
                                      <p:to x="100000" y="100000"/>
                                    </p:animScale>
                                    <p:animScale>
                                      <p:cBhvr>
                                        <p:cTn id="33" dur="16">
                                          <p:stCondLst>
                                            <p:cond delay="1026"/>
                                          </p:stCondLst>
                                        </p:cTn>
                                        <p:tgtEl>
                                          <p:spTgt spid="61"/>
                                        </p:tgtEl>
                                      </p:cBhvr>
                                      <p:to x="100000" y="90000"/>
                                    </p:animScale>
                                    <p:animScale>
                                      <p:cBhvr>
                                        <p:cTn id="34" dur="104" decel="50000">
                                          <p:stCondLst>
                                            <p:cond delay="1042"/>
                                          </p:stCondLst>
                                        </p:cTn>
                                        <p:tgtEl>
                                          <p:spTgt spid="61"/>
                                        </p:tgtEl>
                                      </p:cBhvr>
                                      <p:to x="100000" y="100000"/>
                                    </p:animScale>
                                    <p:animScale>
                                      <p:cBhvr>
                                        <p:cTn id="35" dur="16">
                                          <p:stCondLst>
                                            <p:cond delay="1130"/>
                                          </p:stCondLst>
                                        </p:cTn>
                                        <p:tgtEl>
                                          <p:spTgt spid="61"/>
                                        </p:tgtEl>
                                      </p:cBhvr>
                                      <p:to x="100000" y="95000"/>
                                    </p:animScale>
                                    <p:animScale>
                                      <p:cBhvr>
                                        <p:cTn id="36" dur="104" decel="50000">
                                          <p:stCondLst>
                                            <p:cond delay="1146"/>
                                          </p:stCondLst>
                                        </p:cTn>
                                        <p:tgtEl>
                                          <p:spTgt spid="61"/>
                                        </p:tgtEl>
                                      </p:cBhvr>
                                      <p:to x="100000" y="100000"/>
                                    </p:animScale>
                                  </p:childTnLst>
                                </p:cTn>
                              </p:par>
                              <p:par>
                                <p:cTn id="37" presetID="26" presetClass="entr" presetSubtype="0" fill="hold" nodeType="withEffect">
                                  <p:stCondLst>
                                    <p:cond delay="500"/>
                                  </p:stCondLst>
                                  <p:childTnLst>
                                    <p:set>
                                      <p:cBhvr>
                                        <p:cTn id="38" dur="1" fill="hold">
                                          <p:stCondLst>
                                            <p:cond delay="0"/>
                                          </p:stCondLst>
                                        </p:cTn>
                                        <p:tgtEl>
                                          <p:spTgt spid="65"/>
                                        </p:tgtEl>
                                        <p:attrNameLst>
                                          <p:attrName>style.visibility</p:attrName>
                                        </p:attrNameLst>
                                      </p:cBhvr>
                                      <p:to>
                                        <p:strVal val="visible"/>
                                      </p:to>
                                    </p:set>
                                    <p:animEffect>
                                      <p:cBhvr>
                                        <p:cTn id="39" dur="362">
                                          <p:stCondLst>
                                            <p:cond delay="0"/>
                                          </p:stCondLst>
                                        </p:cTn>
                                        <p:tgtEl>
                                          <p:spTgt spid="65"/>
                                        </p:tgtEl>
                                      </p:cBhvr>
                                    </p:animEffect>
                                    <p:anim calcmode="lin" valueType="num">
                                      <p:cBhvr>
                                        <p:cTn id="40" dur="1139"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41" dur="415"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42" dur="415" tmFilter="0, 0; 0.125,0.2665; 0.25,0.4; 0.375,0.465; 0.5,0.5;  0.625,0.535; 0.75,0.6; 0.875,0.7335; 1,1">
                                          <p:stCondLst>
                                            <p:cond delay="415"/>
                                          </p:stCondLst>
                                        </p:cTn>
                                        <p:tgtEl>
                                          <p:spTgt spid="65"/>
                                        </p:tgtEl>
                                        <p:attrNameLst>
                                          <p:attrName>ppt_y</p:attrName>
                                        </p:attrNameLst>
                                      </p:cBhvr>
                                      <p:tavLst>
                                        <p:tav tm="0" fmla="#ppt_y-sin(pi*$)/9">
                                          <p:val>
                                            <p:fltVal val="0"/>
                                          </p:val>
                                        </p:tav>
                                        <p:tav tm="100000">
                                          <p:val>
                                            <p:fltVal val="1"/>
                                          </p:val>
                                        </p:tav>
                                      </p:tavLst>
                                    </p:anim>
                                    <p:anim calcmode="lin" valueType="num">
                                      <p:cBhvr>
                                        <p:cTn id="43" dur="207" tmFilter="0, 0; 0.125,0.2665; 0.25,0.4; 0.375,0.465; 0.5,0.5;  0.625,0.535; 0.75,0.6; 0.875,0.7335; 1,1">
                                          <p:stCondLst>
                                            <p:cond delay="828"/>
                                          </p:stCondLst>
                                        </p:cTn>
                                        <p:tgtEl>
                                          <p:spTgt spid="65"/>
                                        </p:tgtEl>
                                        <p:attrNameLst>
                                          <p:attrName>ppt_y</p:attrName>
                                        </p:attrNameLst>
                                      </p:cBhvr>
                                      <p:tavLst>
                                        <p:tav tm="0" fmla="#ppt_y-sin(pi*$)/27">
                                          <p:val>
                                            <p:fltVal val="0"/>
                                          </p:val>
                                        </p:tav>
                                        <p:tav tm="100000">
                                          <p:val>
                                            <p:fltVal val="1"/>
                                          </p:val>
                                        </p:tav>
                                      </p:tavLst>
                                    </p:anim>
                                    <p:anim calcmode="lin" valueType="num">
                                      <p:cBhvr>
                                        <p:cTn id="44" dur="103" tmFilter="0, 0; 0.125,0.2665; 0.25,0.4; 0.375,0.465; 0.5,0.5;  0.625,0.535; 0.75,0.6; 0.875,0.7335; 1,1">
                                          <p:stCondLst>
                                            <p:cond delay="1035"/>
                                          </p:stCondLst>
                                        </p:cTn>
                                        <p:tgtEl>
                                          <p:spTgt spid="65"/>
                                        </p:tgtEl>
                                        <p:attrNameLst>
                                          <p:attrName>ppt_y</p:attrName>
                                        </p:attrNameLst>
                                      </p:cBhvr>
                                      <p:tavLst>
                                        <p:tav tm="0" fmla="#ppt_y-sin(pi*$)/81">
                                          <p:val>
                                            <p:fltVal val="0"/>
                                          </p:val>
                                        </p:tav>
                                        <p:tav tm="100000">
                                          <p:val>
                                            <p:fltVal val="1"/>
                                          </p:val>
                                        </p:tav>
                                      </p:tavLst>
                                    </p:anim>
                                    <p:animScale>
                                      <p:cBhvr>
                                        <p:cTn id="45" dur="16">
                                          <p:stCondLst>
                                            <p:cond delay="406"/>
                                          </p:stCondLst>
                                        </p:cTn>
                                        <p:tgtEl>
                                          <p:spTgt spid="65"/>
                                        </p:tgtEl>
                                      </p:cBhvr>
                                      <p:to x="100000" y="60000"/>
                                    </p:animScale>
                                    <p:animScale>
                                      <p:cBhvr>
                                        <p:cTn id="46" dur="104" decel="50000">
                                          <p:stCondLst>
                                            <p:cond delay="423"/>
                                          </p:stCondLst>
                                        </p:cTn>
                                        <p:tgtEl>
                                          <p:spTgt spid="65"/>
                                        </p:tgtEl>
                                      </p:cBhvr>
                                      <p:to x="100000" y="100000"/>
                                    </p:animScale>
                                    <p:animScale>
                                      <p:cBhvr>
                                        <p:cTn id="47" dur="16">
                                          <p:stCondLst>
                                            <p:cond delay="820"/>
                                          </p:stCondLst>
                                        </p:cTn>
                                        <p:tgtEl>
                                          <p:spTgt spid="65"/>
                                        </p:tgtEl>
                                      </p:cBhvr>
                                      <p:to x="100000" y="80000"/>
                                    </p:animScale>
                                    <p:animScale>
                                      <p:cBhvr>
                                        <p:cTn id="48" dur="104" decel="50000">
                                          <p:stCondLst>
                                            <p:cond delay="836"/>
                                          </p:stCondLst>
                                        </p:cTn>
                                        <p:tgtEl>
                                          <p:spTgt spid="65"/>
                                        </p:tgtEl>
                                      </p:cBhvr>
                                      <p:to x="100000" y="100000"/>
                                    </p:animScale>
                                    <p:animScale>
                                      <p:cBhvr>
                                        <p:cTn id="49" dur="16">
                                          <p:stCondLst>
                                            <p:cond delay="1026"/>
                                          </p:stCondLst>
                                        </p:cTn>
                                        <p:tgtEl>
                                          <p:spTgt spid="65"/>
                                        </p:tgtEl>
                                      </p:cBhvr>
                                      <p:to x="100000" y="90000"/>
                                    </p:animScale>
                                    <p:animScale>
                                      <p:cBhvr>
                                        <p:cTn id="50" dur="104" decel="50000">
                                          <p:stCondLst>
                                            <p:cond delay="1042"/>
                                          </p:stCondLst>
                                        </p:cTn>
                                        <p:tgtEl>
                                          <p:spTgt spid="65"/>
                                        </p:tgtEl>
                                      </p:cBhvr>
                                      <p:to x="100000" y="100000"/>
                                    </p:animScale>
                                    <p:animScale>
                                      <p:cBhvr>
                                        <p:cTn id="51" dur="16">
                                          <p:stCondLst>
                                            <p:cond delay="1130"/>
                                          </p:stCondLst>
                                        </p:cTn>
                                        <p:tgtEl>
                                          <p:spTgt spid="65"/>
                                        </p:tgtEl>
                                      </p:cBhvr>
                                      <p:to x="100000" y="95000"/>
                                    </p:animScale>
                                    <p:animScale>
                                      <p:cBhvr>
                                        <p:cTn id="52" dur="104" decel="50000">
                                          <p:stCondLst>
                                            <p:cond delay="1146"/>
                                          </p:stCondLst>
                                        </p:cTn>
                                        <p:tgtEl>
                                          <p:spTgt spid="65"/>
                                        </p:tgtEl>
                                      </p:cBhvr>
                                      <p:to x="100000" y="100000"/>
                                    </p:animScale>
                                  </p:childTnLst>
                                </p:cTn>
                              </p:par>
                            </p:childTnLst>
                          </p:cTn>
                        </p:par>
                        <p:par>
                          <p:cTn id="53" fill="hold">
                            <p:stCondLst>
                              <p:cond delay="1500"/>
                            </p:stCondLst>
                            <p:childTnLst>
                              <p:par>
                                <p:cTn id="54" presetID="22" presetClass="entr" presetSubtype="2" fill="hold" grpId="0"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p:cBhvr>
                                        <p:cTn id="56" dur="250"/>
                                        <p:tgtEl>
                                          <p:spTgt spid="56"/>
                                        </p:tgtEl>
                                      </p:cBhvr>
                                    </p:animEffect>
                                  </p:childTnLst>
                                </p:cTn>
                              </p:par>
                              <p:par>
                                <p:cTn id="57" presetID="22" presetClass="entr" presetSubtype="2" fill="hold" grpId="0" nodeType="withEffect">
                                  <p:stCondLst>
                                    <p:cond delay="250"/>
                                  </p:stCondLst>
                                  <p:childTnLst>
                                    <p:set>
                                      <p:cBhvr>
                                        <p:cTn id="58" dur="1" fill="hold">
                                          <p:stCondLst>
                                            <p:cond delay="0"/>
                                          </p:stCondLst>
                                        </p:cTn>
                                        <p:tgtEl>
                                          <p:spTgt spid="54"/>
                                        </p:tgtEl>
                                        <p:attrNameLst>
                                          <p:attrName>style.visibility</p:attrName>
                                        </p:attrNameLst>
                                      </p:cBhvr>
                                      <p:to>
                                        <p:strVal val="visible"/>
                                      </p:to>
                                    </p:set>
                                    <p:animEffect>
                                      <p:cBhvr>
                                        <p:cTn id="59" dur="250"/>
                                        <p:tgtEl>
                                          <p:spTgt spid="54"/>
                                        </p:tgtEl>
                                      </p:cBhvr>
                                    </p:animEffect>
                                  </p:childTnLst>
                                </p:cTn>
                              </p:par>
                              <p:par>
                                <p:cTn id="60" presetID="22" presetClass="entr" presetSubtype="2" fill="hold" grpId="0" nodeType="withEffect">
                                  <p:stCondLst>
                                    <p:cond delay="500"/>
                                  </p:stCondLst>
                                  <p:childTnLst>
                                    <p:set>
                                      <p:cBhvr>
                                        <p:cTn id="61" dur="1" fill="hold">
                                          <p:stCondLst>
                                            <p:cond delay="0"/>
                                          </p:stCondLst>
                                        </p:cTn>
                                        <p:tgtEl>
                                          <p:spTgt spid="55"/>
                                        </p:tgtEl>
                                        <p:attrNameLst>
                                          <p:attrName>style.visibility</p:attrName>
                                        </p:attrNameLst>
                                      </p:cBhvr>
                                      <p:to>
                                        <p:strVal val="visible"/>
                                      </p:to>
                                    </p:set>
                                    <p:animEffect>
                                      <p:cBhvr>
                                        <p:cTn id="62" dur="25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bldLvl="0" autoUpdateAnimBg="0"/>
      <p:bldP spid="55" grpId="0" bldLvl="0" autoUpdateAnimBg="0"/>
      <p:bldP spid="56"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21194759">
            <a:off x="5530015" y="1444548"/>
            <a:ext cx="1452345" cy="1452345"/>
            <a:chOff x="4883092" y="1682340"/>
            <a:chExt cx="1944216" cy="1944216"/>
          </a:xfrm>
        </p:grpSpPr>
        <p:sp>
          <p:nvSpPr>
            <p:cNvPr id="3" name="圆角矩形 2"/>
            <p:cNvSpPr/>
            <p:nvPr/>
          </p:nvSpPr>
          <p:spPr>
            <a:xfrm rot="19460361">
              <a:off x="4883092" y="1682340"/>
              <a:ext cx="1944216" cy="1944216"/>
            </a:xfrm>
            <a:prstGeom prst="roundRect">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Freeform 15"/>
            <p:cNvSpPr>
              <a:spLocks noEditPoints="1"/>
            </p:cNvSpPr>
            <p:nvPr/>
          </p:nvSpPr>
          <p:spPr bwMode="auto">
            <a:xfrm rot="405241">
              <a:off x="5321134" y="2057792"/>
              <a:ext cx="1080788" cy="1086431"/>
            </a:xfrm>
            <a:custGeom>
              <a:avLst/>
              <a:gdLst>
                <a:gd name="T0" fmla="*/ 192 w 383"/>
                <a:gd name="T1" fmla="*/ 64 h 385"/>
                <a:gd name="T2" fmla="*/ 336 w 383"/>
                <a:gd name="T3" fmla="*/ 224 h 385"/>
                <a:gd name="T4" fmla="*/ 336 w 383"/>
                <a:gd name="T5" fmla="*/ 385 h 385"/>
                <a:gd name="T6" fmla="*/ 239 w 383"/>
                <a:gd name="T7" fmla="*/ 385 h 385"/>
                <a:gd name="T8" fmla="*/ 239 w 383"/>
                <a:gd name="T9" fmla="*/ 264 h 385"/>
                <a:gd name="T10" fmla="*/ 236 w 383"/>
                <a:gd name="T11" fmla="*/ 253 h 385"/>
                <a:gd name="T12" fmla="*/ 227 w 383"/>
                <a:gd name="T13" fmla="*/ 244 h 385"/>
                <a:gd name="T14" fmla="*/ 215 w 383"/>
                <a:gd name="T15" fmla="*/ 241 h 385"/>
                <a:gd name="T16" fmla="*/ 168 w 383"/>
                <a:gd name="T17" fmla="*/ 241 h 385"/>
                <a:gd name="T18" fmla="*/ 156 w 383"/>
                <a:gd name="T19" fmla="*/ 244 h 385"/>
                <a:gd name="T20" fmla="*/ 146 w 383"/>
                <a:gd name="T21" fmla="*/ 253 h 385"/>
                <a:gd name="T22" fmla="*/ 144 w 383"/>
                <a:gd name="T23" fmla="*/ 264 h 385"/>
                <a:gd name="T24" fmla="*/ 144 w 383"/>
                <a:gd name="T25" fmla="*/ 385 h 385"/>
                <a:gd name="T26" fmla="*/ 48 w 383"/>
                <a:gd name="T27" fmla="*/ 385 h 385"/>
                <a:gd name="T28" fmla="*/ 48 w 383"/>
                <a:gd name="T29" fmla="*/ 224 h 385"/>
                <a:gd name="T30" fmla="*/ 192 w 383"/>
                <a:gd name="T31" fmla="*/ 64 h 385"/>
                <a:gd name="T32" fmla="*/ 312 w 383"/>
                <a:gd name="T33" fmla="*/ 24 h 385"/>
                <a:gd name="T34" fmla="*/ 360 w 383"/>
                <a:gd name="T35" fmla="*/ 24 h 385"/>
                <a:gd name="T36" fmla="*/ 360 w 383"/>
                <a:gd name="T37" fmla="*/ 129 h 385"/>
                <a:gd name="T38" fmla="*/ 312 w 383"/>
                <a:gd name="T39" fmla="*/ 74 h 385"/>
                <a:gd name="T40" fmla="*/ 312 w 383"/>
                <a:gd name="T41" fmla="*/ 24 h 385"/>
                <a:gd name="T42" fmla="*/ 168 w 383"/>
                <a:gd name="T43" fmla="*/ 0 h 385"/>
                <a:gd name="T44" fmla="*/ 215 w 383"/>
                <a:gd name="T45" fmla="*/ 0 h 385"/>
                <a:gd name="T46" fmla="*/ 383 w 383"/>
                <a:gd name="T47" fmla="*/ 193 h 385"/>
                <a:gd name="T48" fmla="*/ 336 w 383"/>
                <a:gd name="T49" fmla="*/ 193 h 385"/>
                <a:gd name="T50" fmla="*/ 192 w 383"/>
                <a:gd name="T51" fmla="*/ 27 h 385"/>
                <a:gd name="T52" fmla="*/ 48 w 383"/>
                <a:gd name="T53" fmla="*/ 193 h 385"/>
                <a:gd name="T54" fmla="*/ 0 w 383"/>
                <a:gd name="T55" fmla="*/ 193 h 385"/>
                <a:gd name="T56" fmla="*/ 168 w 383"/>
                <a:gd name="T57" fmla="*/ 0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3" h="385">
                  <a:moveTo>
                    <a:pt x="192" y="64"/>
                  </a:moveTo>
                  <a:lnTo>
                    <a:pt x="336" y="224"/>
                  </a:lnTo>
                  <a:lnTo>
                    <a:pt x="336" y="385"/>
                  </a:lnTo>
                  <a:lnTo>
                    <a:pt x="239" y="385"/>
                  </a:lnTo>
                  <a:lnTo>
                    <a:pt x="239" y="264"/>
                  </a:lnTo>
                  <a:lnTo>
                    <a:pt x="236" y="253"/>
                  </a:lnTo>
                  <a:lnTo>
                    <a:pt x="227" y="244"/>
                  </a:lnTo>
                  <a:lnTo>
                    <a:pt x="215" y="241"/>
                  </a:lnTo>
                  <a:lnTo>
                    <a:pt x="168" y="241"/>
                  </a:lnTo>
                  <a:lnTo>
                    <a:pt x="156" y="244"/>
                  </a:lnTo>
                  <a:lnTo>
                    <a:pt x="146" y="253"/>
                  </a:lnTo>
                  <a:lnTo>
                    <a:pt x="144" y="264"/>
                  </a:lnTo>
                  <a:lnTo>
                    <a:pt x="144" y="385"/>
                  </a:lnTo>
                  <a:lnTo>
                    <a:pt x="48" y="385"/>
                  </a:lnTo>
                  <a:lnTo>
                    <a:pt x="48" y="224"/>
                  </a:lnTo>
                  <a:lnTo>
                    <a:pt x="192" y="64"/>
                  </a:lnTo>
                  <a:close/>
                  <a:moveTo>
                    <a:pt x="312" y="24"/>
                  </a:moveTo>
                  <a:lnTo>
                    <a:pt x="360" y="24"/>
                  </a:lnTo>
                  <a:lnTo>
                    <a:pt x="360" y="129"/>
                  </a:lnTo>
                  <a:lnTo>
                    <a:pt x="312" y="74"/>
                  </a:lnTo>
                  <a:lnTo>
                    <a:pt x="312" y="24"/>
                  </a:lnTo>
                  <a:close/>
                  <a:moveTo>
                    <a:pt x="168" y="0"/>
                  </a:moveTo>
                  <a:lnTo>
                    <a:pt x="215" y="0"/>
                  </a:lnTo>
                  <a:lnTo>
                    <a:pt x="383" y="193"/>
                  </a:lnTo>
                  <a:lnTo>
                    <a:pt x="336" y="193"/>
                  </a:lnTo>
                  <a:lnTo>
                    <a:pt x="192" y="27"/>
                  </a:lnTo>
                  <a:lnTo>
                    <a:pt x="48" y="193"/>
                  </a:lnTo>
                  <a:lnTo>
                    <a:pt x="0" y="193"/>
                  </a:lnTo>
                  <a:lnTo>
                    <a:pt x="168" y="0"/>
                  </a:lnTo>
                  <a:close/>
                </a:path>
              </a:pathLst>
            </a:custGeom>
            <a:solidFill>
              <a:srgbClr val="00B0F0"/>
            </a:solidFill>
            <a:ln w="3175">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endParaRPr>
            </a:p>
          </p:txBody>
        </p:sp>
      </p:grpSp>
      <p:sp>
        <p:nvSpPr>
          <p:cNvPr id="5" name="TextBox 4"/>
          <p:cNvSpPr txBox="1"/>
          <p:nvPr/>
        </p:nvSpPr>
        <p:spPr>
          <a:xfrm>
            <a:off x="801370" y="1838325"/>
            <a:ext cx="2978785" cy="583565"/>
          </a:xfrm>
          <a:prstGeom prst="rect">
            <a:avLst/>
          </a:prstGeom>
          <a:noFill/>
        </p:spPr>
        <p:txBody>
          <a:bodyPr wrap="square" rtlCol="0">
            <a:spAutoFit/>
          </a:bodyPr>
          <a:lstStyle/>
          <a:p>
            <a:pPr algn="ctr"/>
            <a:r>
              <a:rPr lang="en-US" altLang="zh-CN" sz="3200" b="1" dirty="0">
                <a:latin typeface="微软雅黑" panose="020B0503020204020204" pitchFamily="34" charset="-122"/>
                <a:ea typeface="微软雅黑" panose="020B0503020204020204" pitchFamily="34" charset="-122"/>
              </a:rPr>
              <a:t>”</a:t>
            </a:r>
            <a:r>
              <a:rPr lang="zh-CN" altLang="en-US" sz="3200" b="1" dirty="0">
                <a:latin typeface="微软雅黑" panose="020B0503020204020204" pitchFamily="34" charset="-122"/>
                <a:ea typeface="微软雅黑" panose="020B0503020204020204" pitchFamily="34" charset="-122"/>
              </a:rPr>
              <a:t>五术</a:t>
            </a:r>
            <a:r>
              <a:rPr lang="en-US" altLang="zh-CN" sz="3200" b="1" dirty="0">
                <a:latin typeface="微软雅黑" panose="020B0503020204020204" pitchFamily="34" charset="-122"/>
                <a:ea typeface="微软雅黑" panose="020B0503020204020204" pitchFamily="34" charset="-122"/>
              </a:rPr>
              <a:t>“</a:t>
            </a:r>
            <a:r>
              <a:rPr lang="zh-CN" altLang="en-US" sz="3200" b="1" dirty="0">
                <a:latin typeface="微软雅黑" panose="020B0503020204020204" pitchFamily="34" charset="-122"/>
                <a:ea typeface="微软雅黑" panose="020B0503020204020204" pitchFamily="34" charset="-122"/>
              </a:rPr>
              <a:t>树人</a:t>
            </a:r>
            <a:endParaRPr lang="zh-CN" altLang="en-US" sz="3200" b="1" dirty="0">
              <a:latin typeface="微软雅黑" panose="020B0503020204020204" pitchFamily="34" charset="-122"/>
              <a:ea typeface="微软雅黑" panose="020B0503020204020204" pitchFamily="34" charset="-122"/>
            </a:endParaRPr>
          </a:p>
        </p:txBody>
      </p:sp>
      <p:sp>
        <p:nvSpPr>
          <p:cNvPr id="6" name="TextBox 5"/>
          <p:cNvSpPr txBox="1"/>
          <p:nvPr/>
        </p:nvSpPr>
        <p:spPr>
          <a:xfrm>
            <a:off x="1068070" y="2827020"/>
            <a:ext cx="4625340" cy="3415030"/>
          </a:xfrm>
          <a:prstGeom prst="rect">
            <a:avLst/>
          </a:prstGeom>
          <a:noFill/>
        </p:spPr>
        <p:txBody>
          <a:bodyPr wrap="square" rtlCol="0">
            <a:spAutoFit/>
          </a:bodyPr>
          <a:lstStyle/>
          <a:p>
            <a:pPr marL="171450" lvl="1" indent="-171450">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道术：要有效落实立德树人根本任务，须努力探索、发现、掌握外语专业人才培养的基本特征与规律和外语课程的教育教学规律，把握有效教学的基本特征，在流畅的课堂教学中，做到方法得当，内容到点，效果到位，思政无痕，润物细无声。</a:t>
            </a:r>
            <a:endParaRPr lang="zh-CN" altLang="en-US" dirty="0">
              <a:latin typeface="微软雅黑" panose="020B0503020204020204" pitchFamily="34" charset="-122"/>
              <a:ea typeface="微软雅黑" panose="020B0503020204020204" pitchFamily="34" charset="-122"/>
            </a:endParaRPr>
          </a:p>
          <a:p>
            <a:pPr marL="0" lvl="1" indent="0">
              <a:buFont typeface="Wingdings" panose="05000000000000000000" pitchFamily="2" charset="2"/>
              <a:buNone/>
            </a:pPr>
            <a:r>
              <a:rPr lang="en-US" altLang="zh-CN" dirty="0">
                <a:latin typeface="微软雅黑" panose="020B0503020204020204" pitchFamily="34" charset="-122"/>
                <a:ea typeface="微软雅黑" panose="020B0503020204020204" pitchFamily="34" charset="-122"/>
              </a:rPr>
              <a:t>   ------语法教学为例</a:t>
            </a:r>
            <a:endParaRPr lang="en-US" altLang="zh-CN" dirty="0">
              <a:latin typeface="微软雅黑" panose="020B0503020204020204" pitchFamily="34" charset="-122"/>
              <a:ea typeface="微软雅黑" panose="020B0503020204020204" pitchFamily="34" charset="-122"/>
            </a:endParaRPr>
          </a:p>
          <a:p>
            <a:pPr marL="171450" lvl="1" indent="-171450">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学术：需要牢固树立终身学习的意识，需要不断上下求索，首先要转变育人理念、教学理念，更新教学方法，其次，要具备深厚的学术功底、专业素养和宽广的相关学科知识。</a:t>
            </a:r>
            <a:endParaRPr lang="zh-CN" altLang="en-US" dirty="0">
              <a:latin typeface="微软雅黑" panose="020B0503020204020204" pitchFamily="34" charset="-122"/>
              <a:ea typeface="微软雅黑" panose="020B0503020204020204" pitchFamily="34" charset="-122"/>
            </a:endParaRPr>
          </a:p>
        </p:txBody>
      </p:sp>
      <p:cxnSp>
        <p:nvCxnSpPr>
          <p:cNvPr id="7" name="直接连接符 6"/>
          <p:cNvCxnSpPr/>
          <p:nvPr/>
        </p:nvCxnSpPr>
        <p:spPr>
          <a:xfrm flipV="1">
            <a:off x="6158746" y="3450932"/>
            <a:ext cx="0" cy="217592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5"/>
          <p:cNvSpPr txBox="1"/>
          <p:nvPr/>
        </p:nvSpPr>
        <p:spPr>
          <a:xfrm>
            <a:off x="6659880" y="3081655"/>
            <a:ext cx="4984750" cy="2584450"/>
          </a:xfrm>
          <a:prstGeom prst="rect">
            <a:avLst/>
          </a:prstGeom>
          <a:noFill/>
        </p:spPr>
        <p:txBody>
          <a:bodyPr wrap="square" rtlCol="0">
            <a:spAutoFit/>
          </a:bodyPr>
          <a:lstStyle/>
          <a:p>
            <a:pPr marL="171450" lvl="1" indent="-171450">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技术：因材施教、因人施教、多模态施教、混合式施教的能力，灵活运用基于内容或主题的任务型教学法。</a:t>
            </a:r>
            <a:endParaRPr lang="zh-CN" altLang="en-US" dirty="0">
              <a:latin typeface="微软雅黑" panose="020B0503020204020204" pitchFamily="34" charset="-122"/>
              <a:ea typeface="微软雅黑" panose="020B0503020204020204" pitchFamily="34" charset="-122"/>
            </a:endParaRPr>
          </a:p>
          <a:p>
            <a:pPr marL="171450" lvl="1" indent="-171450">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艺术：以自己的专业成长特色形成独特的教学风格、育人风格，为教书育人打上个性化烙印，课程思政就会更加走心、入心。</a:t>
            </a:r>
            <a:endParaRPr lang="zh-CN" altLang="en-US" dirty="0">
              <a:latin typeface="微软雅黑" panose="020B0503020204020204" pitchFamily="34" charset="-122"/>
              <a:ea typeface="微软雅黑" panose="020B0503020204020204" pitchFamily="34" charset="-122"/>
            </a:endParaRPr>
          </a:p>
          <a:p>
            <a:pPr marL="171450" lvl="1" indent="-171450">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仁术：认真对待教学过程中每一个环节，细心感受学生需求的变化具有很好的启发与教育意义。</a:t>
            </a:r>
            <a:endParaRPr lang="zh-CN" altLang="en-US" dirty="0">
              <a:latin typeface="微软雅黑" panose="020B0503020204020204" pitchFamily="34" charset="-122"/>
              <a:ea typeface="微软雅黑" panose="020B0503020204020204" pitchFamily="34" charset="-122"/>
            </a:endParaRPr>
          </a:p>
        </p:txBody>
      </p:sp>
      <p:sp>
        <p:nvSpPr>
          <p:cNvPr id="10" name="矩形 9"/>
          <p:cNvSpPr/>
          <p:nvPr/>
        </p:nvSpPr>
        <p:spPr>
          <a:xfrm>
            <a:off x="2403475" y="52070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教师示范作用</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11" name="矩形 10"/>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3.1</a:t>
            </a:r>
            <a:endParaRPr lang="zh-CN" altLang="en-US" sz="3200"/>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par>
                          <p:cTn id="15" fill="hold">
                            <p:stCondLst>
                              <p:cond delay="1000"/>
                            </p:stCondLst>
                            <p:childTnLst>
                              <p:par>
                                <p:cTn id="16" presetID="2" presetClass="entr" presetSubtype="2"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0-#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0-#ppt_w/2"/>
                                          </p:val>
                                        </p:tav>
                                        <p:tav tm="100000">
                                          <p:val>
                                            <p:strVal val="#ppt_x"/>
                                          </p:val>
                                        </p:tav>
                                      </p:tavLst>
                                    </p:anim>
                                    <p:anim calcmode="lin" valueType="num">
                                      <p:cBhvr additive="base">
                                        <p:cTn id="27"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471312" y="2714688"/>
            <a:ext cx="1300958" cy="1113221"/>
            <a:chOff x="6659570" y="2849159"/>
            <a:chExt cx="1300958" cy="1113221"/>
          </a:xfrm>
        </p:grpSpPr>
        <p:grpSp>
          <p:nvGrpSpPr>
            <p:cNvPr id="5" name="组合 4"/>
            <p:cNvGrpSpPr/>
            <p:nvPr/>
          </p:nvGrpSpPr>
          <p:grpSpPr>
            <a:xfrm>
              <a:off x="6659570" y="2849159"/>
              <a:ext cx="1300958" cy="1113221"/>
              <a:chOff x="3183471" y="2060848"/>
              <a:chExt cx="1300958" cy="1113221"/>
            </a:xfrm>
          </p:grpSpPr>
          <p:sp>
            <p:nvSpPr>
              <p:cNvPr id="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Freeform 67"/>
            <p:cNvSpPr>
              <a:spLocks noEditPoints="1"/>
            </p:cNvSpPr>
            <p:nvPr/>
          </p:nvSpPr>
          <p:spPr bwMode="auto">
            <a:xfrm>
              <a:off x="7104467" y="3200982"/>
              <a:ext cx="411163" cy="409575"/>
            </a:xfrm>
            <a:custGeom>
              <a:avLst/>
              <a:gdLst>
                <a:gd name="T0" fmla="*/ 229 w 259"/>
                <a:gd name="T1" fmla="*/ 171 h 258"/>
                <a:gd name="T2" fmla="*/ 240 w 259"/>
                <a:gd name="T3" fmla="*/ 195 h 258"/>
                <a:gd name="T4" fmla="*/ 199 w 259"/>
                <a:gd name="T5" fmla="*/ 239 h 258"/>
                <a:gd name="T6" fmla="*/ 127 w 259"/>
                <a:gd name="T7" fmla="*/ 258 h 258"/>
                <a:gd name="T8" fmla="*/ 55 w 259"/>
                <a:gd name="T9" fmla="*/ 235 h 258"/>
                <a:gd name="T10" fmla="*/ 94 w 259"/>
                <a:gd name="T11" fmla="*/ 234 h 258"/>
                <a:gd name="T12" fmla="*/ 151 w 259"/>
                <a:gd name="T13" fmla="*/ 216 h 258"/>
                <a:gd name="T14" fmla="*/ 185 w 259"/>
                <a:gd name="T15" fmla="*/ 188 h 258"/>
                <a:gd name="T16" fmla="*/ 203 w 259"/>
                <a:gd name="T17" fmla="*/ 169 h 258"/>
                <a:gd name="T18" fmla="*/ 142 w 259"/>
                <a:gd name="T19" fmla="*/ 81 h 258"/>
                <a:gd name="T20" fmla="*/ 161 w 259"/>
                <a:gd name="T21" fmla="*/ 111 h 258"/>
                <a:gd name="T22" fmla="*/ 163 w 259"/>
                <a:gd name="T23" fmla="*/ 118 h 258"/>
                <a:gd name="T24" fmla="*/ 166 w 259"/>
                <a:gd name="T25" fmla="*/ 125 h 258"/>
                <a:gd name="T26" fmla="*/ 173 w 259"/>
                <a:gd name="T27" fmla="*/ 137 h 258"/>
                <a:gd name="T28" fmla="*/ 175 w 259"/>
                <a:gd name="T29" fmla="*/ 155 h 258"/>
                <a:gd name="T30" fmla="*/ 169 w 259"/>
                <a:gd name="T31" fmla="*/ 152 h 258"/>
                <a:gd name="T32" fmla="*/ 162 w 259"/>
                <a:gd name="T33" fmla="*/ 158 h 258"/>
                <a:gd name="T34" fmla="*/ 164 w 259"/>
                <a:gd name="T35" fmla="*/ 167 h 258"/>
                <a:gd name="T36" fmla="*/ 162 w 259"/>
                <a:gd name="T37" fmla="*/ 175 h 258"/>
                <a:gd name="T38" fmla="*/ 149 w 259"/>
                <a:gd name="T39" fmla="*/ 178 h 258"/>
                <a:gd name="T40" fmla="*/ 135 w 259"/>
                <a:gd name="T41" fmla="*/ 176 h 258"/>
                <a:gd name="T42" fmla="*/ 130 w 259"/>
                <a:gd name="T43" fmla="*/ 171 h 258"/>
                <a:gd name="T44" fmla="*/ 124 w 259"/>
                <a:gd name="T45" fmla="*/ 176 h 258"/>
                <a:gd name="T46" fmla="*/ 112 w 259"/>
                <a:gd name="T47" fmla="*/ 178 h 258"/>
                <a:gd name="T48" fmla="*/ 97 w 259"/>
                <a:gd name="T49" fmla="*/ 175 h 258"/>
                <a:gd name="T50" fmla="*/ 95 w 259"/>
                <a:gd name="T51" fmla="*/ 167 h 258"/>
                <a:gd name="T52" fmla="*/ 97 w 259"/>
                <a:gd name="T53" fmla="*/ 158 h 258"/>
                <a:gd name="T54" fmla="*/ 91 w 259"/>
                <a:gd name="T55" fmla="*/ 152 h 258"/>
                <a:gd name="T56" fmla="*/ 85 w 259"/>
                <a:gd name="T57" fmla="*/ 155 h 258"/>
                <a:gd name="T58" fmla="*/ 86 w 259"/>
                <a:gd name="T59" fmla="*/ 137 h 258"/>
                <a:gd name="T60" fmla="*/ 93 w 259"/>
                <a:gd name="T61" fmla="*/ 125 h 258"/>
                <a:gd name="T62" fmla="*/ 96 w 259"/>
                <a:gd name="T63" fmla="*/ 118 h 258"/>
                <a:gd name="T64" fmla="*/ 98 w 259"/>
                <a:gd name="T65" fmla="*/ 112 h 258"/>
                <a:gd name="T66" fmla="*/ 107 w 259"/>
                <a:gd name="T67" fmla="*/ 89 h 258"/>
                <a:gd name="T68" fmla="*/ 87 w 259"/>
                <a:gd name="T69" fmla="*/ 6 h 258"/>
                <a:gd name="T70" fmla="*/ 47 w 259"/>
                <a:gd name="T71" fmla="*/ 72 h 258"/>
                <a:gd name="T72" fmla="*/ 46 w 259"/>
                <a:gd name="T73" fmla="*/ 131 h 258"/>
                <a:gd name="T74" fmla="*/ 56 w 259"/>
                <a:gd name="T75" fmla="*/ 162 h 258"/>
                <a:gd name="T76" fmla="*/ 43 w 259"/>
                <a:gd name="T77" fmla="*/ 193 h 258"/>
                <a:gd name="T78" fmla="*/ 17 w 259"/>
                <a:gd name="T79" fmla="*/ 190 h 258"/>
                <a:gd name="T80" fmla="*/ 0 w 259"/>
                <a:gd name="T81" fmla="*/ 133 h 258"/>
                <a:gd name="T82" fmla="*/ 18 w 259"/>
                <a:gd name="T83" fmla="*/ 62 h 258"/>
                <a:gd name="T84" fmla="*/ 75 w 259"/>
                <a:gd name="T85" fmla="*/ 11 h 258"/>
                <a:gd name="T86" fmla="*/ 168 w 259"/>
                <a:gd name="T87" fmla="*/ 4 h 258"/>
                <a:gd name="T88" fmla="*/ 230 w 259"/>
                <a:gd name="T89" fmla="*/ 45 h 258"/>
                <a:gd name="T90" fmla="*/ 259 w 259"/>
                <a:gd name="T91" fmla="*/ 114 h 258"/>
                <a:gd name="T92" fmla="*/ 249 w 259"/>
                <a:gd name="T93" fmla="*/ 129 h 258"/>
                <a:gd name="T94" fmla="*/ 210 w 259"/>
                <a:gd name="T95" fmla="*/ 78 h 258"/>
                <a:gd name="T96" fmla="*/ 165 w 259"/>
                <a:gd name="T97" fmla="*/ 54 h 258"/>
                <a:gd name="T98" fmla="*/ 137 w 259"/>
                <a:gd name="T99" fmla="*/ 48 h 258"/>
                <a:gd name="T100" fmla="*/ 118 w 259"/>
                <a:gd name="T101" fmla="*/ 31 h 258"/>
                <a:gd name="T102" fmla="*/ 125 w 259"/>
                <a:gd name="T103" fmla="*/ 5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9" h="258">
                  <a:moveTo>
                    <a:pt x="211" y="167"/>
                  </a:moveTo>
                  <a:lnTo>
                    <a:pt x="220" y="167"/>
                  </a:lnTo>
                  <a:lnTo>
                    <a:pt x="229" y="171"/>
                  </a:lnTo>
                  <a:lnTo>
                    <a:pt x="236" y="178"/>
                  </a:lnTo>
                  <a:lnTo>
                    <a:pt x="239" y="186"/>
                  </a:lnTo>
                  <a:lnTo>
                    <a:pt x="240" y="195"/>
                  </a:lnTo>
                  <a:lnTo>
                    <a:pt x="236" y="204"/>
                  </a:lnTo>
                  <a:lnTo>
                    <a:pt x="219" y="224"/>
                  </a:lnTo>
                  <a:lnTo>
                    <a:pt x="199" y="239"/>
                  </a:lnTo>
                  <a:lnTo>
                    <a:pt x="176" y="251"/>
                  </a:lnTo>
                  <a:lnTo>
                    <a:pt x="152" y="257"/>
                  </a:lnTo>
                  <a:lnTo>
                    <a:pt x="127" y="258"/>
                  </a:lnTo>
                  <a:lnTo>
                    <a:pt x="102" y="256"/>
                  </a:lnTo>
                  <a:lnTo>
                    <a:pt x="78" y="248"/>
                  </a:lnTo>
                  <a:lnTo>
                    <a:pt x="55" y="235"/>
                  </a:lnTo>
                  <a:lnTo>
                    <a:pt x="44" y="227"/>
                  </a:lnTo>
                  <a:lnTo>
                    <a:pt x="71" y="233"/>
                  </a:lnTo>
                  <a:lnTo>
                    <a:pt x="94" y="234"/>
                  </a:lnTo>
                  <a:lnTo>
                    <a:pt x="115" y="230"/>
                  </a:lnTo>
                  <a:lnTo>
                    <a:pt x="134" y="224"/>
                  </a:lnTo>
                  <a:lnTo>
                    <a:pt x="151" y="216"/>
                  </a:lnTo>
                  <a:lnTo>
                    <a:pt x="165" y="206"/>
                  </a:lnTo>
                  <a:lnTo>
                    <a:pt x="176" y="197"/>
                  </a:lnTo>
                  <a:lnTo>
                    <a:pt x="185" y="188"/>
                  </a:lnTo>
                  <a:lnTo>
                    <a:pt x="192" y="180"/>
                  </a:lnTo>
                  <a:lnTo>
                    <a:pt x="197" y="176"/>
                  </a:lnTo>
                  <a:lnTo>
                    <a:pt x="203" y="169"/>
                  </a:lnTo>
                  <a:lnTo>
                    <a:pt x="211" y="167"/>
                  </a:lnTo>
                  <a:close/>
                  <a:moveTo>
                    <a:pt x="130" y="79"/>
                  </a:moveTo>
                  <a:lnTo>
                    <a:pt x="142" y="81"/>
                  </a:lnTo>
                  <a:lnTo>
                    <a:pt x="152" y="89"/>
                  </a:lnTo>
                  <a:lnTo>
                    <a:pt x="159" y="99"/>
                  </a:lnTo>
                  <a:lnTo>
                    <a:pt x="161" y="111"/>
                  </a:lnTo>
                  <a:lnTo>
                    <a:pt x="162" y="114"/>
                  </a:lnTo>
                  <a:lnTo>
                    <a:pt x="162" y="114"/>
                  </a:lnTo>
                  <a:lnTo>
                    <a:pt x="163" y="118"/>
                  </a:lnTo>
                  <a:lnTo>
                    <a:pt x="164" y="122"/>
                  </a:lnTo>
                  <a:lnTo>
                    <a:pt x="164" y="123"/>
                  </a:lnTo>
                  <a:lnTo>
                    <a:pt x="166" y="125"/>
                  </a:lnTo>
                  <a:lnTo>
                    <a:pt x="169" y="128"/>
                  </a:lnTo>
                  <a:lnTo>
                    <a:pt x="171" y="131"/>
                  </a:lnTo>
                  <a:lnTo>
                    <a:pt x="173" y="137"/>
                  </a:lnTo>
                  <a:lnTo>
                    <a:pt x="176" y="145"/>
                  </a:lnTo>
                  <a:lnTo>
                    <a:pt x="176" y="151"/>
                  </a:lnTo>
                  <a:lnTo>
                    <a:pt x="175" y="155"/>
                  </a:lnTo>
                  <a:lnTo>
                    <a:pt x="173" y="156"/>
                  </a:lnTo>
                  <a:lnTo>
                    <a:pt x="171" y="155"/>
                  </a:lnTo>
                  <a:lnTo>
                    <a:pt x="169" y="152"/>
                  </a:lnTo>
                  <a:lnTo>
                    <a:pt x="166" y="149"/>
                  </a:lnTo>
                  <a:lnTo>
                    <a:pt x="165" y="154"/>
                  </a:lnTo>
                  <a:lnTo>
                    <a:pt x="162" y="158"/>
                  </a:lnTo>
                  <a:lnTo>
                    <a:pt x="159" y="162"/>
                  </a:lnTo>
                  <a:lnTo>
                    <a:pt x="162" y="164"/>
                  </a:lnTo>
                  <a:lnTo>
                    <a:pt x="164" y="167"/>
                  </a:lnTo>
                  <a:lnTo>
                    <a:pt x="165" y="169"/>
                  </a:lnTo>
                  <a:lnTo>
                    <a:pt x="164" y="172"/>
                  </a:lnTo>
                  <a:lnTo>
                    <a:pt x="162" y="175"/>
                  </a:lnTo>
                  <a:lnTo>
                    <a:pt x="159" y="177"/>
                  </a:lnTo>
                  <a:lnTo>
                    <a:pt x="153" y="178"/>
                  </a:lnTo>
                  <a:lnTo>
                    <a:pt x="149" y="178"/>
                  </a:lnTo>
                  <a:lnTo>
                    <a:pt x="143" y="178"/>
                  </a:lnTo>
                  <a:lnTo>
                    <a:pt x="139" y="177"/>
                  </a:lnTo>
                  <a:lnTo>
                    <a:pt x="135" y="176"/>
                  </a:lnTo>
                  <a:lnTo>
                    <a:pt x="132" y="174"/>
                  </a:lnTo>
                  <a:lnTo>
                    <a:pt x="131" y="171"/>
                  </a:lnTo>
                  <a:lnTo>
                    <a:pt x="130" y="171"/>
                  </a:lnTo>
                  <a:lnTo>
                    <a:pt x="128" y="171"/>
                  </a:lnTo>
                  <a:lnTo>
                    <a:pt x="127" y="174"/>
                  </a:lnTo>
                  <a:lnTo>
                    <a:pt x="124" y="176"/>
                  </a:lnTo>
                  <a:lnTo>
                    <a:pt x="121" y="177"/>
                  </a:lnTo>
                  <a:lnTo>
                    <a:pt x="116" y="178"/>
                  </a:lnTo>
                  <a:lnTo>
                    <a:pt x="112" y="178"/>
                  </a:lnTo>
                  <a:lnTo>
                    <a:pt x="106" y="178"/>
                  </a:lnTo>
                  <a:lnTo>
                    <a:pt x="101" y="177"/>
                  </a:lnTo>
                  <a:lnTo>
                    <a:pt x="97" y="175"/>
                  </a:lnTo>
                  <a:lnTo>
                    <a:pt x="95" y="172"/>
                  </a:lnTo>
                  <a:lnTo>
                    <a:pt x="94" y="169"/>
                  </a:lnTo>
                  <a:lnTo>
                    <a:pt x="95" y="167"/>
                  </a:lnTo>
                  <a:lnTo>
                    <a:pt x="97" y="164"/>
                  </a:lnTo>
                  <a:lnTo>
                    <a:pt x="101" y="162"/>
                  </a:lnTo>
                  <a:lnTo>
                    <a:pt x="97" y="158"/>
                  </a:lnTo>
                  <a:lnTo>
                    <a:pt x="95" y="154"/>
                  </a:lnTo>
                  <a:lnTo>
                    <a:pt x="93" y="149"/>
                  </a:lnTo>
                  <a:lnTo>
                    <a:pt x="91" y="152"/>
                  </a:lnTo>
                  <a:lnTo>
                    <a:pt x="88" y="155"/>
                  </a:lnTo>
                  <a:lnTo>
                    <a:pt x="86" y="156"/>
                  </a:lnTo>
                  <a:lnTo>
                    <a:pt x="85" y="155"/>
                  </a:lnTo>
                  <a:lnTo>
                    <a:pt x="83" y="151"/>
                  </a:lnTo>
                  <a:lnTo>
                    <a:pt x="83" y="145"/>
                  </a:lnTo>
                  <a:lnTo>
                    <a:pt x="86" y="137"/>
                  </a:lnTo>
                  <a:lnTo>
                    <a:pt x="88" y="131"/>
                  </a:lnTo>
                  <a:lnTo>
                    <a:pt x="91" y="128"/>
                  </a:lnTo>
                  <a:lnTo>
                    <a:pt x="93" y="125"/>
                  </a:lnTo>
                  <a:lnTo>
                    <a:pt x="96" y="123"/>
                  </a:lnTo>
                  <a:lnTo>
                    <a:pt x="96" y="122"/>
                  </a:lnTo>
                  <a:lnTo>
                    <a:pt x="96" y="118"/>
                  </a:lnTo>
                  <a:lnTo>
                    <a:pt x="97" y="114"/>
                  </a:lnTo>
                  <a:lnTo>
                    <a:pt x="97" y="114"/>
                  </a:lnTo>
                  <a:lnTo>
                    <a:pt x="98" y="112"/>
                  </a:lnTo>
                  <a:lnTo>
                    <a:pt x="98" y="111"/>
                  </a:lnTo>
                  <a:lnTo>
                    <a:pt x="101" y="99"/>
                  </a:lnTo>
                  <a:lnTo>
                    <a:pt x="107" y="89"/>
                  </a:lnTo>
                  <a:lnTo>
                    <a:pt x="117" y="81"/>
                  </a:lnTo>
                  <a:lnTo>
                    <a:pt x="130" y="79"/>
                  </a:lnTo>
                  <a:close/>
                  <a:moveTo>
                    <a:pt x="87" y="6"/>
                  </a:moveTo>
                  <a:lnTo>
                    <a:pt x="68" y="27"/>
                  </a:lnTo>
                  <a:lnTo>
                    <a:pt x="55" y="50"/>
                  </a:lnTo>
                  <a:lnTo>
                    <a:pt x="47" y="72"/>
                  </a:lnTo>
                  <a:lnTo>
                    <a:pt x="44" y="93"/>
                  </a:lnTo>
                  <a:lnTo>
                    <a:pt x="44" y="113"/>
                  </a:lnTo>
                  <a:lnTo>
                    <a:pt x="46" y="131"/>
                  </a:lnTo>
                  <a:lnTo>
                    <a:pt x="49" y="146"/>
                  </a:lnTo>
                  <a:lnTo>
                    <a:pt x="54" y="157"/>
                  </a:lnTo>
                  <a:lnTo>
                    <a:pt x="56" y="162"/>
                  </a:lnTo>
                  <a:lnTo>
                    <a:pt x="58" y="175"/>
                  </a:lnTo>
                  <a:lnTo>
                    <a:pt x="53" y="186"/>
                  </a:lnTo>
                  <a:lnTo>
                    <a:pt x="43" y="193"/>
                  </a:lnTo>
                  <a:lnTo>
                    <a:pt x="34" y="196"/>
                  </a:lnTo>
                  <a:lnTo>
                    <a:pt x="25" y="195"/>
                  </a:lnTo>
                  <a:lnTo>
                    <a:pt x="17" y="190"/>
                  </a:lnTo>
                  <a:lnTo>
                    <a:pt x="11" y="184"/>
                  </a:lnTo>
                  <a:lnTo>
                    <a:pt x="4" y="158"/>
                  </a:lnTo>
                  <a:lnTo>
                    <a:pt x="0" y="133"/>
                  </a:lnTo>
                  <a:lnTo>
                    <a:pt x="1" y="108"/>
                  </a:lnTo>
                  <a:lnTo>
                    <a:pt x="8" y="84"/>
                  </a:lnTo>
                  <a:lnTo>
                    <a:pt x="18" y="62"/>
                  </a:lnTo>
                  <a:lnTo>
                    <a:pt x="34" y="41"/>
                  </a:lnTo>
                  <a:lnTo>
                    <a:pt x="53" y="24"/>
                  </a:lnTo>
                  <a:lnTo>
                    <a:pt x="75" y="11"/>
                  </a:lnTo>
                  <a:lnTo>
                    <a:pt x="87" y="6"/>
                  </a:lnTo>
                  <a:close/>
                  <a:moveTo>
                    <a:pt x="142" y="0"/>
                  </a:moveTo>
                  <a:lnTo>
                    <a:pt x="168" y="4"/>
                  </a:lnTo>
                  <a:lnTo>
                    <a:pt x="191" y="14"/>
                  </a:lnTo>
                  <a:lnTo>
                    <a:pt x="212" y="27"/>
                  </a:lnTo>
                  <a:lnTo>
                    <a:pt x="230" y="45"/>
                  </a:lnTo>
                  <a:lnTo>
                    <a:pt x="243" y="67"/>
                  </a:lnTo>
                  <a:lnTo>
                    <a:pt x="253" y="89"/>
                  </a:lnTo>
                  <a:lnTo>
                    <a:pt x="259" y="114"/>
                  </a:lnTo>
                  <a:lnTo>
                    <a:pt x="259" y="140"/>
                  </a:lnTo>
                  <a:lnTo>
                    <a:pt x="257" y="154"/>
                  </a:lnTo>
                  <a:lnTo>
                    <a:pt x="249" y="129"/>
                  </a:lnTo>
                  <a:lnTo>
                    <a:pt x="238" y="108"/>
                  </a:lnTo>
                  <a:lnTo>
                    <a:pt x="224" y="91"/>
                  </a:lnTo>
                  <a:lnTo>
                    <a:pt x="210" y="78"/>
                  </a:lnTo>
                  <a:lnTo>
                    <a:pt x="194" y="67"/>
                  </a:lnTo>
                  <a:lnTo>
                    <a:pt x="180" y="60"/>
                  </a:lnTo>
                  <a:lnTo>
                    <a:pt x="165" y="54"/>
                  </a:lnTo>
                  <a:lnTo>
                    <a:pt x="153" y="51"/>
                  </a:lnTo>
                  <a:lnTo>
                    <a:pt x="143" y="49"/>
                  </a:lnTo>
                  <a:lnTo>
                    <a:pt x="137" y="48"/>
                  </a:lnTo>
                  <a:lnTo>
                    <a:pt x="128" y="45"/>
                  </a:lnTo>
                  <a:lnTo>
                    <a:pt x="122" y="40"/>
                  </a:lnTo>
                  <a:lnTo>
                    <a:pt x="118" y="31"/>
                  </a:lnTo>
                  <a:lnTo>
                    <a:pt x="117" y="22"/>
                  </a:lnTo>
                  <a:lnTo>
                    <a:pt x="120" y="12"/>
                  </a:lnTo>
                  <a:lnTo>
                    <a:pt x="125" y="5"/>
                  </a:lnTo>
                  <a:lnTo>
                    <a:pt x="132" y="1"/>
                  </a:lnTo>
                  <a:lnTo>
                    <a:pt x="142"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9" name="组合 8"/>
          <p:cNvGrpSpPr/>
          <p:nvPr/>
        </p:nvGrpSpPr>
        <p:grpSpPr>
          <a:xfrm>
            <a:off x="5453177" y="3333083"/>
            <a:ext cx="1300958" cy="1113221"/>
            <a:chOff x="5641435" y="3467554"/>
            <a:chExt cx="1300958" cy="1113221"/>
          </a:xfrm>
        </p:grpSpPr>
        <p:grpSp>
          <p:nvGrpSpPr>
            <p:cNvPr id="10" name="组合 9"/>
            <p:cNvGrpSpPr/>
            <p:nvPr/>
          </p:nvGrpSpPr>
          <p:grpSpPr>
            <a:xfrm>
              <a:off x="5641435" y="3467554"/>
              <a:ext cx="1300958" cy="1113221"/>
              <a:chOff x="3183471" y="2060848"/>
              <a:chExt cx="1300958" cy="1113221"/>
            </a:xfrm>
          </p:grpSpPr>
          <p:sp>
            <p:nvSpPr>
              <p:cNvPr id="1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Freeform 102"/>
            <p:cNvSpPr/>
            <p:nvPr/>
          </p:nvSpPr>
          <p:spPr bwMode="auto">
            <a:xfrm>
              <a:off x="6091336" y="3856682"/>
              <a:ext cx="412750" cy="334963"/>
            </a:xfrm>
            <a:custGeom>
              <a:avLst/>
              <a:gdLst>
                <a:gd name="T0" fmla="*/ 179 w 260"/>
                <a:gd name="T1" fmla="*/ 0 h 211"/>
                <a:gd name="T2" fmla="*/ 195 w 260"/>
                <a:gd name="T3" fmla="*/ 1 h 211"/>
                <a:gd name="T4" fmla="*/ 207 w 260"/>
                <a:gd name="T5" fmla="*/ 7 h 211"/>
                <a:gd name="T6" fmla="*/ 219 w 260"/>
                <a:gd name="T7" fmla="*/ 16 h 211"/>
                <a:gd name="T8" fmla="*/ 236 w 260"/>
                <a:gd name="T9" fmla="*/ 11 h 211"/>
                <a:gd name="T10" fmla="*/ 252 w 260"/>
                <a:gd name="T11" fmla="*/ 4 h 211"/>
                <a:gd name="T12" fmla="*/ 243 w 260"/>
                <a:gd name="T13" fmla="*/ 20 h 211"/>
                <a:gd name="T14" fmla="*/ 229 w 260"/>
                <a:gd name="T15" fmla="*/ 33 h 211"/>
                <a:gd name="T16" fmla="*/ 245 w 260"/>
                <a:gd name="T17" fmla="*/ 29 h 211"/>
                <a:gd name="T18" fmla="*/ 260 w 260"/>
                <a:gd name="T19" fmla="*/ 24 h 211"/>
                <a:gd name="T20" fmla="*/ 247 w 260"/>
                <a:gd name="T21" fmla="*/ 40 h 211"/>
                <a:gd name="T22" fmla="*/ 233 w 260"/>
                <a:gd name="T23" fmla="*/ 52 h 211"/>
                <a:gd name="T24" fmla="*/ 233 w 260"/>
                <a:gd name="T25" fmla="*/ 59 h 211"/>
                <a:gd name="T26" fmla="*/ 232 w 260"/>
                <a:gd name="T27" fmla="*/ 83 h 211"/>
                <a:gd name="T28" fmla="*/ 225 w 260"/>
                <a:gd name="T29" fmla="*/ 106 h 211"/>
                <a:gd name="T30" fmla="*/ 215 w 260"/>
                <a:gd name="T31" fmla="*/ 129 h 211"/>
                <a:gd name="T32" fmla="*/ 202 w 260"/>
                <a:gd name="T33" fmla="*/ 151 h 211"/>
                <a:gd name="T34" fmla="*/ 186 w 260"/>
                <a:gd name="T35" fmla="*/ 170 h 211"/>
                <a:gd name="T36" fmla="*/ 164 w 260"/>
                <a:gd name="T37" fmla="*/ 187 h 211"/>
                <a:gd name="T38" fmla="*/ 140 w 260"/>
                <a:gd name="T39" fmla="*/ 200 h 211"/>
                <a:gd name="T40" fmla="*/ 113 w 260"/>
                <a:gd name="T41" fmla="*/ 207 h 211"/>
                <a:gd name="T42" fmla="*/ 82 w 260"/>
                <a:gd name="T43" fmla="*/ 211 h 211"/>
                <a:gd name="T44" fmla="*/ 52 w 260"/>
                <a:gd name="T45" fmla="*/ 207 h 211"/>
                <a:gd name="T46" fmla="*/ 24 w 260"/>
                <a:gd name="T47" fmla="*/ 200 h 211"/>
                <a:gd name="T48" fmla="*/ 0 w 260"/>
                <a:gd name="T49" fmla="*/ 187 h 211"/>
                <a:gd name="T50" fmla="*/ 13 w 260"/>
                <a:gd name="T51" fmla="*/ 187 h 211"/>
                <a:gd name="T52" fmla="*/ 37 w 260"/>
                <a:gd name="T53" fmla="*/ 184 h 211"/>
                <a:gd name="T54" fmla="*/ 59 w 260"/>
                <a:gd name="T55" fmla="*/ 177 h 211"/>
                <a:gd name="T56" fmla="*/ 78 w 260"/>
                <a:gd name="T57" fmla="*/ 165 h 211"/>
                <a:gd name="T58" fmla="*/ 61 w 260"/>
                <a:gd name="T59" fmla="*/ 161 h 211"/>
                <a:gd name="T60" fmla="*/ 47 w 260"/>
                <a:gd name="T61" fmla="*/ 154 h 211"/>
                <a:gd name="T62" fmla="*/ 36 w 260"/>
                <a:gd name="T63" fmla="*/ 142 h 211"/>
                <a:gd name="T64" fmla="*/ 29 w 260"/>
                <a:gd name="T65" fmla="*/ 128 h 211"/>
                <a:gd name="T66" fmla="*/ 33 w 260"/>
                <a:gd name="T67" fmla="*/ 128 h 211"/>
                <a:gd name="T68" fmla="*/ 38 w 260"/>
                <a:gd name="T69" fmla="*/ 129 h 211"/>
                <a:gd name="T70" fmla="*/ 46 w 260"/>
                <a:gd name="T71" fmla="*/ 128 h 211"/>
                <a:gd name="T72" fmla="*/ 52 w 260"/>
                <a:gd name="T73" fmla="*/ 127 h 211"/>
                <a:gd name="T74" fmla="*/ 36 w 260"/>
                <a:gd name="T75" fmla="*/ 120 h 211"/>
                <a:gd name="T76" fmla="*/ 22 w 260"/>
                <a:gd name="T77" fmla="*/ 109 h 211"/>
                <a:gd name="T78" fmla="*/ 13 w 260"/>
                <a:gd name="T79" fmla="*/ 93 h 211"/>
                <a:gd name="T80" fmla="*/ 10 w 260"/>
                <a:gd name="T81" fmla="*/ 74 h 211"/>
                <a:gd name="T82" fmla="*/ 10 w 260"/>
                <a:gd name="T83" fmla="*/ 74 h 211"/>
                <a:gd name="T84" fmla="*/ 22 w 260"/>
                <a:gd name="T85" fmla="*/ 78 h 211"/>
                <a:gd name="T86" fmla="*/ 34 w 260"/>
                <a:gd name="T87" fmla="*/ 81 h 211"/>
                <a:gd name="T88" fmla="*/ 22 w 260"/>
                <a:gd name="T89" fmla="*/ 69 h 211"/>
                <a:gd name="T90" fmla="*/ 14 w 260"/>
                <a:gd name="T91" fmla="*/ 54 h 211"/>
                <a:gd name="T92" fmla="*/ 10 w 260"/>
                <a:gd name="T93" fmla="*/ 36 h 211"/>
                <a:gd name="T94" fmla="*/ 13 w 260"/>
                <a:gd name="T95" fmla="*/ 22 h 211"/>
                <a:gd name="T96" fmla="*/ 18 w 260"/>
                <a:gd name="T97" fmla="*/ 9 h 211"/>
                <a:gd name="T98" fmla="*/ 40 w 260"/>
                <a:gd name="T99" fmla="*/ 31 h 211"/>
                <a:gd name="T100" fmla="*/ 66 w 260"/>
                <a:gd name="T101" fmla="*/ 48 h 211"/>
                <a:gd name="T102" fmla="*/ 96 w 260"/>
                <a:gd name="T103" fmla="*/ 60 h 211"/>
                <a:gd name="T104" fmla="*/ 128 w 260"/>
                <a:gd name="T105" fmla="*/ 65 h 211"/>
                <a:gd name="T106" fmla="*/ 127 w 260"/>
                <a:gd name="T107" fmla="*/ 59 h 211"/>
                <a:gd name="T108" fmla="*/ 127 w 260"/>
                <a:gd name="T109" fmla="*/ 52 h 211"/>
                <a:gd name="T110" fmla="*/ 129 w 260"/>
                <a:gd name="T111" fmla="*/ 36 h 211"/>
                <a:gd name="T112" fmla="*/ 137 w 260"/>
                <a:gd name="T113" fmla="*/ 22 h 211"/>
                <a:gd name="T114" fmla="*/ 149 w 260"/>
                <a:gd name="T115" fmla="*/ 10 h 211"/>
                <a:gd name="T116" fmla="*/ 163 w 260"/>
                <a:gd name="T117" fmla="*/ 2 h 211"/>
                <a:gd name="T118" fmla="*/ 179 w 260"/>
                <a:gd name="T11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60" h="211">
                  <a:moveTo>
                    <a:pt x="179" y="0"/>
                  </a:moveTo>
                  <a:lnTo>
                    <a:pt x="195" y="1"/>
                  </a:lnTo>
                  <a:lnTo>
                    <a:pt x="207" y="7"/>
                  </a:lnTo>
                  <a:lnTo>
                    <a:pt x="219" y="16"/>
                  </a:lnTo>
                  <a:lnTo>
                    <a:pt x="236" y="11"/>
                  </a:lnTo>
                  <a:lnTo>
                    <a:pt x="252" y="4"/>
                  </a:lnTo>
                  <a:lnTo>
                    <a:pt x="243" y="20"/>
                  </a:lnTo>
                  <a:lnTo>
                    <a:pt x="229" y="33"/>
                  </a:lnTo>
                  <a:lnTo>
                    <a:pt x="245" y="29"/>
                  </a:lnTo>
                  <a:lnTo>
                    <a:pt x="260" y="24"/>
                  </a:lnTo>
                  <a:lnTo>
                    <a:pt x="247" y="40"/>
                  </a:lnTo>
                  <a:lnTo>
                    <a:pt x="233" y="52"/>
                  </a:lnTo>
                  <a:lnTo>
                    <a:pt x="233" y="59"/>
                  </a:lnTo>
                  <a:lnTo>
                    <a:pt x="232" y="83"/>
                  </a:lnTo>
                  <a:lnTo>
                    <a:pt x="225" y="106"/>
                  </a:lnTo>
                  <a:lnTo>
                    <a:pt x="215" y="129"/>
                  </a:lnTo>
                  <a:lnTo>
                    <a:pt x="202" y="151"/>
                  </a:lnTo>
                  <a:lnTo>
                    <a:pt x="186" y="170"/>
                  </a:lnTo>
                  <a:lnTo>
                    <a:pt x="164" y="187"/>
                  </a:lnTo>
                  <a:lnTo>
                    <a:pt x="140" y="200"/>
                  </a:lnTo>
                  <a:lnTo>
                    <a:pt x="113" y="207"/>
                  </a:lnTo>
                  <a:lnTo>
                    <a:pt x="82" y="211"/>
                  </a:lnTo>
                  <a:lnTo>
                    <a:pt x="52" y="207"/>
                  </a:lnTo>
                  <a:lnTo>
                    <a:pt x="24" y="200"/>
                  </a:lnTo>
                  <a:lnTo>
                    <a:pt x="0" y="187"/>
                  </a:lnTo>
                  <a:lnTo>
                    <a:pt x="13" y="187"/>
                  </a:lnTo>
                  <a:lnTo>
                    <a:pt x="37" y="184"/>
                  </a:lnTo>
                  <a:lnTo>
                    <a:pt x="59" y="177"/>
                  </a:lnTo>
                  <a:lnTo>
                    <a:pt x="78" y="165"/>
                  </a:lnTo>
                  <a:lnTo>
                    <a:pt x="61" y="161"/>
                  </a:lnTo>
                  <a:lnTo>
                    <a:pt x="47" y="154"/>
                  </a:lnTo>
                  <a:lnTo>
                    <a:pt x="36" y="142"/>
                  </a:lnTo>
                  <a:lnTo>
                    <a:pt x="29" y="128"/>
                  </a:lnTo>
                  <a:lnTo>
                    <a:pt x="33" y="128"/>
                  </a:lnTo>
                  <a:lnTo>
                    <a:pt x="38" y="129"/>
                  </a:lnTo>
                  <a:lnTo>
                    <a:pt x="46" y="128"/>
                  </a:lnTo>
                  <a:lnTo>
                    <a:pt x="52" y="127"/>
                  </a:lnTo>
                  <a:lnTo>
                    <a:pt x="36" y="120"/>
                  </a:lnTo>
                  <a:lnTo>
                    <a:pt x="22" y="109"/>
                  </a:lnTo>
                  <a:lnTo>
                    <a:pt x="13" y="93"/>
                  </a:lnTo>
                  <a:lnTo>
                    <a:pt x="10" y="74"/>
                  </a:lnTo>
                  <a:lnTo>
                    <a:pt x="10" y="74"/>
                  </a:lnTo>
                  <a:lnTo>
                    <a:pt x="22" y="78"/>
                  </a:lnTo>
                  <a:lnTo>
                    <a:pt x="34" y="81"/>
                  </a:lnTo>
                  <a:lnTo>
                    <a:pt x="22" y="69"/>
                  </a:lnTo>
                  <a:lnTo>
                    <a:pt x="14" y="54"/>
                  </a:lnTo>
                  <a:lnTo>
                    <a:pt x="10" y="36"/>
                  </a:lnTo>
                  <a:lnTo>
                    <a:pt x="13" y="22"/>
                  </a:lnTo>
                  <a:lnTo>
                    <a:pt x="18" y="9"/>
                  </a:lnTo>
                  <a:lnTo>
                    <a:pt x="40" y="31"/>
                  </a:lnTo>
                  <a:lnTo>
                    <a:pt x="66" y="48"/>
                  </a:lnTo>
                  <a:lnTo>
                    <a:pt x="96" y="60"/>
                  </a:lnTo>
                  <a:lnTo>
                    <a:pt x="128" y="65"/>
                  </a:lnTo>
                  <a:lnTo>
                    <a:pt x="127" y="59"/>
                  </a:lnTo>
                  <a:lnTo>
                    <a:pt x="127" y="52"/>
                  </a:lnTo>
                  <a:lnTo>
                    <a:pt x="129" y="36"/>
                  </a:lnTo>
                  <a:lnTo>
                    <a:pt x="137" y="22"/>
                  </a:lnTo>
                  <a:lnTo>
                    <a:pt x="149" y="10"/>
                  </a:lnTo>
                  <a:lnTo>
                    <a:pt x="163" y="2"/>
                  </a:lnTo>
                  <a:lnTo>
                    <a:pt x="1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4" name="组合 13"/>
          <p:cNvGrpSpPr/>
          <p:nvPr/>
        </p:nvGrpSpPr>
        <p:grpSpPr>
          <a:xfrm>
            <a:off x="4802698" y="4520446"/>
            <a:ext cx="1300958" cy="1113221"/>
            <a:chOff x="4990956" y="4654917"/>
            <a:chExt cx="1300958" cy="1113221"/>
          </a:xfrm>
        </p:grpSpPr>
        <p:grpSp>
          <p:nvGrpSpPr>
            <p:cNvPr id="15" name="组合 14"/>
            <p:cNvGrpSpPr/>
            <p:nvPr/>
          </p:nvGrpSpPr>
          <p:grpSpPr>
            <a:xfrm>
              <a:off x="4990956" y="4654917"/>
              <a:ext cx="1300958" cy="1113221"/>
              <a:chOff x="3183471" y="2060848"/>
              <a:chExt cx="1300958" cy="1113221"/>
            </a:xfrm>
          </p:grpSpPr>
          <p:sp>
            <p:nvSpPr>
              <p:cNvPr id="1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92D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Freeform 121"/>
            <p:cNvSpPr>
              <a:spLocks noEditPoints="1"/>
            </p:cNvSpPr>
            <p:nvPr/>
          </p:nvSpPr>
          <p:spPr bwMode="auto">
            <a:xfrm>
              <a:off x="5468948" y="5036108"/>
              <a:ext cx="350838" cy="350838"/>
            </a:xfrm>
            <a:custGeom>
              <a:avLst/>
              <a:gdLst>
                <a:gd name="T0" fmla="*/ 119 w 221"/>
                <a:gd name="T1" fmla="*/ 73 h 221"/>
                <a:gd name="T2" fmla="*/ 134 w 221"/>
                <a:gd name="T3" fmla="*/ 85 h 221"/>
                <a:gd name="T4" fmla="*/ 136 w 221"/>
                <a:gd name="T5" fmla="*/ 93 h 221"/>
                <a:gd name="T6" fmla="*/ 132 w 221"/>
                <a:gd name="T7" fmla="*/ 101 h 221"/>
                <a:gd name="T8" fmla="*/ 124 w 221"/>
                <a:gd name="T9" fmla="*/ 105 h 221"/>
                <a:gd name="T10" fmla="*/ 116 w 221"/>
                <a:gd name="T11" fmla="*/ 103 h 221"/>
                <a:gd name="T12" fmla="*/ 105 w 221"/>
                <a:gd name="T13" fmla="*/ 97 h 221"/>
                <a:gd name="T14" fmla="*/ 89 w 221"/>
                <a:gd name="T15" fmla="*/ 101 h 221"/>
                <a:gd name="T16" fmla="*/ 75 w 221"/>
                <a:gd name="T17" fmla="*/ 111 h 221"/>
                <a:gd name="T18" fmla="*/ 30 w 221"/>
                <a:gd name="T19" fmla="*/ 157 h 221"/>
                <a:gd name="T20" fmla="*/ 28 w 221"/>
                <a:gd name="T21" fmla="*/ 169 h 221"/>
                <a:gd name="T22" fmla="*/ 30 w 221"/>
                <a:gd name="T23" fmla="*/ 182 h 221"/>
                <a:gd name="T24" fmla="*/ 43 w 221"/>
                <a:gd name="T25" fmla="*/ 192 h 221"/>
                <a:gd name="T26" fmla="*/ 61 w 221"/>
                <a:gd name="T27" fmla="*/ 192 h 221"/>
                <a:gd name="T28" fmla="*/ 80 w 221"/>
                <a:gd name="T29" fmla="*/ 175 h 221"/>
                <a:gd name="T30" fmla="*/ 88 w 221"/>
                <a:gd name="T31" fmla="*/ 171 h 221"/>
                <a:gd name="T32" fmla="*/ 97 w 221"/>
                <a:gd name="T33" fmla="*/ 173 h 221"/>
                <a:gd name="T34" fmla="*/ 104 w 221"/>
                <a:gd name="T35" fmla="*/ 179 h 221"/>
                <a:gd name="T36" fmla="*/ 105 w 221"/>
                <a:gd name="T37" fmla="*/ 187 h 221"/>
                <a:gd name="T38" fmla="*/ 101 w 221"/>
                <a:gd name="T39" fmla="*/ 194 h 221"/>
                <a:gd name="T40" fmla="*/ 78 w 221"/>
                <a:gd name="T41" fmla="*/ 215 h 221"/>
                <a:gd name="T42" fmla="*/ 52 w 221"/>
                <a:gd name="T43" fmla="*/ 221 h 221"/>
                <a:gd name="T44" fmla="*/ 27 w 221"/>
                <a:gd name="T45" fmla="*/ 215 h 221"/>
                <a:gd name="T46" fmla="*/ 7 w 221"/>
                <a:gd name="T47" fmla="*/ 194 h 221"/>
                <a:gd name="T48" fmla="*/ 0 w 221"/>
                <a:gd name="T49" fmla="*/ 169 h 221"/>
                <a:gd name="T50" fmla="*/ 7 w 221"/>
                <a:gd name="T51" fmla="*/ 143 h 221"/>
                <a:gd name="T52" fmla="*/ 56 w 221"/>
                <a:gd name="T53" fmla="*/ 91 h 221"/>
                <a:gd name="T54" fmla="*/ 88 w 221"/>
                <a:gd name="T55" fmla="*/ 71 h 221"/>
                <a:gd name="T56" fmla="*/ 163 w 221"/>
                <a:gd name="T57" fmla="*/ 0 h 221"/>
                <a:gd name="T58" fmla="*/ 192 w 221"/>
                <a:gd name="T59" fmla="*/ 6 h 221"/>
                <a:gd name="T60" fmla="*/ 215 w 221"/>
                <a:gd name="T61" fmla="*/ 27 h 221"/>
                <a:gd name="T62" fmla="*/ 221 w 221"/>
                <a:gd name="T63" fmla="*/ 52 h 221"/>
                <a:gd name="T64" fmla="*/ 215 w 221"/>
                <a:gd name="T65" fmla="*/ 79 h 221"/>
                <a:gd name="T66" fmla="*/ 163 w 221"/>
                <a:gd name="T67" fmla="*/ 133 h 221"/>
                <a:gd name="T68" fmla="*/ 134 w 221"/>
                <a:gd name="T69" fmla="*/ 151 h 221"/>
                <a:gd name="T70" fmla="*/ 105 w 221"/>
                <a:gd name="T71" fmla="*/ 151 h 221"/>
                <a:gd name="T72" fmla="*/ 87 w 221"/>
                <a:gd name="T73" fmla="*/ 137 h 221"/>
                <a:gd name="T74" fmla="*/ 86 w 221"/>
                <a:gd name="T75" fmla="*/ 128 h 221"/>
                <a:gd name="T76" fmla="*/ 89 w 221"/>
                <a:gd name="T77" fmla="*/ 120 h 221"/>
                <a:gd name="T78" fmla="*/ 97 w 221"/>
                <a:gd name="T79" fmla="*/ 116 h 221"/>
                <a:gd name="T80" fmla="*/ 106 w 221"/>
                <a:gd name="T81" fmla="*/ 118 h 221"/>
                <a:gd name="T82" fmla="*/ 112 w 221"/>
                <a:gd name="T83" fmla="*/ 123 h 221"/>
                <a:gd name="T84" fmla="*/ 124 w 221"/>
                <a:gd name="T85" fmla="*/ 127 h 221"/>
                <a:gd name="T86" fmla="*/ 143 w 221"/>
                <a:gd name="T87" fmla="*/ 114 h 221"/>
                <a:gd name="T88" fmla="*/ 191 w 221"/>
                <a:gd name="T89" fmla="*/ 65 h 221"/>
                <a:gd name="T90" fmla="*/ 195 w 221"/>
                <a:gd name="T91" fmla="*/ 52 h 221"/>
                <a:gd name="T92" fmla="*/ 191 w 221"/>
                <a:gd name="T93" fmla="*/ 41 h 221"/>
                <a:gd name="T94" fmla="*/ 179 w 221"/>
                <a:gd name="T95" fmla="*/ 30 h 221"/>
                <a:gd name="T96" fmla="*/ 163 w 221"/>
                <a:gd name="T97" fmla="*/ 28 h 221"/>
                <a:gd name="T98" fmla="*/ 141 w 221"/>
                <a:gd name="T99" fmla="*/ 47 h 221"/>
                <a:gd name="T100" fmla="*/ 133 w 221"/>
                <a:gd name="T101" fmla="*/ 51 h 221"/>
                <a:gd name="T102" fmla="*/ 124 w 221"/>
                <a:gd name="T103" fmla="*/ 50 h 221"/>
                <a:gd name="T104" fmla="*/ 119 w 221"/>
                <a:gd name="T105" fmla="*/ 43 h 221"/>
                <a:gd name="T106" fmla="*/ 118 w 221"/>
                <a:gd name="T107" fmla="*/ 34 h 221"/>
                <a:gd name="T108" fmla="*/ 121 w 221"/>
                <a:gd name="T109" fmla="*/ 27 h 221"/>
                <a:gd name="T110" fmla="*/ 148 w 221"/>
                <a:gd name="T111" fmla="*/ 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1" h="221">
                  <a:moveTo>
                    <a:pt x="104" y="69"/>
                  </a:moveTo>
                  <a:lnTo>
                    <a:pt x="119" y="73"/>
                  </a:lnTo>
                  <a:lnTo>
                    <a:pt x="132" y="82"/>
                  </a:lnTo>
                  <a:lnTo>
                    <a:pt x="134" y="85"/>
                  </a:lnTo>
                  <a:lnTo>
                    <a:pt x="136" y="89"/>
                  </a:lnTo>
                  <a:lnTo>
                    <a:pt x="136" y="93"/>
                  </a:lnTo>
                  <a:lnTo>
                    <a:pt x="134" y="97"/>
                  </a:lnTo>
                  <a:lnTo>
                    <a:pt x="132" y="101"/>
                  </a:lnTo>
                  <a:lnTo>
                    <a:pt x="128" y="103"/>
                  </a:lnTo>
                  <a:lnTo>
                    <a:pt x="124" y="105"/>
                  </a:lnTo>
                  <a:lnTo>
                    <a:pt x="120" y="105"/>
                  </a:lnTo>
                  <a:lnTo>
                    <a:pt x="116" y="103"/>
                  </a:lnTo>
                  <a:lnTo>
                    <a:pt x="112" y="101"/>
                  </a:lnTo>
                  <a:lnTo>
                    <a:pt x="105" y="97"/>
                  </a:lnTo>
                  <a:lnTo>
                    <a:pt x="97" y="97"/>
                  </a:lnTo>
                  <a:lnTo>
                    <a:pt x="89" y="101"/>
                  </a:lnTo>
                  <a:lnTo>
                    <a:pt x="82" y="105"/>
                  </a:lnTo>
                  <a:lnTo>
                    <a:pt x="75" y="111"/>
                  </a:lnTo>
                  <a:lnTo>
                    <a:pt x="34" y="152"/>
                  </a:lnTo>
                  <a:lnTo>
                    <a:pt x="30" y="157"/>
                  </a:lnTo>
                  <a:lnTo>
                    <a:pt x="28" y="162"/>
                  </a:lnTo>
                  <a:lnTo>
                    <a:pt x="28" y="169"/>
                  </a:lnTo>
                  <a:lnTo>
                    <a:pt x="28" y="175"/>
                  </a:lnTo>
                  <a:lnTo>
                    <a:pt x="30" y="182"/>
                  </a:lnTo>
                  <a:lnTo>
                    <a:pt x="34" y="187"/>
                  </a:lnTo>
                  <a:lnTo>
                    <a:pt x="43" y="192"/>
                  </a:lnTo>
                  <a:lnTo>
                    <a:pt x="52" y="193"/>
                  </a:lnTo>
                  <a:lnTo>
                    <a:pt x="61" y="192"/>
                  </a:lnTo>
                  <a:lnTo>
                    <a:pt x="70" y="187"/>
                  </a:lnTo>
                  <a:lnTo>
                    <a:pt x="80" y="175"/>
                  </a:lnTo>
                  <a:lnTo>
                    <a:pt x="84" y="173"/>
                  </a:lnTo>
                  <a:lnTo>
                    <a:pt x="88" y="171"/>
                  </a:lnTo>
                  <a:lnTo>
                    <a:pt x="93" y="171"/>
                  </a:lnTo>
                  <a:lnTo>
                    <a:pt x="97" y="173"/>
                  </a:lnTo>
                  <a:lnTo>
                    <a:pt x="101" y="175"/>
                  </a:lnTo>
                  <a:lnTo>
                    <a:pt x="104" y="179"/>
                  </a:lnTo>
                  <a:lnTo>
                    <a:pt x="105" y="183"/>
                  </a:lnTo>
                  <a:lnTo>
                    <a:pt x="105" y="187"/>
                  </a:lnTo>
                  <a:lnTo>
                    <a:pt x="104" y="191"/>
                  </a:lnTo>
                  <a:lnTo>
                    <a:pt x="101" y="194"/>
                  </a:lnTo>
                  <a:lnTo>
                    <a:pt x="89" y="206"/>
                  </a:lnTo>
                  <a:lnTo>
                    <a:pt x="78" y="215"/>
                  </a:lnTo>
                  <a:lnTo>
                    <a:pt x="65" y="219"/>
                  </a:lnTo>
                  <a:lnTo>
                    <a:pt x="52" y="221"/>
                  </a:lnTo>
                  <a:lnTo>
                    <a:pt x="39" y="219"/>
                  </a:lnTo>
                  <a:lnTo>
                    <a:pt x="27" y="215"/>
                  </a:lnTo>
                  <a:lnTo>
                    <a:pt x="15" y="206"/>
                  </a:lnTo>
                  <a:lnTo>
                    <a:pt x="7" y="194"/>
                  </a:lnTo>
                  <a:lnTo>
                    <a:pt x="1" y="183"/>
                  </a:lnTo>
                  <a:lnTo>
                    <a:pt x="0" y="169"/>
                  </a:lnTo>
                  <a:lnTo>
                    <a:pt x="1" y="156"/>
                  </a:lnTo>
                  <a:lnTo>
                    <a:pt x="7" y="143"/>
                  </a:lnTo>
                  <a:lnTo>
                    <a:pt x="15" y="132"/>
                  </a:lnTo>
                  <a:lnTo>
                    <a:pt x="56" y="91"/>
                  </a:lnTo>
                  <a:lnTo>
                    <a:pt x="73" y="79"/>
                  </a:lnTo>
                  <a:lnTo>
                    <a:pt x="88" y="71"/>
                  </a:lnTo>
                  <a:lnTo>
                    <a:pt x="104" y="69"/>
                  </a:lnTo>
                  <a:close/>
                  <a:moveTo>
                    <a:pt x="163" y="0"/>
                  </a:moveTo>
                  <a:lnTo>
                    <a:pt x="178" y="0"/>
                  </a:lnTo>
                  <a:lnTo>
                    <a:pt x="192" y="6"/>
                  </a:lnTo>
                  <a:lnTo>
                    <a:pt x="206" y="16"/>
                  </a:lnTo>
                  <a:lnTo>
                    <a:pt x="215" y="27"/>
                  </a:lnTo>
                  <a:lnTo>
                    <a:pt x="220" y="39"/>
                  </a:lnTo>
                  <a:lnTo>
                    <a:pt x="221" y="52"/>
                  </a:lnTo>
                  <a:lnTo>
                    <a:pt x="220" y="66"/>
                  </a:lnTo>
                  <a:lnTo>
                    <a:pt x="215" y="79"/>
                  </a:lnTo>
                  <a:lnTo>
                    <a:pt x="206" y="89"/>
                  </a:lnTo>
                  <a:lnTo>
                    <a:pt x="163" y="133"/>
                  </a:lnTo>
                  <a:lnTo>
                    <a:pt x="148" y="144"/>
                  </a:lnTo>
                  <a:lnTo>
                    <a:pt x="134" y="151"/>
                  </a:lnTo>
                  <a:lnTo>
                    <a:pt x="120" y="153"/>
                  </a:lnTo>
                  <a:lnTo>
                    <a:pt x="105" y="151"/>
                  </a:lnTo>
                  <a:lnTo>
                    <a:pt x="89" y="141"/>
                  </a:lnTo>
                  <a:lnTo>
                    <a:pt x="87" y="137"/>
                  </a:lnTo>
                  <a:lnTo>
                    <a:pt x="86" y="133"/>
                  </a:lnTo>
                  <a:lnTo>
                    <a:pt x="86" y="128"/>
                  </a:lnTo>
                  <a:lnTo>
                    <a:pt x="87" y="124"/>
                  </a:lnTo>
                  <a:lnTo>
                    <a:pt x="89" y="120"/>
                  </a:lnTo>
                  <a:lnTo>
                    <a:pt x="93" y="118"/>
                  </a:lnTo>
                  <a:lnTo>
                    <a:pt x="97" y="116"/>
                  </a:lnTo>
                  <a:lnTo>
                    <a:pt x="101" y="116"/>
                  </a:lnTo>
                  <a:lnTo>
                    <a:pt x="106" y="118"/>
                  </a:lnTo>
                  <a:lnTo>
                    <a:pt x="109" y="120"/>
                  </a:lnTo>
                  <a:lnTo>
                    <a:pt x="112" y="123"/>
                  </a:lnTo>
                  <a:lnTo>
                    <a:pt x="116" y="125"/>
                  </a:lnTo>
                  <a:lnTo>
                    <a:pt x="124" y="127"/>
                  </a:lnTo>
                  <a:lnTo>
                    <a:pt x="132" y="123"/>
                  </a:lnTo>
                  <a:lnTo>
                    <a:pt x="143" y="114"/>
                  </a:lnTo>
                  <a:lnTo>
                    <a:pt x="187" y="70"/>
                  </a:lnTo>
                  <a:lnTo>
                    <a:pt x="191" y="65"/>
                  </a:lnTo>
                  <a:lnTo>
                    <a:pt x="193" y="59"/>
                  </a:lnTo>
                  <a:lnTo>
                    <a:pt x="195" y="52"/>
                  </a:lnTo>
                  <a:lnTo>
                    <a:pt x="193" y="47"/>
                  </a:lnTo>
                  <a:lnTo>
                    <a:pt x="191" y="41"/>
                  </a:lnTo>
                  <a:lnTo>
                    <a:pt x="187" y="36"/>
                  </a:lnTo>
                  <a:lnTo>
                    <a:pt x="179" y="30"/>
                  </a:lnTo>
                  <a:lnTo>
                    <a:pt x="171" y="27"/>
                  </a:lnTo>
                  <a:lnTo>
                    <a:pt x="163" y="28"/>
                  </a:lnTo>
                  <a:lnTo>
                    <a:pt x="155" y="33"/>
                  </a:lnTo>
                  <a:lnTo>
                    <a:pt x="141" y="47"/>
                  </a:lnTo>
                  <a:lnTo>
                    <a:pt x="137" y="50"/>
                  </a:lnTo>
                  <a:lnTo>
                    <a:pt x="133" y="51"/>
                  </a:lnTo>
                  <a:lnTo>
                    <a:pt x="129" y="51"/>
                  </a:lnTo>
                  <a:lnTo>
                    <a:pt x="124" y="50"/>
                  </a:lnTo>
                  <a:lnTo>
                    <a:pt x="121" y="47"/>
                  </a:lnTo>
                  <a:lnTo>
                    <a:pt x="119" y="43"/>
                  </a:lnTo>
                  <a:lnTo>
                    <a:pt x="118" y="39"/>
                  </a:lnTo>
                  <a:lnTo>
                    <a:pt x="118" y="34"/>
                  </a:lnTo>
                  <a:lnTo>
                    <a:pt x="119" y="30"/>
                  </a:lnTo>
                  <a:lnTo>
                    <a:pt x="121" y="27"/>
                  </a:lnTo>
                  <a:lnTo>
                    <a:pt x="136" y="14"/>
                  </a:lnTo>
                  <a:lnTo>
                    <a:pt x="148" y="3"/>
                  </a:lnTo>
                  <a:lnTo>
                    <a:pt x="163"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416106" y="2158078"/>
            <a:ext cx="1300958" cy="1113221"/>
            <a:chOff x="5604364" y="2292549"/>
            <a:chExt cx="1300958" cy="1113221"/>
          </a:xfrm>
        </p:grpSpPr>
        <p:grpSp>
          <p:nvGrpSpPr>
            <p:cNvPr id="20" name="组合 19"/>
            <p:cNvGrpSpPr/>
            <p:nvPr/>
          </p:nvGrpSpPr>
          <p:grpSpPr>
            <a:xfrm>
              <a:off x="5604364" y="2292549"/>
              <a:ext cx="1300958" cy="1113221"/>
              <a:chOff x="3183471" y="2060848"/>
              <a:chExt cx="1300958" cy="1113221"/>
            </a:xfrm>
          </p:grpSpPr>
          <p:sp>
            <p:nvSpPr>
              <p:cNvPr id="2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Freeform 134"/>
            <p:cNvSpPr/>
            <p:nvPr/>
          </p:nvSpPr>
          <p:spPr bwMode="auto">
            <a:xfrm>
              <a:off x="6090109" y="2650252"/>
              <a:ext cx="306388" cy="427038"/>
            </a:xfrm>
            <a:custGeom>
              <a:avLst/>
              <a:gdLst>
                <a:gd name="T0" fmla="*/ 64 w 193"/>
                <a:gd name="T1" fmla="*/ 3 h 269"/>
                <a:gd name="T2" fmla="*/ 192 w 193"/>
                <a:gd name="T3" fmla="*/ 69 h 269"/>
                <a:gd name="T4" fmla="*/ 193 w 193"/>
                <a:gd name="T5" fmla="*/ 75 h 269"/>
                <a:gd name="T6" fmla="*/ 193 w 193"/>
                <a:gd name="T7" fmla="*/ 235 h 269"/>
                <a:gd name="T8" fmla="*/ 187 w 193"/>
                <a:gd name="T9" fmla="*/ 240 h 269"/>
                <a:gd name="T10" fmla="*/ 181 w 193"/>
                <a:gd name="T11" fmla="*/ 241 h 269"/>
                <a:gd name="T12" fmla="*/ 174 w 193"/>
                <a:gd name="T13" fmla="*/ 239 h 269"/>
                <a:gd name="T14" fmla="*/ 170 w 193"/>
                <a:gd name="T15" fmla="*/ 235 h 269"/>
                <a:gd name="T16" fmla="*/ 170 w 193"/>
                <a:gd name="T17" fmla="*/ 139 h 269"/>
                <a:gd name="T18" fmla="*/ 170 w 193"/>
                <a:gd name="T19" fmla="*/ 103 h 269"/>
                <a:gd name="T20" fmla="*/ 170 w 193"/>
                <a:gd name="T21" fmla="*/ 86 h 269"/>
                <a:gd name="T22" fmla="*/ 169 w 193"/>
                <a:gd name="T23" fmla="*/ 83 h 269"/>
                <a:gd name="T24" fmla="*/ 166 w 193"/>
                <a:gd name="T25" fmla="*/ 81 h 269"/>
                <a:gd name="T26" fmla="*/ 154 w 193"/>
                <a:gd name="T27" fmla="*/ 75 h 269"/>
                <a:gd name="T28" fmla="*/ 125 w 193"/>
                <a:gd name="T29" fmla="*/ 59 h 269"/>
                <a:gd name="T30" fmla="*/ 93 w 193"/>
                <a:gd name="T31" fmla="*/ 42 h 269"/>
                <a:gd name="T32" fmla="*/ 65 w 193"/>
                <a:gd name="T33" fmla="*/ 27 h 269"/>
                <a:gd name="T34" fmla="*/ 55 w 193"/>
                <a:gd name="T35" fmla="*/ 21 h 269"/>
                <a:gd name="T36" fmla="*/ 50 w 193"/>
                <a:gd name="T37" fmla="*/ 21 h 269"/>
                <a:gd name="T38" fmla="*/ 41 w 193"/>
                <a:gd name="T39" fmla="*/ 22 h 269"/>
                <a:gd name="T40" fmla="*/ 29 w 193"/>
                <a:gd name="T41" fmla="*/ 27 h 269"/>
                <a:gd name="T42" fmla="*/ 22 w 193"/>
                <a:gd name="T43" fmla="*/ 33 h 269"/>
                <a:gd name="T44" fmla="*/ 133 w 193"/>
                <a:gd name="T45" fmla="*/ 100 h 269"/>
                <a:gd name="T46" fmla="*/ 138 w 193"/>
                <a:gd name="T47" fmla="*/ 104 h 269"/>
                <a:gd name="T48" fmla="*/ 138 w 193"/>
                <a:gd name="T49" fmla="*/ 260 h 269"/>
                <a:gd name="T50" fmla="*/ 136 w 193"/>
                <a:gd name="T51" fmla="*/ 265 h 269"/>
                <a:gd name="T52" fmla="*/ 131 w 193"/>
                <a:gd name="T53" fmla="*/ 268 h 269"/>
                <a:gd name="T54" fmla="*/ 125 w 193"/>
                <a:gd name="T55" fmla="*/ 268 h 269"/>
                <a:gd name="T56" fmla="*/ 119 w 193"/>
                <a:gd name="T57" fmla="*/ 265 h 269"/>
                <a:gd name="T58" fmla="*/ 98 w 193"/>
                <a:gd name="T59" fmla="*/ 251 h 269"/>
                <a:gd name="T60" fmla="*/ 68 w 193"/>
                <a:gd name="T61" fmla="*/ 232 h 269"/>
                <a:gd name="T62" fmla="*/ 36 w 193"/>
                <a:gd name="T63" fmla="*/ 213 h 269"/>
                <a:gd name="T64" fmla="*/ 14 w 193"/>
                <a:gd name="T65" fmla="*/ 199 h 269"/>
                <a:gd name="T66" fmla="*/ 6 w 193"/>
                <a:gd name="T67" fmla="*/ 194 h 269"/>
                <a:gd name="T68" fmla="*/ 2 w 193"/>
                <a:gd name="T69" fmla="*/ 189 h 269"/>
                <a:gd name="T70" fmla="*/ 0 w 193"/>
                <a:gd name="T71" fmla="*/ 41 h 269"/>
                <a:gd name="T72" fmla="*/ 0 w 193"/>
                <a:gd name="T73" fmla="*/ 36 h 269"/>
                <a:gd name="T74" fmla="*/ 4 w 193"/>
                <a:gd name="T75" fmla="*/ 27 h 269"/>
                <a:gd name="T76" fmla="*/ 20 w 193"/>
                <a:gd name="T77" fmla="*/ 12 h 269"/>
                <a:gd name="T78" fmla="*/ 43 w 193"/>
                <a:gd name="T79" fmla="*/ 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269">
                  <a:moveTo>
                    <a:pt x="55" y="0"/>
                  </a:moveTo>
                  <a:lnTo>
                    <a:pt x="64" y="3"/>
                  </a:lnTo>
                  <a:lnTo>
                    <a:pt x="190" y="67"/>
                  </a:lnTo>
                  <a:lnTo>
                    <a:pt x="192" y="69"/>
                  </a:lnTo>
                  <a:lnTo>
                    <a:pt x="193" y="72"/>
                  </a:lnTo>
                  <a:lnTo>
                    <a:pt x="193" y="75"/>
                  </a:lnTo>
                  <a:lnTo>
                    <a:pt x="193" y="231"/>
                  </a:lnTo>
                  <a:lnTo>
                    <a:pt x="193" y="235"/>
                  </a:lnTo>
                  <a:lnTo>
                    <a:pt x="191" y="239"/>
                  </a:lnTo>
                  <a:lnTo>
                    <a:pt x="187" y="240"/>
                  </a:lnTo>
                  <a:lnTo>
                    <a:pt x="183" y="241"/>
                  </a:lnTo>
                  <a:lnTo>
                    <a:pt x="181" y="241"/>
                  </a:lnTo>
                  <a:lnTo>
                    <a:pt x="177" y="240"/>
                  </a:lnTo>
                  <a:lnTo>
                    <a:pt x="174" y="239"/>
                  </a:lnTo>
                  <a:lnTo>
                    <a:pt x="172" y="237"/>
                  </a:lnTo>
                  <a:lnTo>
                    <a:pt x="170" y="235"/>
                  </a:lnTo>
                  <a:lnTo>
                    <a:pt x="170" y="231"/>
                  </a:lnTo>
                  <a:lnTo>
                    <a:pt x="170" y="139"/>
                  </a:lnTo>
                  <a:lnTo>
                    <a:pt x="170" y="119"/>
                  </a:lnTo>
                  <a:lnTo>
                    <a:pt x="170" y="103"/>
                  </a:lnTo>
                  <a:lnTo>
                    <a:pt x="170" y="91"/>
                  </a:lnTo>
                  <a:lnTo>
                    <a:pt x="170" y="86"/>
                  </a:lnTo>
                  <a:lnTo>
                    <a:pt x="170" y="85"/>
                  </a:lnTo>
                  <a:lnTo>
                    <a:pt x="169" y="83"/>
                  </a:lnTo>
                  <a:lnTo>
                    <a:pt x="169" y="82"/>
                  </a:lnTo>
                  <a:lnTo>
                    <a:pt x="166" y="81"/>
                  </a:lnTo>
                  <a:lnTo>
                    <a:pt x="163" y="80"/>
                  </a:lnTo>
                  <a:lnTo>
                    <a:pt x="154" y="75"/>
                  </a:lnTo>
                  <a:lnTo>
                    <a:pt x="141" y="68"/>
                  </a:lnTo>
                  <a:lnTo>
                    <a:pt x="125" y="59"/>
                  </a:lnTo>
                  <a:lnTo>
                    <a:pt x="109" y="50"/>
                  </a:lnTo>
                  <a:lnTo>
                    <a:pt x="93" y="42"/>
                  </a:lnTo>
                  <a:lnTo>
                    <a:pt x="78" y="33"/>
                  </a:lnTo>
                  <a:lnTo>
                    <a:pt x="65" y="27"/>
                  </a:lnTo>
                  <a:lnTo>
                    <a:pt x="57" y="23"/>
                  </a:lnTo>
                  <a:lnTo>
                    <a:pt x="55" y="21"/>
                  </a:lnTo>
                  <a:lnTo>
                    <a:pt x="52" y="21"/>
                  </a:lnTo>
                  <a:lnTo>
                    <a:pt x="50" y="21"/>
                  </a:lnTo>
                  <a:lnTo>
                    <a:pt x="46" y="21"/>
                  </a:lnTo>
                  <a:lnTo>
                    <a:pt x="41" y="22"/>
                  </a:lnTo>
                  <a:lnTo>
                    <a:pt x="36" y="23"/>
                  </a:lnTo>
                  <a:lnTo>
                    <a:pt x="29" y="27"/>
                  </a:lnTo>
                  <a:lnTo>
                    <a:pt x="25" y="31"/>
                  </a:lnTo>
                  <a:lnTo>
                    <a:pt x="22" y="33"/>
                  </a:lnTo>
                  <a:lnTo>
                    <a:pt x="20" y="36"/>
                  </a:lnTo>
                  <a:lnTo>
                    <a:pt x="133" y="100"/>
                  </a:lnTo>
                  <a:lnTo>
                    <a:pt x="136" y="101"/>
                  </a:lnTo>
                  <a:lnTo>
                    <a:pt x="138" y="104"/>
                  </a:lnTo>
                  <a:lnTo>
                    <a:pt x="138" y="108"/>
                  </a:lnTo>
                  <a:lnTo>
                    <a:pt x="138" y="260"/>
                  </a:lnTo>
                  <a:lnTo>
                    <a:pt x="138" y="263"/>
                  </a:lnTo>
                  <a:lnTo>
                    <a:pt x="136" y="265"/>
                  </a:lnTo>
                  <a:lnTo>
                    <a:pt x="133" y="268"/>
                  </a:lnTo>
                  <a:lnTo>
                    <a:pt x="131" y="268"/>
                  </a:lnTo>
                  <a:lnTo>
                    <a:pt x="128" y="269"/>
                  </a:lnTo>
                  <a:lnTo>
                    <a:pt x="125" y="268"/>
                  </a:lnTo>
                  <a:lnTo>
                    <a:pt x="123" y="268"/>
                  </a:lnTo>
                  <a:lnTo>
                    <a:pt x="119" y="265"/>
                  </a:lnTo>
                  <a:lnTo>
                    <a:pt x="111" y="260"/>
                  </a:lnTo>
                  <a:lnTo>
                    <a:pt x="98" y="251"/>
                  </a:lnTo>
                  <a:lnTo>
                    <a:pt x="83" y="242"/>
                  </a:lnTo>
                  <a:lnTo>
                    <a:pt x="68" y="232"/>
                  </a:lnTo>
                  <a:lnTo>
                    <a:pt x="51" y="222"/>
                  </a:lnTo>
                  <a:lnTo>
                    <a:pt x="36" y="213"/>
                  </a:lnTo>
                  <a:lnTo>
                    <a:pt x="23" y="205"/>
                  </a:lnTo>
                  <a:lnTo>
                    <a:pt x="14" y="199"/>
                  </a:lnTo>
                  <a:lnTo>
                    <a:pt x="9" y="196"/>
                  </a:lnTo>
                  <a:lnTo>
                    <a:pt x="6" y="194"/>
                  </a:lnTo>
                  <a:lnTo>
                    <a:pt x="4" y="191"/>
                  </a:lnTo>
                  <a:lnTo>
                    <a:pt x="2" y="189"/>
                  </a:lnTo>
                  <a:lnTo>
                    <a:pt x="1" y="186"/>
                  </a:lnTo>
                  <a:lnTo>
                    <a:pt x="0" y="41"/>
                  </a:lnTo>
                  <a:lnTo>
                    <a:pt x="0" y="39"/>
                  </a:lnTo>
                  <a:lnTo>
                    <a:pt x="0" y="36"/>
                  </a:lnTo>
                  <a:lnTo>
                    <a:pt x="1" y="31"/>
                  </a:lnTo>
                  <a:lnTo>
                    <a:pt x="4" y="27"/>
                  </a:lnTo>
                  <a:lnTo>
                    <a:pt x="10" y="19"/>
                  </a:lnTo>
                  <a:lnTo>
                    <a:pt x="20" y="12"/>
                  </a:lnTo>
                  <a:lnTo>
                    <a:pt x="31" y="5"/>
                  </a:lnTo>
                  <a:lnTo>
                    <a:pt x="43" y="1"/>
                  </a:lnTo>
                  <a:lnTo>
                    <a:pt x="55"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4" name="组合 23"/>
          <p:cNvGrpSpPr/>
          <p:nvPr/>
        </p:nvGrpSpPr>
        <p:grpSpPr>
          <a:xfrm>
            <a:off x="4351163" y="1584677"/>
            <a:ext cx="1300958" cy="1113221"/>
            <a:chOff x="4539421" y="1719148"/>
            <a:chExt cx="1300958" cy="1113221"/>
          </a:xfrm>
        </p:grpSpPr>
        <p:grpSp>
          <p:nvGrpSpPr>
            <p:cNvPr id="25" name="组合 24"/>
            <p:cNvGrpSpPr/>
            <p:nvPr/>
          </p:nvGrpSpPr>
          <p:grpSpPr>
            <a:xfrm>
              <a:off x="4539421" y="1719148"/>
              <a:ext cx="1300958" cy="1113221"/>
              <a:chOff x="3183471" y="2060848"/>
              <a:chExt cx="1300958" cy="1113221"/>
            </a:xfrm>
          </p:grpSpPr>
          <p:sp>
            <p:nvSpPr>
              <p:cNvPr id="2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Freeform 135"/>
            <p:cNvSpPr>
              <a:spLocks noEditPoints="1"/>
            </p:cNvSpPr>
            <p:nvPr/>
          </p:nvSpPr>
          <p:spPr bwMode="auto">
            <a:xfrm>
              <a:off x="5079166" y="2051920"/>
              <a:ext cx="249238" cy="447675"/>
            </a:xfrm>
            <a:custGeom>
              <a:avLst/>
              <a:gdLst>
                <a:gd name="T0" fmla="*/ 19 w 157"/>
                <a:gd name="T1" fmla="*/ 72 h 282"/>
                <a:gd name="T2" fmla="*/ 43 w 157"/>
                <a:gd name="T3" fmla="*/ 99 h 282"/>
                <a:gd name="T4" fmla="*/ 69 w 157"/>
                <a:gd name="T5" fmla="*/ 130 h 282"/>
                <a:gd name="T6" fmla="*/ 62 w 157"/>
                <a:gd name="T7" fmla="*/ 163 h 282"/>
                <a:gd name="T8" fmla="*/ 34 w 157"/>
                <a:gd name="T9" fmla="*/ 192 h 282"/>
                <a:gd name="T10" fmla="*/ 16 w 157"/>
                <a:gd name="T11" fmla="*/ 218 h 282"/>
                <a:gd name="T12" fmla="*/ 37 w 157"/>
                <a:gd name="T13" fmla="*/ 229 h 282"/>
                <a:gd name="T14" fmla="*/ 69 w 157"/>
                <a:gd name="T15" fmla="*/ 210 h 282"/>
                <a:gd name="T16" fmla="*/ 74 w 157"/>
                <a:gd name="T17" fmla="*/ 195 h 282"/>
                <a:gd name="T18" fmla="*/ 82 w 157"/>
                <a:gd name="T19" fmla="*/ 194 h 282"/>
                <a:gd name="T20" fmla="*/ 86 w 157"/>
                <a:gd name="T21" fmla="*/ 201 h 282"/>
                <a:gd name="T22" fmla="*/ 109 w 157"/>
                <a:gd name="T23" fmla="*/ 224 h 282"/>
                <a:gd name="T24" fmla="*/ 141 w 157"/>
                <a:gd name="T25" fmla="*/ 236 h 282"/>
                <a:gd name="T26" fmla="*/ 132 w 157"/>
                <a:gd name="T27" fmla="*/ 201 h 282"/>
                <a:gd name="T28" fmla="*/ 104 w 157"/>
                <a:gd name="T29" fmla="*/ 173 h 282"/>
                <a:gd name="T30" fmla="*/ 86 w 157"/>
                <a:gd name="T31" fmla="*/ 141 h 282"/>
                <a:gd name="T32" fmla="*/ 104 w 157"/>
                <a:gd name="T33" fmla="*/ 109 h 282"/>
                <a:gd name="T34" fmla="*/ 132 w 157"/>
                <a:gd name="T35" fmla="*/ 81 h 282"/>
                <a:gd name="T36" fmla="*/ 141 w 157"/>
                <a:gd name="T37" fmla="*/ 50 h 282"/>
                <a:gd name="T38" fmla="*/ 79 w 157"/>
                <a:gd name="T39" fmla="*/ 65 h 282"/>
                <a:gd name="T40" fmla="*/ 16 w 157"/>
                <a:gd name="T41" fmla="*/ 50 h 282"/>
                <a:gd name="T42" fmla="*/ 43 w 157"/>
                <a:gd name="T43" fmla="*/ 23 h 282"/>
                <a:gd name="T44" fmla="*/ 21 w 157"/>
                <a:gd name="T45" fmla="*/ 33 h 282"/>
                <a:gd name="T46" fmla="*/ 16 w 157"/>
                <a:gd name="T47" fmla="*/ 36 h 282"/>
                <a:gd name="T48" fmla="*/ 18 w 157"/>
                <a:gd name="T49" fmla="*/ 41 h 282"/>
                <a:gd name="T50" fmla="*/ 79 w 157"/>
                <a:gd name="T51" fmla="*/ 55 h 282"/>
                <a:gd name="T52" fmla="*/ 141 w 157"/>
                <a:gd name="T53" fmla="*/ 41 h 282"/>
                <a:gd name="T54" fmla="*/ 141 w 157"/>
                <a:gd name="T55" fmla="*/ 36 h 282"/>
                <a:gd name="T56" fmla="*/ 136 w 157"/>
                <a:gd name="T57" fmla="*/ 33 h 282"/>
                <a:gd name="T58" fmla="*/ 113 w 157"/>
                <a:gd name="T59" fmla="*/ 23 h 282"/>
                <a:gd name="T60" fmla="*/ 79 w 157"/>
                <a:gd name="T61" fmla="*/ 0 h 282"/>
                <a:gd name="T62" fmla="*/ 134 w 157"/>
                <a:gd name="T63" fmla="*/ 12 h 282"/>
                <a:gd name="T64" fmla="*/ 157 w 157"/>
                <a:gd name="T65" fmla="*/ 31 h 282"/>
                <a:gd name="T66" fmla="*/ 143 w 157"/>
                <a:gd name="T67" fmla="*/ 94 h 282"/>
                <a:gd name="T68" fmla="*/ 107 w 157"/>
                <a:gd name="T69" fmla="*/ 130 h 282"/>
                <a:gd name="T70" fmla="*/ 118 w 157"/>
                <a:gd name="T71" fmla="*/ 164 h 282"/>
                <a:gd name="T72" fmla="*/ 154 w 157"/>
                <a:gd name="T73" fmla="*/ 203 h 282"/>
                <a:gd name="T74" fmla="*/ 155 w 157"/>
                <a:gd name="T75" fmla="*/ 256 h 282"/>
                <a:gd name="T76" fmla="*/ 119 w 157"/>
                <a:gd name="T77" fmla="*/ 277 h 282"/>
                <a:gd name="T78" fmla="*/ 57 w 157"/>
                <a:gd name="T79" fmla="*/ 281 h 282"/>
                <a:gd name="T80" fmla="*/ 10 w 157"/>
                <a:gd name="T81" fmla="*/ 264 h 282"/>
                <a:gd name="T82" fmla="*/ 0 w 157"/>
                <a:gd name="T83" fmla="*/ 218 h 282"/>
                <a:gd name="T84" fmla="*/ 27 w 157"/>
                <a:gd name="T85" fmla="*/ 176 h 282"/>
                <a:gd name="T86" fmla="*/ 55 w 157"/>
                <a:gd name="T87" fmla="*/ 141 h 282"/>
                <a:gd name="T88" fmla="*/ 27 w 157"/>
                <a:gd name="T89" fmla="*/ 106 h 282"/>
                <a:gd name="T90" fmla="*/ 0 w 157"/>
                <a:gd name="T91" fmla="*/ 64 h 282"/>
                <a:gd name="T92" fmla="*/ 10 w 157"/>
                <a:gd name="T93" fmla="*/ 18 h 282"/>
                <a:gd name="T94" fmla="*/ 57 w 157"/>
                <a:gd name="T95" fmla="*/ 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7" h="282">
                  <a:moveTo>
                    <a:pt x="16" y="50"/>
                  </a:moveTo>
                  <a:lnTo>
                    <a:pt x="16" y="64"/>
                  </a:lnTo>
                  <a:lnTo>
                    <a:pt x="19" y="72"/>
                  </a:lnTo>
                  <a:lnTo>
                    <a:pt x="25" y="81"/>
                  </a:lnTo>
                  <a:lnTo>
                    <a:pt x="34" y="90"/>
                  </a:lnTo>
                  <a:lnTo>
                    <a:pt x="43" y="99"/>
                  </a:lnTo>
                  <a:lnTo>
                    <a:pt x="54" y="109"/>
                  </a:lnTo>
                  <a:lnTo>
                    <a:pt x="62" y="119"/>
                  </a:lnTo>
                  <a:lnTo>
                    <a:pt x="69" y="130"/>
                  </a:lnTo>
                  <a:lnTo>
                    <a:pt x="71" y="141"/>
                  </a:lnTo>
                  <a:lnTo>
                    <a:pt x="69" y="153"/>
                  </a:lnTo>
                  <a:lnTo>
                    <a:pt x="62" y="163"/>
                  </a:lnTo>
                  <a:lnTo>
                    <a:pt x="54" y="173"/>
                  </a:lnTo>
                  <a:lnTo>
                    <a:pt x="43" y="183"/>
                  </a:lnTo>
                  <a:lnTo>
                    <a:pt x="34" y="192"/>
                  </a:lnTo>
                  <a:lnTo>
                    <a:pt x="25" y="201"/>
                  </a:lnTo>
                  <a:lnTo>
                    <a:pt x="19" y="210"/>
                  </a:lnTo>
                  <a:lnTo>
                    <a:pt x="16" y="218"/>
                  </a:lnTo>
                  <a:lnTo>
                    <a:pt x="16" y="236"/>
                  </a:lnTo>
                  <a:lnTo>
                    <a:pt x="25" y="233"/>
                  </a:lnTo>
                  <a:lnTo>
                    <a:pt x="37" y="229"/>
                  </a:lnTo>
                  <a:lnTo>
                    <a:pt x="50" y="224"/>
                  </a:lnTo>
                  <a:lnTo>
                    <a:pt x="60" y="218"/>
                  </a:lnTo>
                  <a:lnTo>
                    <a:pt x="69" y="210"/>
                  </a:lnTo>
                  <a:lnTo>
                    <a:pt x="71" y="201"/>
                  </a:lnTo>
                  <a:lnTo>
                    <a:pt x="73" y="197"/>
                  </a:lnTo>
                  <a:lnTo>
                    <a:pt x="74" y="195"/>
                  </a:lnTo>
                  <a:lnTo>
                    <a:pt x="77" y="194"/>
                  </a:lnTo>
                  <a:lnTo>
                    <a:pt x="79" y="192"/>
                  </a:lnTo>
                  <a:lnTo>
                    <a:pt x="82" y="194"/>
                  </a:lnTo>
                  <a:lnTo>
                    <a:pt x="83" y="195"/>
                  </a:lnTo>
                  <a:lnTo>
                    <a:pt x="86" y="197"/>
                  </a:lnTo>
                  <a:lnTo>
                    <a:pt x="86" y="201"/>
                  </a:lnTo>
                  <a:lnTo>
                    <a:pt x="89" y="210"/>
                  </a:lnTo>
                  <a:lnTo>
                    <a:pt x="97" y="218"/>
                  </a:lnTo>
                  <a:lnTo>
                    <a:pt x="109" y="224"/>
                  </a:lnTo>
                  <a:lnTo>
                    <a:pt x="120" y="229"/>
                  </a:lnTo>
                  <a:lnTo>
                    <a:pt x="132" y="233"/>
                  </a:lnTo>
                  <a:lnTo>
                    <a:pt x="141" y="236"/>
                  </a:lnTo>
                  <a:lnTo>
                    <a:pt x="141" y="218"/>
                  </a:lnTo>
                  <a:lnTo>
                    <a:pt x="138" y="210"/>
                  </a:lnTo>
                  <a:lnTo>
                    <a:pt x="132" y="201"/>
                  </a:lnTo>
                  <a:lnTo>
                    <a:pt x="123" y="192"/>
                  </a:lnTo>
                  <a:lnTo>
                    <a:pt x="115" y="183"/>
                  </a:lnTo>
                  <a:lnTo>
                    <a:pt x="104" y="173"/>
                  </a:lnTo>
                  <a:lnTo>
                    <a:pt x="95" y="163"/>
                  </a:lnTo>
                  <a:lnTo>
                    <a:pt x="88" y="153"/>
                  </a:lnTo>
                  <a:lnTo>
                    <a:pt x="86" y="141"/>
                  </a:lnTo>
                  <a:lnTo>
                    <a:pt x="88" y="130"/>
                  </a:lnTo>
                  <a:lnTo>
                    <a:pt x="95" y="119"/>
                  </a:lnTo>
                  <a:lnTo>
                    <a:pt x="104" y="109"/>
                  </a:lnTo>
                  <a:lnTo>
                    <a:pt x="115" y="99"/>
                  </a:lnTo>
                  <a:lnTo>
                    <a:pt x="123" y="90"/>
                  </a:lnTo>
                  <a:lnTo>
                    <a:pt x="132" y="81"/>
                  </a:lnTo>
                  <a:lnTo>
                    <a:pt x="138" y="72"/>
                  </a:lnTo>
                  <a:lnTo>
                    <a:pt x="141" y="64"/>
                  </a:lnTo>
                  <a:lnTo>
                    <a:pt x="141" y="50"/>
                  </a:lnTo>
                  <a:lnTo>
                    <a:pt x="124" y="58"/>
                  </a:lnTo>
                  <a:lnTo>
                    <a:pt x="102" y="63"/>
                  </a:lnTo>
                  <a:lnTo>
                    <a:pt x="79" y="65"/>
                  </a:lnTo>
                  <a:lnTo>
                    <a:pt x="55" y="63"/>
                  </a:lnTo>
                  <a:lnTo>
                    <a:pt x="33" y="58"/>
                  </a:lnTo>
                  <a:lnTo>
                    <a:pt x="16" y="50"/>
                  </a:lnTo>
                  <a:close/>
                  <a:moveTo>
                    <a:pt x="79" y="18"/>
                  </a:moveTo>
                  <a:lnTo>
                    <a:pt x="59" y="19"/>
                  </a:lnTo>
                  <a:lnTo>
                    <a:pt x="43" y="23"/>
                  </a:lnTo>
                  <a:lnTo>
                    <a:pt x="30" y="28"/>
                  </a:lnTo>
                  <a:lnTo>
                    <a:pt x="21" y="33"/>
                  </a:lnTo>
                  <a:lnTo>
                    <a:pt x="21" y="33"/>
                  </a:lnTo>
                  <a:lnTo>
                    <a:pt x="20" y="33"/>
                  </a:lnTo>
                  <a:lnTo>
                    <a:pt x="18" y="35"/>
                  </a:lnTo>
                  <a:lnTo>
                    <a:pt x="16" y="36"/>
                  </a:lnTo>
                  <a:lnTo>
                    <a:pt x="16" y="37"/>
                  </a:lnTo>
                  <a:lnTo>
                    <a:pt x="16" y="40"/>
                  </a:lnTo>
                  <a:lnTo>
                    <a:pt x="18" y="41"/>
                  </a:lnTo>
                  <a:lnTo>
                    <a:pt x="33" y="47"/>
                  </a:lnTo>
                  <a:lnTo>
                    <a:pt x="54" y="54"/>
                  </a:lnTo>
                  <a:lnTo>
                    <a:pt x="79" y="55"/>
                  </a:lnTo>
                  <a:lnTo>
                    <a:pt x="104" y="54"/>
                  </a:lnTo>
                  <a:lnTo>
                    <a:pt x="125" y="49"/>
                  </a:lnTo>
                  <a:lnTo>
                    <a:pt x="141" y="41"/>
                  </a:lnTo>
                  <a:lnTo>
                    <a:pt x="142" y="40"/>
                  </a:lnTo>
                  <a:lnTo>
                    <a:pt x="142" y="39"/>
                  </a:lnTo>
                  <a:lnTo>
                    <a:pt x="141" y="36"/>
                  </a:lnTo>
                  <a:lnTo>
                    <a:pt x="139" y="35"/>
                  </a:lnTo>
                  <a:lnTo>
                    <a:pt x="137" y="33"/>
                  </a:lnTo>
                  <a:lnTo>
                    <a:pt x="136" y="33"/>
                  </a:lnTo>
                  <a:lnTo>
                    <a:pt x="133" y="31"/>
                  </a:lnTo>
                  <a:lnTo>
                    <a:pt x="125" y="27"/>
                  </a:lnTo>
                  <a:lnTo>
                    <a:pt x="113" y="23"/>
                  </a:lnTo>
                  <a:lnTo>
                    <a:pt x="97" y="19"/>
                  </a:lnTo>
                  <a:lnTo>
                    <a:pt x="79" y="18"/>
                  </a:lnTo>
                  <a:close/>
                  <a:moveTo>
                    <a:pt x="79" y="0"/>
                  </a:moveTo>
                  <a:lnTo>
                    <a:pt x="100" y="1"/>
                  </a:lnTo>
                  <a:lnTo>
                    <a:pt x="119" y="5"/>
                  </a:lnTo>
                  <a:lnTo>
                    <a:pt x="134" y="12"/>
                  </a:lnTo>
                  <a:lnTo>
                    <a:pt x="147" y="18"/>
                  </a:lnTo>
                  <a:lnTo>
                    <a:pt x="155" y="26"/>
                  </a:lnTo>
                  <a:lnTo>
                    <a:pt x="157" y="31"/>
                  </a:lnTo>
                  <a:lnTo>
                    <a:pt x="157" y="64"/>
                  </a:lnTo>
                  <a:lnTo>
                    <a:pt x="154" y="80"/>
                  </a:lnTo>
                  <a:lnTo>
                    <a:pt x="143" y="94"/>
                  </a:lnTo>
                  <a:lnTo>
                    <a:pt x="130" y="106"/>
                  </a:lnTo>
                  <a:lnTo>
                    <a:pt x="118" y="118"/>
                  </a:lnTo>
                  <a:lnTo>
                    <a:pt x="107" y="130"/>
                  </a:lnTo>
                  <a:lnTo>
                    <a:pt x="104" y="141"/>
                  </a:lnTo>
                  <a:lnTo>
                    <a:pt x="107" y="153"/>
                  </a:lnTo>
                  <a:lnTo>
                    <a:pt x="118" y="164"/>
                  </a:lnTo>
                  <a:lnTo>
                    <a:pt x="130" y="176"/>
                  </a:lnTo>
                  <a:lnTo>
                    <a:pt x="143" y="188"/>
                  </a:lnTo>
                  <a:lnTo>
                    <a:pt x="154" y="203"/>
                  </a:lnTo>
                  <a:lnTo>
                    <a:pt x="157" y="218"/>
                  </a:lnTo>
                  <a:lnTo>
                    <a:pt x="157" y="251"/>
                  </a:lnTo>
                  <a:lnTo>
                    <a:pt x="155" y="256"/>
                  </a:lnTo>
                  <a:lnTo>
                    <a:pt x="147" y="264"/>
                  </a:lnTo>
                  <a:lnTo>
                    <a:pt x="134" y="270"/>
                  </a:lnTo>
                  <a:lnTo>
                    <a:pt x="119" y="277"/>
                  </a:lnTo>
                  <a:lnTo>
                    <a:pt x="100" y="281"/>
                  </a:lnTo>
                  <a:lnTo>
                    <a:pt x="79" y="282"/>
                  </a:lnTo>
                  <a:lnTo>
                    <a:pt x="57" y="281"/>
                  </a:lnTo>
                  <a:lnTo>
                    <a:pt x="39" y="277"/>
                  </a:lnTo>
                  <a:lnTo>
                    <a:pt x="23" y="270"/>
                  </a:lnTo>
                  <a:lnTo>
                    <a:pt x="10" y="264"/>
                  </a:lnTo>
                  <a:lnTo>
                    <a:pt x="2" y="256"/>
                  </a:lnTo>
                  <a:lnTo>
                    <a:pt x="0" y="251"/>
                  </a:lnTo>
                  <a:lnTo>
                    <a:pt x="0" y="218"/>
                  </a:lnTo>
                  <a:lnTo>
                    <a:pt x="4" y="203"/>
                  </a:lnTo>
                  <a:lnTo>
                    <a:pt x="14" y="188"/>
                  </a:lnTo>
                  <a:lnTo>
                    <a:pt x="27" y="176"/>
                  </a:lnTo>
                  <a:lnTo>
                    <a:pt x="41" y="164"/>
                  </a:lnTo>
                  <a:lnTo>
                    <a:pt x="50" y="153"/>
                  </a:lnTo>
                  <a:lnTo>
                    <a:pt x="55" y="141"/>
                  </a:lnTo>
                  <a:lnTo>
                    <a:pt x="50" y="130"/>
                  </a:lnTo>
                  <a:lnTo>
                    <a:pt x="41" y="118"/>
                  </a:lnTo>
                  <a:lnTo>
                    <a:pt x="27" y="106"/>
                  </a:lnTo>
                  <a:lnTo>
                    <a:pt x="14" y="94"/>
                  </a:lnTo>
                  <a:lnTo>
                    <a:pt x="4" y="80"/>
                  </a:lnTo>
                  <a:lnTo>
                    <a:pt x="0" y="64"/>
                  </a:lnTo>
                  <a:lnTo>
                    <a:pt x="0" y="31"/>
                  </a:lnTo>
                  <a:lnTo>
                    <a:pt x="2" y="26"/>
                  </a:lnTo>
                  <a:lnTo>
                    <a:pt x="10" y="18"/>
                  </a:lnTo>
                  <a:lnTo>
                    <a:pt x="23" y="12"/>
                  </a:lnTo>
                  <a:lnTo>
                    <a:pt x="39" y="5"/>
                  </a:lnTo>
                  <a:lnTo>
                    <a:pt x="57" y="1"/>
                  </a:lnTo>
                  <a:lnTo>
                    <a:pt x="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9" name="组合 28"/>
          <p:cNvGrpSpPr/>
          <p:nvPr/>
        </p:nvGrpSpPr>
        <p:grpSpPr>
          <a:xfrm>
            <a:off x="1602623" y="1912240"/>
            <a:ext cx="3379237" cy="414473"/>
            <a:chOff x="899592" y="2396334"/>
            <a:chExt cx="2689256" cy="414473"/>
          </a:xfrm>
        </p:grpSpPr>
        <p:cxnSp>
          <p:nvCxnSpPr>
            <p:cNvPr id="30" name="直接连接符 29"/>
            <p:cNvCxnSpPr/>
            <p:nvPr/>
          </p:nvCxnSpPr>
          <p:spPr>
            <a:xfrm>
              <a:off x="899592" y="2810807"/>
              <a:ext cx="268925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1" name="TextBox 29"/>
            <p:cNvSpPr txBox="1"/>
            <p:nvPr/>
          </p:nvSpPr>
          <p:spPr>
            <a:xfrm>
              <a:off x="971600" y="2396334"/>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教师示范作用</a:t>
              </a:r>
              <a:endParaRPr lang="zh-CN" altLang="en-US" sz="2000" b="1" dirty="0">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1602624" y="3350060"/>
            <a:ext cx="4717412" cy="398780"/>
            <a:chOff x="899592" y="2436675"/>
            <a:chExt cx="3754199" cy="398780"/>
          </a:xfrm>
        </p:grpSpPr>
        <p:cxnSp>
          <p:nvCxnSpPr>
            <p:cNvPr id="34" name="直接连接符 33"/>
            <p:cNvCxnSpPr/>
            <p:nvPr/>
          </p:nvCxnSpPr>
          <p:spPr>
            <a:xfrm>
              <a:off x="899592" y="2810807"/>
              <a:ext cx="3754199"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5" name="TextBox 40"/>
            <p:cNvSpPr txBox="1"/>
            <p:nvPr/>
          </p:nvSpPr>
          <p:spPr>
            <a:xfrm>
              <a:off x="971600" y="2436675"/>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创新教学模式</a:t>
              </a:r>
              <a:endParaRPr lang="zh-CN" altLang="en-US" sz="2000" b="1" dirty="0">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1602623" y="4616102"/>
            <a:ext cx="3929175" cy="398780"/>
            <a:chOff x="899592" y="2450122"/>
            <a:chExt cx="3126906" cy="398780"/>
          </a:xfrm>
        </p:grpSpPr>
        <p:cxnSp>
          <p:nvCxnSpPr>
            <p:cNvPr id="38" name="直接连接符 37"/>
            <p:cNvCxnSpPr/>
            <p:nvPr/>
          </p:nvCxnSpPr>
          <p:spPr>
            <a:xfrm>
              <a:off x="899592" y="2810807"/>
              <a:ext cx="312690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9" name="TextBox 44"/>
            <p:cNvSpPr txBox="1"/>
            <p:nvPr/>
          </p:nvSpPr>
          <p:spPr>
            <a:xfrm>
              <a:off x="971600" y="2450122"/>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运用现代技术</a:t>
              </a:r>
              <a:endParaRPr lang="zh-CN" altLang="en-US" sz="2000" b="1" dirty="0">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6404812" y="2389724"/>
            <a:ext cx="4043554" cy="421713"/>
            <a:chOff x="6593070" y="2524195"/>
            <a:chExt cx="4043554" cy="421713"/>
          </a:xfrm>
        </p:grpSpPr>
        <p:cxnSp>
          <p:nvCxnSpPr>
            <p:cNvPr id="42" name="直接连接符 41"/>
            <p:cNvCxnSpPr/>
            <p:nvPr/>
          </p:nvCxnSpPr>
          <p:spPr>
            <a:xfrm flipH="1">
              <a:off x="8308845" y="2934707"/>
              <a:ext cx="2327779"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3" name="TextBox 52"/>
            <p:cNvSpPr txBox="1"/>
            <p:nvPr/>
          </p:nvSpPr>
          <p:spPr>
            <a:xfrm flipH="1">
              <a:off x="8365944" y="2547128"/>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挖掘思政元素</a:t>
              </a:r>
              <a:endParaRPr lang="zh-CN" altLang="en-US" sz="2000" b="1" dirty="0">
                <a:latin typeface="微软雅黑" panose="020B0503020204020204" pitchFamily="34" charset="-122"/>
                <a:ea typeface="微软雅黑" panose="020B0503020204020204" pitchFamily="34" charset="-122"/>
              </a:endParaRPr>
            </a:p>
          </p:txBody>
        </p:sp>
        <p:grpSp>
          <p:nvGrpSpPr>
            <p:cNvPr id="44" name="组合 43"/>
            <p:cNvGrpSpPr/>
            <p:nvPr/>
          </p:nvGrpSpPr>
          <p:grpSpPr>
            <a:xfrm>
              <a:off x="6593070" y="2524195"/>
              <a:ext cx="1715775" cy="410512"/>
              <a:chOff x="6593070" y="2524195"/>
              <a:chExt cx="1715775" cy="410512"/>
            </a:xfrm>
          </p:grpSpPr>
          <p:cxnSp>
            <p:nvCxnSpPr>
              <p:cNvPr id="46" name="直接连接符 45"/>
              <p:cNvCxnSpPr/>
              <p:nvPr/>
            </p:nvCxnSpPr>
            <p:spPr>
              <a:xfrm flipH="1">
                <a:off x="6593070" y="2524195"/>
                <a:ext cx="1715775"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8308845" y="2524195"/>
                <a:ext cx="0" cy="410512"/>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48" name="组合 47"/>
          <p:cNvGrpSpPr/>
          <p:nvPr/>
        </p:nvGrpSpPr>
        <p:grpSpPr>
          <a:xfrm>
            <a:off x="7121791" y="3736451"/>
            <a:ext cx="3326575" cy="533707"/>
            <a:chOff x="7310049" y="3870922"/>
            <a:chExt cx="3326575" cy="533707"/>
          </a:xfrm>
        </p:grpSpPr>
        <p:sp>
          <p:nvSpPr>
            <p:cNvPr id="49" name="TextBox 56"/>
            <p:cNvSpPr txBox="1"/>
            <p:nvPr/>
          </p:nvSpPr>
          <p:spPr>
            <a:xfrm flipH="1">
              <a:off x="8292225" y="4005849"/>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设计教学环节</a:t>
              </a:r>
              <a:endParaRPr lang="zh-CN" altLang="en-US" sz="2000" b="1" dirty="0">
                <a:latin typeface="微软雅黑" panose="020B0503020204020204" pitchFamily="34" charset="-122"/>
                <a:ea typeface="微软雅黑" panose="020B0503020204020204" pitchFamily="34" charset="-122"/>
              </a:endParaRPr>
            </a:p>
          </p:txBody>
        </p:sp>
        <p:grpSp>
          <p:nvGrpSpPr>
            <p:cNvPr id="51" name="组合 50"/>
            <p:cNvGrpSpPr/>
            <p:nvPr/>
          </p:nvGrpSpPr>
          <p:grpSpPr>
            <a:xfrm>
              <a:off x="7310049" y="3870922"/>
              <a:ext cx="3326575" cy="509059"/>
              <a:chOff x="7310049" y="3870922"/>
              <a:chExt cx="3326575" cy="509059"/>
            </a:xfrm>
          </p:grpSpPr>
          <p:cxnSp>
            <p:nvCxnSpPr>
              <p:cNvPr id="52" name="直接连接符 51"/>
              <p:cNvCxnSpPr/>
              <p:nvPr/>
            </p:nvCxnSpPr>
            <p:spPr>
              <a:xfrm flipH="1">
                <a:off x="7310050" y="4379981"/>
                <a:ext cx="3326574"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7310049" y="3870922"/>
                <a:ext cx="1" cy="509059"/>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sp>
        <p:nvSpPr>
          <p:cNvPr id="54" name="矩形 53"/>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》课程思政的实施路径</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5" name="矩形 5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500"/>
                                        <p:tgtEl>
                                          <p:spTgt spid="48"/>
                                        </p:tgtEl>
                                      </p:cBhvr>
                                    </p:animEffect>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2" presetClass="entr" presetSubtype="2"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right)">
                                      <p:cBhvr>
                                        <p:cTn id="39" dur="500"/>
                                        <p:tgtEl>
                                          <p:spTgt spid="33"/>
                                        </p:tgtEl>
                                      </p:cBhvr>
                                    </p:animEffect>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2" presetClass="entr" presetSubtype="2"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right)">
                                      <p:cBhvr>
                                        <p:cTn id="4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42"/>
          <p:cNvSpPr/>
          <p:nvPr/>
        </p:nvSpPr>
        <p:spPr>
          <a:xfrm rot="21000000">
            <a:off x="707390" y="1519555"/>
            <a:ext cx="9886950" cy="3889375"/>
          </a:xfrm>
          <a:prstGeom prst="rect">
            <a:avLst/>
          </a:prstGeom>
          <a:noFill/>
          <a:ln w="12700" cap="flat" cmpd="sng" algn="ctr">
            <a:noFill/>
            <a:prstDash val="solid"/>
          </a:ln>
          <a:effectLst/>
        </p:spPr>
        <p:txBody>
          <a:bodyPr lIns="91440" tIns="0" rIns="91440" bIns="0" rtlCol="0" anchor="t"/>
          <a:lstStyle/>
          <a:p>
            <a:pPr algn="ctr">
              <a:lnSpc>
                <a:spcPct val="150000"/>
              </a:lnSpc>
              <a:defRPr/>
            </a:pPr>
            <a:r>
              <a:rPr lang="zh-CN" altLang="en-US" sz="5400" b="1" kern="0" dirty="0">
                <a:solidFill>
                  <a:srgbClr val="FF0000"/>
                </a:solidFill>
                <a:latin typeface="微软雅黑" panose="020B0503020204020204" pitchFamily="34" charset="-122"/>
                <a:ea typeface="微软雅黑" panose="020B0503020204020204" pitchFamily="34" charset="-122"/>
                <a:cs typeface="Arial" panose="020B0604020202020204" pitchFamily="34" charset="0"/>
              </a:rPr>
              <a:t>思   政   元   素</a:t>
            </a:r>
            <a:endParaRPr lang="zh-CN" altLang="en-US" sz="5400" b="1" kern="0" dirty="0">
              <a:solidFill>
                <a:srgbClr val="FF0000"/>
              </a:solidFill>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defRPr/>
            </a:pPr>
            <a:r>
              <a:rPr lang="zh-CN" altLang="en-US" sz="5400" b="1" kern="0" dirty="0">
                <a:solidFill>
                  <a:srgbClr val="FF0000"/>
                </a:solidFill>
                <a:latin typeface="微软雅黑" panose="020B0503020204020204" pitchFamily="34" charset="-122"/>
                <a:ea typeface="微软雅黑" panose="020B0503020204020204" pitchFamily="34" charset="-122"/>
                <a:cs typeface="Arial" panose="020B0604020202020204" pitchFamily="34" charset="0"/>
              </a:rPr>
              <a:t>有  哪  些？</a:t>
            </a:r>
            <a:endParaRPr lang="zh-CN" altLang="en-US" sz="5400" b="1" kern="0" dirty="0">
              <a:solidFill>
                <a:srgbClr val="FF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randombar(horizontal)">
                                      <p:cBhvr>
                                        <p:cTn id="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组合 38"/>
          <p:cNvGrpSpPr/>
          <p:nvPr/>
        </p:nvGrpSpPr>
        <p:grpSpPr>
          <a:xfrm>
            <a:off x="7376007" y="1823175"/>
            <a:ext cx="489603" cy="1008112"/>
            <a:chOff x="5234525" y="1635646"/>
            <a:chExt cx="489603" cy="1008112"/>
          </a:xfrm>
        </p:grpSpPr>
        <p:cxnSp>
          <p:nvCxnSpPr>
            <p:cNvPr id="40" name="直接连接符 39"/>
            <p:cNvCxnSpPr/>
            <p:nvPr/>
          </p:nvCxnSpPr>
          <p:spPr>
            <a:xfrm flipV="1">
              <a:off x="5234525" y="2003821"/>
              <a:ext cx="489603" cy="23694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5724128" y="1635646"/>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组合 41"/>
          <p:cNvGrpSpPr/>
          <p:nvPr/>
        </p:nvGrpSpPr>
        <p:grpSpPr>
          <a:xfrm flipH="1">
            <a:off x="3968257" y="1706623"/>
            <a:ext cx="489603" cy="1008112"/>
            <a:chOff x="5234525" y="1635646"/>
            <a:chExt cx="489603" cy="1008112"/>
          </a:xfrm>
        </p:grpSpPr>
        <p:cxnSp>
          <p:nvCxnSpPr>
            <p:cNvPr id="43" name="直接连接符 42"/>
            <p:cNvCxnSpPr/>
            <p:nvPr/>
          </p:nvCxnSpPr>
          <p:spPr>
            <a:xfrm flipV="1">
              <a:off x="5234525" y="2003821"/>
              <a:ext cx="489603" cy="23694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5724128" y="1635646"/>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29"/>
          <p:cNvSpPr txBox="1"/>
          <p:nvPr/>
        </p:nvSpPr>
        <p:spPr>
          <a:xfrm>
            <a:off x="687070" y="1740535"/>
            <a:ext cx="3209290" cy="460375"/>
          </a:xfrm>
          <a:prstGeom prst="rect">
            <a:avLst/>
          </a:prstGeom>
          <a:noFill/>
        </p:spPr>
        <p:txBody>
          <a:bodyPr wrap="square" rtlCol="0">
            <a:spAutoFit/>
          </a:bodyPr>
          <a:lstStyle/>
          <a:p>
            <a:pPr algn="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中华优秀传统文化</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6" name="Rectangle 42"/>
          <p:cNvSpPr/>
          <p:nvPr/>
        </p:nvSpPr>
        <p:spPr>
          <a:xfrm>
            <a:off x="1710055" y="2096770"/>
            <a:ext cx="2210435" cy="1378585"/>
          </a:xfrm>
          <a:prstGeom prst="rect">
            <a:avLst/>
          </a:prstGeom>
          <a:noFill/>
          <a:ln w="12700" cap="flat" cmpd="sng" algn="ctr">
            <a:noFill/>
            <a:prstDash val="solid"/>
          </a:ln>
          <a:effectLst/>
        </p:spPr>
        <p:txBody>
          <a:bodyPr lIns="91440" tIns="0" rIns="91440" bIns="0" rtlCol="0" anchor="t"/>
          <a:lstStyle/>
          <a:p>
            <a:pPr algn="r">
              <a:lnSpc>
                <a:spcPct val="150000"/>
              </a:lnSpc>
              <a:defRPr/>
            </a:pP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三不朽</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管仲</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树人</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儒家</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仁义礼智信</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47" name="组合 46"/>
          <p:cNvGrpSpPr/>
          <p:nvPr/>
        </p:nvGrpSpPr>
        <p:grpSpPr>
          <a:xfrm>
            <a:off x="5377120" y="4667995"/>
            <a:ext cx="1008112" cy="245389"/>
            <a:chOff x="3956937" y="4598116"/>
            <a:chExt cx="1008112" cy="245389"/>
          </a:xfrm>
        </p:grpSpPr>
        <p:cxnSp>
          <p:nvCxnSpPr>
            <p:cNvPr id="48" name="直接连接符 47"/>
            <p:cNvCxnSpPr/>
            <p:nvPr/>
          </p:nvCxnSpPr>
          <p:spPr>
            <a:xfrm>
              <a:off x="4460993" y="4598116"/>
              <a:ext cx="0" cy="245389"/>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rot="5400000">
              <a:off x="4460993" y="4338272"/>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p:nvGrpSpPr>
        <p:grpSpPr>
          <a:xfrm>
            <a:off x="4477567" y="1326135"/>
            <a:ext cx="2781376" cy="3299740"/>
            <a:chOff x="3664522" y="1895736"/>
            <a:chExt cx="1828080" cy="2168778"/>
          </a:xfrm>
        </p:grpSpPr>
        <p:sp>
          <p:nvSpPr>
            <p:cNvPr id="51" name="椭圆 41"/>
            <p:cNvSpPr/>
            <p:nvPr/>
          </p:nvSpPr>
          <p:spPr>
            <a:xfrm rot="7200000">
              <a:off x="3164171" y="2396086"/>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椭圆 41"/>
            <p:cNvSpPr/>
            <p:nvPr/>
          </p:nvSpPr>
          <p:spPr>
            <a:xfrm rot="14400000">
              <a:off x="4393284" y="2412902"/>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53" name="组合 52"/>
            <p:cNvGrpSpPr/>
            <p:nvPr/>
          </p:nvGrpSpPr>
          <p:grpSpPr>
            <a:xfrm>
              <a:off x="3745250" y="2137898"/>
              <a:ext cx="1650287" cy="1926616"/>
              <a:chOff x="3745250" y="2137898"/>
              <a:chExt cx="1650287" cy="1926616"/>
            </a:xfrm>
          </p:grpSpPr>
          <p:sp>
            <p:nvSpPr>
              <p:cNvPr id="54" name="椭圆 41"/>
              <p:cNvSpPr/>
              <p:nvPr/>
            </p:nvSpPr>
            <p:spPr>
              <a:xfrm>
                <a:off x="3763125" y="3465547"/>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5" name="椭圆 32"/>
              <p:cNvSpPr/>
              <p:nvPr/>
            </p:nvSpPr>
            <p:spPr>
              <a:xfrm rot="18192642" flipV="1">
                <a:off x="4458693" y="3110759"/>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32"/>
              <p:cNvSpPr/>
              <p:nvPr/>
            </p:nvSpPr>
            <p:spPr>
              <a:xfrm rot="14400000">
                <a:off x="3374984" y="3082481"/>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椭圆 32"/>
              <p:cNvSpPr/>
              <p:nvPr/>
            </p:nvSpPr>
            <p:spPr>
              <a:xfrm flipH="1">
                <a:off x="3926542" y="2137898"/>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8" name="TextBox 35"/>
              <p:cNvSpPr txBox="1"/>
              <p:nvPr/>
            </p:nvSpPr>
            <p:spPr>
              <a:xfrm>
                <a:off x="3889080" y="2959617"/>
                <a:ext cx="1434924" cy="545487"/>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立德树人</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（外语课程）</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grpSp>
      </p:grpSp>
      <p:sp>
        <p:nvSpPr>
          <p:cNvPr id="59" name="TextBox 36"/>
          <p:cNvSpPr txBox="1"/>
          <p:nvPr/>
        </p:nvSpPr>
        <p:spPr>
          <a:xfrm>
            <a:off x="7973695" y="1856740"/>
            <a:ext cx="3898900"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cs typeface="Arial" panose="020B0604020202020204" pitchFamily="34" charset="0"/>
              </a:rPr>
              <a:t>社会主义核心价值观</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0" name="Rectangle 42"/>
          <p:cNvSpPr/>
          <p:nvPr/>
        </p:nvSpPr>
        <p:spPr>
          <a:xfrm>
            <a:off x="7973695" y="2213610"/>
            <a:ext cx="3994785" cy="1501140"/>
          </a:xfrm>
          <a:prstGeom prst="rect">
            <a:avLst/>
          </a:prstGeom>
          <a:noFill/>
          <a:ln w="12700" cap="flat" cmpd="sng" algn="ctr">
            <a:noFill/>
            <a:prstDash val="solid"/>
          </a:ln>
          <a:effectLst/>
        </p:spPr>
        <p:txBody>
          <a:bodyPr lIns="91440" tIns="0" rIns="91440" bIns="0" rtlCol="0" anchor="t"/>
          <a:lstStyle/>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国家层次：富强、民主、文明、和谐</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社会层次：自由、平等、公正、法治</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个人层次：爱国、敬业、诚信、友善</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1" name="TextBox 38"/>
          <p:cNvSpPr txBox="1"/>
          <p:nvPr/>
        </p:nvSpPr>
        <p:spPr>
          <a:xfrm>
            <a:off x="4281805" y="5015230"/>
            <a:ext cx="3094355" cy="460375"/>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传承世界优秀文化</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2" name="Rectangle 42"/>
          <p:cNvSpPr/>
          <p:nvPr/>
        </p:nvSpPr>
        <p:spPr>
          <a:xfrm>
            <a:off x="4792345" y="5371465"/>
            <a:ext cx="2210435" cy="861060"/>
          </a:xfrm>
          <a:prstGeom prst="rect">
            <a:avLst/>
          </a:prstGeom>
          <a:noFill/>
          <a:ln w="12700" cap="flat" cmpd="sng" algn="ctr">
            <a:noFill/>
            <a:prstDash val="solid"/>
          </a:ln>
          <a:effectLst/>
        </p:spPr>
        <p:txBody>
          <a:bodyPr lIns="91440" tIns="0" rIns="91440" bIns="0" rtlCol="0" anchor="t"/>
          <a:lstStyle/>
          <a:p>
            <a:pPr algn="ct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人类命运共同体</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外国优秀文化特征</a:t>
            </a:r>
            <a:endParaRPr lang="zh-CN" altLang="en-US" kern="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750"/>
                                        <p:tgtEl>
                                          <p:spTgt spid="50"/>
                                        </p:tgtEl>
                                      </p:cBhvr>
                                    </p:animEffect>
                                    <p:anim calcmode="lin" valueType="num">
                                      <p:cBhvr>
                                        <p:cTn id="8" dur="750" fill="hold"/>
                                        <p:tgtEl>
                                          <p:spTgt spid="50"/>
                                        </p:tgtEl>
                                        <p:attrNameLst>
                                          <p:attrName>ppt_w</p:attrName>
                                        </p:attrNameLst>
                                      </p:cBhvr>
                                      <p:tavLst>
                                        <p:tav tm="0" fmla="#ppt_w*sin(2.5*pi*$)">
                                          <p:val>
                                            <p:fltVal val="0"/>
                                          </p:val>
                                        </p:tav>
                                        <p:tav tm="100000">
                                          <p:val>
                                            <p:fltVal val="1"/>
                                          </p:val>
                                        </p:tav>
                                      </p:tavLst>
                                    </p:anim>
                                    <p:anim calcmode="lin" valueType="num">
                                      <p:cBhvr>
                                        <p:cTn id="9" dur="750" fill="hold"/>
                                        <p:tgtEl>
                                          <p:spTgt spid="50"/>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22" presetClass="entr" presetSubtype="2" fill="hold"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right)">
                                      <p:cBhvr>
                                        <p:cTn id="13" dur="500"/>
                                        <p:tgtEl>
                                          <p:spTgt spid="42"/>
                                        </p:tgtEl>
                                      </p:cBhvr>
                                    </p:animEffect>
                                  </p:childTnLst>
                                </p:cTn>
                              </p:par>
                              <p:par>
                                <p:cTn id="14" presetID="22" presetClass="entr" presetSubtype="8"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par>
                                <p:cTn id="17" presetID="22" presetClass="entr" presetSubtype="1"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up)">
                                      <p:cBhvr>
                                        <p:cTn id="19" dur="500"/>
                                        <p:tgtEl>
                                          <p:spTgt spid="47"/>
                                        </p:tgtEl>
                                      </p:cBhvr>
                                    </p:animEffect>
                                  </p:childTnLst>
                                </p:cTn>
                              </p:par>
                            </p:childTnLst>
                          </p:cTn>
                        </p:par>
                        <p:par>
                          <p:cTn id="20" fill="hold">
                            <p:stCondLst>
                              <p:cond delay="1500"/>
                            </p:stCondLst>
                            <p:childTnLst>
                              <p:par>
                                <p:cTn id="21" presetID="14" presetClass="entr" presetSubtype="10"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randombar(horizontal)">
                                      <p:cBhvr>
                                        <p:cTn id="23" dur="500"/>
                                        <p:tgtEl>
                                          <p:spTgt spid="45"/>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randombar(horizontal)">
                                      <p:cBhvr>
                                        <p:cTn id="26" dur="500"/>
                                        <p:tgtEl>
                                          <p:spTgt spid="46"/>
                                        </p:tgtEl>
                                      </p:cBhvr>
                                    </p:animEffect>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randombar(horizontal)">
                                      <p:cBhvr>
                                        <p:cTn id="30" dur="500"/>
                                        <p:tgtEl>
                                          <p:spTgt spid="6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randombar(horizontal)">
                                      <p:cBhvr>
                                        <p:cTn id="33" dur="500"/>
                                        <p:tgtEl>
                                          <p:spTgt spid="59"/>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randombar(horizontal)">
                                      <p:cBhvr>
                                        <p:cTn id="37" dur="500"/>
                                        <p:tgtEl>
                                          <p:spTgt spid="61"/>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randombar(horizontal)">
                                      <p:cBhvr>
                                        <p:cTn id="40"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bldLvl="0" animBg="1"/>
      <p:bldP spid="59" grpId="0"/>
      <p:bldP spid="60" grpId="0" bldLvl="0" animBg="1"/>
      <p:bldP spid="61" grpId="0"/>
      <p:bldP spid="62"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504912" y="1834472"/>
            <a:ext cx="2883535" cy="4390390"/>
            <a:chOff x="590512" y="1723635"/>
            <a:chExt cx="2883535" cy="4390390"/>
          </a:xfrm>
        </p:grpSpPr>
        <p:cxnSp>
          <p:nvCxnSpPr>
            <p:cNvPr id="5" name="直接连接符 4"/>
            <p:cNvCxnSpPr/>
            <p:nvPr/>
          </p:nvCxnSpPr>
          <p:spPr>
            <a:xfrm>
              <a:off x="1725911" y="1723636"/>
              <a:ext cx="1" cy="45853"/>
            </a:xfrm>
            <a:prstGeom prst="line">
              <a:avLst/>
            </a:prstGeom>
            <a:ln w="76200">
              <a:solidFill>
                <a:srgbClr val="346182"/>
              </a:solidFill>
            </a:ln>
          </p:spPr>
          <p:style>
            <a:lnRef idx="1">
              <a:schemeClr val="accent1"/>
            </a:lnRef>
            <a:fillRef idx="0">
              <a:schemeClr val="accent1"/>
            </a:fillRef>
            <a:effectRef idx="0">
              <a:schemeClr val="accent1"/>
            </a:effectRef>
            <a:fontRef idx="minor">
              <a:schemeClr val="tx1"/>
            </a:fontRef>
          </p:style>
        </p:cxnSp>
        <p:sp>
          <p:nvSpPr>
            <p:cNvPr id="6" name="圆角矩形 5"/>
            <p:cNvSpPr/>
            <p:nvPr/>
          </p:nvSpPr>
          <p:spPr>
            <a:xfrm>
              <a:off x="1116193" y="1723635"/>
              <a:ext cx="1798958" cy="499710"/>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1545746" y="2219125"/>
              <a:ext cx="899479" cy="899479"/>
            </a:xfrm>
            <a:prstGeom prst="ellipse">
              <a:avLst/>
            </a:prstGeom>
            <a:solidFill>
              <a:srgbClr val="0070C0">
                <a:alpha val="7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590512" y="3117460"/>
              <a:ext cx="2883535" cy="2996565"/>
            </a:xfrm>
            <a:prstGeom prst="ellipse">
              <a:avLst/>
            </a:prstGeom>
            <a:solidFill>
              <a:schemeClr val="bg1"/>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a:off x="1844683" y="3119053"/>
              <a:ext cx="291683" cy="164454"/>
            </a:xfrm>
            <a:prstGeom prst="triangle">
              <a:avLst/>
            </a:prstGeom>
            <a:solidFill>
              <a:srgbClr val="7F7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147"/>
            <p:cNvSpPr txBox="1"/>
            <p:nvPr/>
          </p:nvSpPr>
          <p:spPr>
            <a:xfrm>
              <a:off x="1163010" y="1798696"/>
              <a:ext cx="1798958" cy="368300"/>
            </a:xfrm>
            <a:prstGeom prst="rect">
              <a:avLst/>
            </a:prstGeom>
            <a:noFill/>
          </p:spPr>
          <p:txBody>
            <a:bodyPr wrap="square" rtlCol="0" anchor="ctr">
              <a:spAutoFit/>
            </a:bodyPr>
            <a:lstStyle/>
            <a:p>
              <a:pPr algn="ctr"/>
              <a:r>
                <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三不朽</a:t>
              </a:r>
              <a:r>
                <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Rectangle 42"/>
            <p:cNvSpPr/>
            <p:nvPr/>
          </p:nvSpPr>
          <p:spPr>
            <a:xfrm>
              <a:off x="1080539" y="3737234"/>
              <a:ext cx="2098784" cy="1499132"/>
            </a:xfrm>
            <a:prstGeom prst="rect">
              <a:avLst/>
            </a:prstGeom>
            <a:noFill/>
            <a:ln w="12700" cap="flat" cmpd="sng" algn="ctr">
              <a:noFill/>
              <a:prstDash val="solid"/>
            </a:ln>
            <a:effectLst/>
          </p:spPr>
          <p:txBody>
            <a:bodyPr lIns="91440" tIns="0" rIns="91440" bIns="0" rtlCol="0" anchor="t"/>
            <a:lstStyle/>
            <a:p>
              <a:pP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“立德、立功、立言”人生理想，人生价值的基本理念和核心观念</a:t>
              </a:r>
              <a:endParaRPr lang="zh-CN" altLang="en-US" kern="0" dirty="0">
                <a:latin typeface="微软雅黑" panose="020B0503020204020204" pitchFamily="34" charset="-122"/>
                <a:ea typeface="微软雅黑" panose="020B0503020204020204" pitchFamily="34" charset="-122"/>
                <a:cs typeface="Arial" panose="020B0604020202020204" pitchFamily="34" charset="0"/>
              </a:endParaRPr>
            </a:p>
          </p:txBody>
        </p:sp>
        <p:pic>
          <p:nvPicPr>
            <p:cNvPr id="12" name="Picture 36" descr="F:\TDDOWNLOAD\5056d9984b7959324300003c\5056d9984b7959324300003c\750+ Win PhoneåWin 8 å¾æ \WindowsPhoneIcon\dark\appbar.thumbs.up.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78839" y="2238215"/>
              <a:ext cx="801837" cy="8018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组合 12"/>
          <p:cNvGrpSpPr/>
          <p:nvPr/>
        </p:nvGrpSpPr>
        <p:grpSpPr>
          <a:xfrm>
            <a:off x="4758599" y="1834472"/>
            <a:ext cx="2696210" cy="4390390"/>
            <a:chOff x="3451554" y="1723635"/>
            <a:chExt cx="2696210" cy="4390390"/>
          </a:xfrm>
        </p:grpSpPr>
        <p:cxnSp>
          <p:nvCxnSpPr>
            <p:cNvPr id="14" name="直接连接符 13"/>
            <p:cNvCxnSpPr/>
            <p:nvPr/>
          </p:nvCxnSpPr>
          <p:spPr>
            <a:xfrm>
              <a:off x="4433282" y="1723636"/>
              <a:ext cx="1" cy="45853"/>
            </a:xfrm>
            <a:prstGeom prst="line">
              <a:avLst/>
            </a:prstGeom>
            <a:ln w="76200">
              <a:solidFill>
                <a:srgbClr val="346182"/>
              </a:solidFill>
            </a:ln>
          </p:spPr>
          <p:style>
            <a:lnRef idx="1">
              <a:schemeClr val="accent1"/>
            </a:lnRef>
            <a:fillRef idx="0">
              <a:schemeClr val="accent1"/>
            </a:fillRef>
            <a:effectRef idx="0">
              <a:schemeClr val="accent1"/>
            </a:effectRef>
            <a:fontRef idx="minor">
              <a:schemeClr val="tx1"/>
            </a:fontRef>
          </p:style>
        </p:cxnSp>
        <p:sp>
          <p:nvSpPr>
            <p:cNvPr id="15" name="圆角矩形 14"/>
            <p:cNvSpPr/>
            <p:nvPr/>
          </p:nvSpPr>
          <p:spPr>
            <a:xfrm>
              <a:off x="3823565" y="1723635"/>
              <a:ext cx="1798958" cy="499710"/>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253118" y="2219125"/>
              <a:ext cx="899479" cy="899479"/>
            </a:xfrm>
            <a:prstGeom prst="ellipse">
              <a:avLst/>
            </a:prstGeom>
            <a:solidFill>
              <a:srgbClr val="92D05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3451554" y="3275575"/>
              <a:ext cx="2696210" cy="2838450"/>
            </a:xfrm>
            <a:prstGeom prst="ellipse">
              <a:avLst/>
            </a:prstGeom>
            <a:solidFill>
              <a:schemeClr val="bg1"/>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4552055" y="3119053"/>
              <a:ext cx="291683" cy="164454"/>
            </a:xfrm>
            <a:prstGeom prst="triangle">
              <a:avLst/>
            </a:prstGeom>
            <a:solidFill>
              <a:srgbClr val="7F7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202"/>
            <p:cNvSpPr txBox="1"/>
            <p:nvPr/>
          </p:nvSpPr>
          <p:spPr>
            <a:xfrm>
              <a:off x="3823565" y="1779180"/>
              <a:ext cx="1798958" cy="368300"/>
            </a:xfrm>
            <a:prstGeom prst="rect">
              <a:avLst/>
            </a:prstGeom>
            <a:noFill/>
          </p:spPr>
          <p:txBody>
            <a:bodyPr wrap="square" rtlCol="0" anchor="ctr">
              <a:spAutoFit/>
            </a:bodyPr>
            <a:lstStyle/>
            <a:p>
              <a:pPr algn="ctr"/>
              <a:r>
                <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树人</a:t>
              </a:r>
              <a:r>
                <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 name="Rectangle 42"/>
            <p:cNvSpPr/>
            <p:nvPr/>
          </p:nvSpPr>
          <p:spPr>
            <a:xfrm>
              <a:off x="3823964" y="3602614"/>
              <a:ext cx="2098784" cy="1499132"/>
            </a:xfrm>
            <a:prstGeom prst="rect">
              <a:avLst/>
            </a:prstGeom>
            <a:noFill/>
            <a:ln w="12700" cap="flat" cmpd="sng" algn="ctr">
              <a:noFill/>
              <a:prstDash val="solid"/>
            </a:ln>
            <a:effectLst/>
          </p:spPr>
          <p:txBody>
            <a:bodyPr lIns="91440" tIns="0" rIns="91440" bIns="0" rtlCol="0" anchor="t"/>
            <a:lstStyle/>
            <a:p>
              <a:pP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一年之计，莫如树谷；十年之计，莫如树木；终身之计，莫如树人，礼义廉耻的道德教育</a:t>
              </a:r>
              <a:endParaRPr lang="zh-CN" altLang="en-US" kern="0" dirty="0">
                <a:latin typeface="微软雅黑" panose="020B0503020204020204" pitchFamily="34" charset="-122"/>
                <a:ea typeface="微软雅黑" panose="020B0503020204020204" pitchFamily="34" charset="-122"/>
                <a:cs typeface="Arial" panose="020B0604020202020204" pitchFamily="34" charset="0"/>
              </a:endParaRPr>
            </a:p>
          </p:txBody>
        </p:sp>
        <p:pic>
          <p:nvPicPr>
            <p:cNvPr id="21" name="Picture 36" descr="F:\TDDOWNLOAD\5056d9984b7959324300003c\5056d9984b7959324300003c\750+ Win PhoneåWin 8 å¾æ \WindowsPhoneIcon\dark\appbar.thumbs.up.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286212" y="2238215"/>
              <a:ext cx="801837" cy="8018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组合 21"/>
          <p:cNvGrpSpPr/>
          <p:nvPr/>
        </p:nvGrpSpPr>
        <p:grpSpPr>
          <a:xfrm>
            <a:off x="7865739" y="1834472"/>
            <a:ext cx="2822575" cy="4391025"/>
            <a:chOff x="8904313" y="1723635"/>
            <a:chExt cx="2822575" cy="4391025"/>
          </a:xfrm>
        </p:grpSpPr>
        <p:cxnSp>
          <p:nvCxnSpPr>
            <p:cNvPr id="23" name="直接连接符 22"/>
            <p:cNvCxnSpPr/>
            <p:nvPr/>
          </p:nvCxnSpPr>
          <p:spPr>
            <a:xfrm>
              <a:off x="9886042" y="1723636"/>
              <a:ext cx="1" cy="45853"/>
            </a:xfrm>
            <a:prstGeom prst="line">
              <a:avLst/>
            </a:prstGeom>
            <a:ln w="76200">
              <a:solidFill>
                <a:srgbClr val="346182"/>
              </a:solidFill>
            </a:ln>
          </p:spPr>
          <p:style>
            <a:lnRef idx="1">
              <a:schemeClr val="accent1"/>
            </a:lnRef>
            <a:fillRef idx="0">
              <a:schemeClr val="accent1"/>
            </a:fillRef>
            <a:effectRef idx="0">
              <a:schemeClr val="accent1"/>
            </a:effectRef>
            <a:fontRef idx="minor">
              <a:schemeClr val="tx1"/>
            </a:fontRef>
          </p:style>
        </p:cxnSp>
        <p:sp>
          <p:nvSpPr>
            <p:cNvPr id="24" name="圆角矩形 23"/>
            <p:cNvSpPr/>
            <p:nvPr/>
          </p:nvSpPr>
          <p:spPr>
            <a:xfrm>
              <a:off x="9276324" y="1723635"/>
              <a:ext cx="1798958" cy="499710"/>
            </a:xfrm>
            <a:prstGeom prst="roundRect">
              <a:avLst>
                <a:gd name="adj" fmla="val 50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9705877" y="2219125"/>
              <a:ext cx="899479" cy="89947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8904313" y="3275575"/>
              <a:ext cx="2822575" cy="2839085"/>
            </a:xfrm>
            <a:prstGeom prst="ellipse">
              <a:avLst/>
            </a:prstGeom>
            <a:solidFill>
              <a:schemeClr val="bg1"/>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a:off x="10004814" y="3119053"/>
              <a:ext cx="291683" cy="164454"/>
            </a:xfrm>
            <a:prstGeom prst="triangle">
              <a:avLst/>
            </a:prstGeom>
            <a:solidFill>
              <a:srgbClr val="7F7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204"/>
            <p:cNvSpPr txBox="1"/>
            <p:nvPr/>
          </p:nvSpPr>
          <p:spPr>
            <a:xfrm>
              <a:off x="9267708" y="1792915"/>
              <a:ext cx="1798958" cy="368300"/>
            </a:xfrm>
            <a:prstGeom prst="rect">
              <a:avLst/>
            </a:prstGeom>
            <a:noFill/>
          </p:spPr>
          <p:txBody>
            <a:bodyPr wrap="square" rtlCol="0" anchor="ctr">
              <a:spAutoFit/>
            </a:bodyPr>
            <a:lstStyle/>
            <a:p>
              <a:pPr algn="ctr"/>
              <a:r>
                <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r>
                <a:rPr lang="zh-CN" altLang="en-US"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仁义礼智信</a:t>
              </a:r>
              <a:r>
                <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9" name="Rectangle 42"/>
            <p:cNvSpPr/>
            <p:nvPr/>
          </p:nvSpPr>
          <p:spPr>
            <a:xfrm>
              <a:off x="9267533" y="3602600"/>
              <a:ext cx="2430780" cy="2333625"/>
            </a:xfrm>
            <a:prstGeom prst="rect">
              <a:avLst/>
            </a:prstGeom>
            <a:noFill/>
            <a:ln w="12700" cap="flat" cmpd="sng" algn="ctr">
              <a:noFill/>
              <a:prstDash val="solid"/>
            </a:ln>
            <a:effectLst/>
          </p:spPr>
          <p:txBody>
            <a:bodyPr lIns="91440" tIns="0" rIns="91440" bIns="0" rtlCol="0" anchor="t"/>
            <a:lstStyle/>
            <a:p>
              <a:pPr fontAlgn="auto">
                <a:lnSpc>
                  <a:spcPct val="10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仁：慈爱与对善的追求，包容。义：唯道是从，勇于担当。礼：心平气和，明理自律。智：谦虚谨慎，知足处静，灵活变通，勤奋乐观。信：人格气  质修养积淀诚信</a:t>
              </a:r>
              <a:endParaRPr lang="zh-CN" altLang="en-US" kern="0" dirty="0">
                <a:latin typeface="微软雅黑" panose="020B0503020204020204" pitchFamily="34" charset="-122"/>
                <a:ea typeface="微软雅黑" panose="020B0503020204020204" pitchFamily="34" charset="-122"/>
                <a:cs typeface="Arial" panose="020B0604020202020204" pitchFamily="34" charset="0"/>
              </a:endParaRPr>
            </a:p>
          </p:txBody>
        </p:sp>
        <p:pic>
          <p:nvPicPr>
            <p:cNvPr id="30" name="Picture 36" descr="F:\TDDOWNLOAD\5056d9984b7959324300003c\5056d9984b7959324300003c\750+ Win PhoneåWin 8 å¾æ \WindowsPhoneIcon\dark\appbar.thumbs.up.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rot="10560000" flipH="1" flipV="1">
              <a:off x="9745876" y="2238214"/>
              <a:ext cx="801837" cy="801837"/>
            </a:xfrm>
            <a:prstGeom prst="rect">
              <a:avLst/>
            </a:prstGeom>
            <a:noFill/>
            <a:extLst>
              <a:ext uri="{909E8E84-426E-40DD-AFC4-6F175D3DCCD1}">
                <a14:hiddenFill xmlns:a14="http://schemas.microsoft.com/office/drawing/2010/main">
                  <a:solidFill>
                    <a:srgbClr val="FFFFFF"/>
                  </a:solidFill>
                </a14:hiddenFill>
              </a:ext>
            </a:extLst>
          </p:spPr>
        </p:pic>
      </p:grpSp>
      <p:sp>
        <p:nvSpPr>
          <p:cNvPr id="31" name="矩形 30"/>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32" name="矩形 31"/>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strVal val="#ppt_x"/>
                                          </p:val>
                                        </p:tav>
                                        <p:tav tm="100000">
                                          <p:val>
                                            <p:strVal val="#ppt_x"/>
                                          </p:val>
                                        </p:tav>
                                      </p:tavLst>
                                    </p:anim>
                                    <p:anim calcmode="lin" valueType="num">
                                      <p:cBhvr>
                                        <p:cTn id="15" dur="500" fill="hold"/>
                                        <p:tgtEl>
                                          <p:spTgt spid="1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anim calcmode="lin" valueType="num">
                                      <p:cBhvr>
                                        <p:cTn id="20" dur="500" fill="hold"/>
                                        <p:tgtEl>
                                          <p:spTgt spid="22"/>
                                        </p:tgtEl>
                                        <p:attrNameLst>
                                          <p:attrName>ppt_x</p:attrName>
                                        </p:attrNameLst>
                                      </p:cBhvr>
                                      <p:tavLst>
                                        <p:tav tm="0">
                                          <p:val>
                                            <p:strVal val="#ppt_x"/>
                                          </p:val>
                                        </p:tav>
                                        <p:tav tm="100000">
                                          <p:val>
                                            <p:strVal val="#ppt_x"/>
                                          </p:val>
                                        </p:tav>
                                      </p:tavLst>
                                    </p:anim>
                                    <p:anim calcmode="lin" valueType="num">
                                      <p:cBhvr>
                                        <p:cTn id="21"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组合 38"/>
          <p:cNvGrpSpPr/>
          <p:nvPr/>
        </p:nvGrpSpPr>
        <p:grpSpPr>
          <a:xfrm>
            <a:off x="7376007" y="1823175"/>
            <a:ext cx="489603" cy="1008112"/>
            <a:chOff x="5234525" y="1635646"/>
            <a:chExt cx="489603" cy="1008112"/>
          </a:xfrm>
        </p:grpSpPr>
        <p:cxnSp>
          <p:nvCxnSpPr>
            <p:cNvPr id="40" name="直接连接符 39"/>
            <p:cNvCxnSpPr/>
            <p:nvPr/>
          </p:nvCxnSpPr>
          <p:spPr>
            <a:xfrm flipV="1">
              <a:off x="5234525" y="2003821"/>
              <a:ext cx="489603" cy="23694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5724128" y="1635646"/>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组合 41"/>
          <p:cNvGrpSpPr/>
          <p:nvPr/>
        </p:nvGrpSpPr>
        <p:grpSpPr>
          <a:xfrm flipH="1">
            <a:off x="3968257" y="1706623"/>
            <a:ext cx="489603" cy="1008112"/>
            <a:chOff x="5234525" y="1635646"/>
            <a:chExt cx="489603" cy="1008112"/>
          </a:xfrm>
        </p:grpSpPr>
        <p:cxnSp>
          <p:nvCxnSpPr>
            <p:cNvPr id="43" name="直接连接符 42"/>
            <p:cNvCxnSpPr/>
            <p:nvPr/>
          </p:nvCxnSpPr>
          <p:spPr>
            <a:xfrm flipV="1">
              <a:off x="5234525" y="2003821"/>
              <a:ext cx="489603" cy="23694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5724128" y="1635646"/>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29"/>
          <p:cNvSpPr txBox="1"/>
          <p:nvPr/>
        </p:nvSpPr>
        <p:spPr>
          <a:xfrm>
            <a:off x="687070" y="1740535"/>
            <a:ext cx="3209290" cy="460375"/>
          </a:xfrm>
          <a:prstGeom prst="rect">
            <a:avLst/>
          </a:prstGeom>
          <a:noFill/>
        </p:spPr>
        <p:txBody>
          <a:bodyPr wrap="square" rtlCol="0">
            <a:spAutoFit/>
          </a:bodyPr>
          <a:lstStyle/>
          <a:p>
            <a:pPr algn="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中华优秀传统文化</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6" name="Rectangle 42"/>
          <p:cNvSpPr/>
          <p:nvPr/>
        </p:nvSpPr>
        <p:spPr>
          <a:xfrm>
            <a:off x="1710055" y="2096770"/>
            <a:ext cx="2210435" cy="1378585"/>
          </a:xfrm>
          <a:prstGeom prst="rect">
            <a:avLst/>
          </a:prstGeom>
          <a:noFill/>
          <a:ln w="12700" cap="flat" cmpd="sng" algn="ctr">
            <a:noFill/>
            <a:prstDash val="solid"/>
          </a:ln>
          <a:effectLst/>
        </p:spPr>
        <p:txBody>
          <a:bodyPr lIns="91440" tIns="0" rIns="91440" bIns="0" rtlCol="0" anchor="t"/>
          <a:lstStyle/>
          <a:p>
            <a:pPr algn="r">
              <a:lnSpc>
                <a:spcPct val="150000"/>
              </a:lnSpc>
              <a:defRPr/>
            </a:pP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三不朽</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管仲</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树人</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儒家</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仁义礼智信</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47" name="组合 46"/>
          <p:cNvGrpSpPr/>
          <p:nvPr/>
        </p:nvGrpSpPr>
        <p:grpSpPr>
          <a:xfrm>
            <a:off x="5377120" y="4667995"/>
            <a:ext cx="1008112" cy="245389"/>
            <a:chOff x="3956937" y="4598116"/>
            <a:chExt cx="1008112" cy="245389"/>
          </a:xfrm>
        </p:grpSpPr>
        <p:cxnSp>
          <p:nvCxnSpPr>
            <p:cNvPr id="48" name="直接连接符 47"/>
            <p:cNvCxnSpPr/>
            <p:nvPr/>
          </p:nvCxnSpPr>
          <p:spPr>
            <a:xfrm>
              <a:off x="4460993" y="4598116"/>
              <a:ext cx="0" cy="245389"/>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rot="5400000">
              <a:off x="4460993" y="4338272"/>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p:nvGrpSpPr>
        <p:grpSpPr>
          <a:xfrm>
            <a:off x="4477567" y="1326135"/>
            <a:ext cx="2781376" cy="3299740"/>
            <a:chOff x="3664522" y="1895736"/>
            <a:chExt cx="1828080" cy="2168778"/>
          </a:xfrm>
        </p:grpSpPr>
        <p:sp>
          <p:nvSpPr>
            <p:cNvPr id="51" name="椭圆 41"/>
            <p:cNvSpPr/>
            <p:nvPr/>
          </p:nvSpPr>
          <p:spPr>
            <a:xfrm rot="7200000">
              <a:off x="3164171" y="2396086"/>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椭圆 41"/>
            <p:cNvSpPr/>
            <p:nvPr/>
          </p:nvSpPr>
          <p:spPr>
            <a:xfrm rot="14400000">
              <a:off x="4393284" y="2412902"/>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53" name="组合 52"/>
            <p:cNvGrpSpPr/>
            <p:nvPr/>
          </p:nvGrpSpPr>
          <p:grpSpPr>
            <a:xfrm>
              <a:off x="3745250" y="2137898"/>
              <a:ext cx="1650287" cy="1926616"/>
              <a:chOff x="3745250" y="2137898"/>
              <a:chExt cx="1650287" cy="1926616"/>
            </a:xfrm>
          </p:grpSpPr>
          <p:sp>
            <p:nvSpPr>
              <p:cNvPr id="54" name="椭圆 41"/>
              <p:cNvSpPr/>
              <p:nvPr/>
            </p:nvSpPr>
            <p:spPr>
              <a:xfrm>
                <a:off x="3763125" y="3465547"/>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5" name="椭圆 32"/>
              <p:cNvSpPr/>
              <p:nvPr/>
            </p:nvSpPr>
            <p:spPr>
              <a:xfrm rot="18192642" flipV="1">
                <a:off x="4458693" y="3110759"/>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32"/>
              <p:cNvSpPr/>
              <p:nvPr/>
            </p:nvSpPr>
            <p:spPr>
              <a:xfrm rot="14400000">
                <a:off x="3374984" y="3082481"/>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椭圆 32"/>
              <p:cNvSpPr/>
              <p:nvPr/>
            </p:nvSpPr>
            <p:spPr>
              <a:xfrm flipH="1">
                <a:off x="3926542" y="2137898"/>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8" name="TextBox 35"/>
              <p:cNvSpPr txBox="1"/>
              <p:nvPr/>
            </p:nvSpPr>
            <p:spPr>
              <a:xfrm>
                <a:off x="3889080" y="2959617"/>
                <a:ext cx="1434924" cy="545487"/>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立德树人</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（外语课程）</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grpSp>
      </p:grpSp>
      <p:sp>
        <p:nvSpPr>
          <p:cNvPr id="59" name="TextBox 36"/>
          <p:cNvSpPr txBox="1"/>
          <p:nvPr/>
        </p:nvSpPr>
        <p:spPr>
          <a:xfrm>
            <a:off x="7973695" y="1856740"/>
            <a:ext cx="3898900"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cs typeface="Arial" panose="020B0604020202020204" pitchFamily="34" charset="0"/>
              </a:rPr>
              <a:t>社会主义核心价值观</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0" name="Rectangle 42"/>
          <p:cNvSpPr/>
          <p:nvPr/>
        </p:nvSpPr>
        <p:spPr>
          <a:xfrm>
            <a:off x="7973695" y="2213610"/>
            <a:ext cx="3994785" cy="1501140"/>
          </a:xfrm>
          <a:prstGeom prst="rect">
            <a:avLst/>
          </a:prstGeom>
          <a:noFill/>
          <a:ln w="12700" cap="flat" cmpd="sng" algn="ctr">
            <a:noFill/>
            <a:prstDash val="solid"/>
          </a:ln>
          <a:effectLst/>
        </p:spPr>
        <p:txBody>
          <a:bodyPr lIns="91440" tIns="0" rIns="91440" bIns="0" rtlCol="0" anchor="t"/>
          <a:lstStyle/>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国家层次：富强、民主、文明、和谐</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社会层次：自由、平等、公正、法治</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个人层次：爱国、敬业、诚信、友善</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1" name="TextBox 38"/>
          <p:cNvSpPr txBox="1"/>
          <p:nvPr/>
        </p:nvSpPr>
        <p:spPr>
          <a:xfrm>
            <a:off x="4281805" y="5015230"/>
            <a:ext cx="3094355" cy="460375"/>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传承世界优秀文化</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2" name="Rectangle 42"/>
          <p:cNvSpPr/>
          <p:nvPr/>
        </p:nvSpPr>
        <p:spPr>
          <a:xfrm>
            <a:off x="4792345" y="5371465"/>
            <a:ext cx="2210435" cy="861060"/>
          </a:xfrm>
          <a:prstGeom prst="rect">
            <a:avLst/>
          </a:prstGeom>
          <a:noFill/>
          <a:ln w="12700" cap="flat" cmpd="sng" algn="ctr">
            <a:noFill/>
            <a:prstDash val="solid"/>
          </a:ln>
          <a:effectLst/>
        </p:spPr>
        <p:txBody>
          <a:bodyPr lIns="91440" tIns="0" rIns="91440" bIns="0" rtlCol="0" anchor="t"/>
          <a:lstStyle/>
          <a:p>
            <a:pPr algn="ct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人类命运共同体</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外国优秀文化特征</a:t>
            </a:r>
            <a:endParaRPr lang="zh-CN" altLang="en-US" kern="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750"/>
                                        <p:tgtEl>
                                          <p:spTgt spid="50"/>
                                        </p:tgtEl>
                                      </p:cBhvr>
                                    </p:animEffect>
                                    <p:anim calcmode="lin" valueType="num">
                                      <p:cBhvr>
                                        <p:cTn id="8" dur="750" fill="hold"/>
                                        <p:tgtEl>
                                          <p:spTgt spid="50"/>
                                        </p:tgtEl>
                                        <p:attrNameLst>
                                          <p:attrName>ppt_w</p:attrName>
                                        </p:attrNameLst>
                                      </p:cBhvr>
                                      <p:tavLst>
                                        <p:tav tm="0" fmla="#ppt_w*sin(2.5*pi*$)">
                                          <p:val>
                                            <p:fltVal val="0"/>
                                          </p:val>
                                        </p:tav>
                                        <p:tav tm="100000">
                                          <p:val>
                                            <p:fltVal val="1"/>
                                          </p:val>
                                        </p:tav>
                                      </p:tavLst>
                                    </p:anim>
                                    <p:anim calcmode="lin" valueType="num">
                                      <p:cBhvr>
                                        <p:cTn id="9" dur="750" fill="hold"/>
                                        <p:tgtEl>
                                          <p:spTgt spid="50"/>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22" presetClass="entr" presetSubtype="2" fill="hold"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right)">
                                      <p:cBhvr>
                                        <p:cTn id="13" dur="500"/>
                                        <p:tgtEl>
                                          <p:spTgt spid="42"/>
                                        </p:tgtEl>
                                      </p:cBhvr>
                                    </p:animEffect>
                                  </p:childTnLst>
                                </p:cTn>
                              </p:par>
                              <p:par>
                                <p:cTn id="14" presetID="22" presetClass="entr" presetSubtype="8"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par>
                                <p:cTn id="17" presetID="22" presetClass="entr" presetSubtype="1"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up)">
                                      <p:cBhvr>
                                        <p:cTn id="19" dur="500"/>
                                        <p:tgtEl>
                                          <p:spTgt spid="47"/>
                                        </p:tgtEl>
                                      </p:cBhvr>
                                    </p:animEffect>
                                  </p:childTnLst>
                                </p:cTn>
                              </p:par>
                            </p:childTnLst>
                          </p:cTn>
                        </p:par>
                        <p:par>
                          <p:cTn id="20" fill="hold">
                            <p:stCondLst>
                              <p:cond delay="1500"/>
                            </p:stCondLst>
                            <p:childTnLst>
                              <p:par>
                                <p:cTn id="21" presetID="14" presetClass="entr" presetSubtype="10"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randombar(horizontal)">
                                      <p:cBhvr>
                                        <p:cTn id="23" dur="500"/>
                                        <p:tgtEl>
                                          <p:spTgt spid="45"/>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randombar(horizontal)">
                                      <p:cBhvr>
                                        <p:cTn id="26" dur="500"/>
                                        <p:tgtEl>
                                          <p:spTgt spid="46"/>
                                        </p:tgtEl>
                                      </p:cBhvr>
                                    </p:animEffect>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randombar(horizontal)">
                                      <p:cBhvr>
                                        <p:cTn id="30" dur="500"/>
                                        <p:tgtEl>
                                          <p:spTgt spid="6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randombar(horizontal)">
                                      <p:cBhvr>
                                        <p:cTn id="33" dur="500"/>
                                        <p:tgtEl>
                                          <p:spTgt spid="59"/>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randombar(horizontal)">
                                      <p:cBhvr>
                                        <p:cTn id="37" dur="500"/>
                                        <p:tgtEl>
                                          <p:spTgt spid="61"/>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randombar(horizontal)">
                                      <p:cBhvr>
                                        <p:cTn id="40"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bldLvl="0" animBg="1"/>
      <p:bldP spid="59" grpId="0"/>
      <p:bldP spid="60" grpId="0" bldLvl="0" animBg="1"/>
      <p:bldP spid="61" grpId="0"/>
      <p:bldP spid="62"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5" name="组合 34"/>
          <p:cNvGrpSpPr/>
          <p:nvPr/>
        </p:nvGrpSpPr>
        <p:grpSpPr>
          <a:xfrm>
            <a:off x="967105" y="1412240"/>
            <a:ext cx="3564890" cy="3633470"/>
            <a:chOff x="2190" y="3052"/>
            <a:chExt cx="5614" cy="5722"/>
          </a:xfrm>
        </p:grpSpPr>
        <p:sp>
          <p:nvSpPr>
            <p:cNvPr id="31" name="椭圆 30"/>
            <p:cNvSpPr/>
            <p:nvPr/>
          </p:nvSpPr>
          <p:spPr>
            <a:xfrm>
              <a:off x="2470" y="6906"/>
              <a:ext cx="632" cy="632"/>
            </a:xfrm>
            <a:prstGeom prst="ellipse">
              <a:avLst/>
            </a:prstGeom>
            <a:gradFill flip="none" rotWithShape="1">
              <a:gsLst>
                <a:gs pos="0">
                  <a:sysClr val="window" lastClr="FFFFFF"/>
                </a:gs>
                <a:gs pos="100000">
                  <a:sysClr val="window" lastClr="FFFFFF">
                    <a:lumMod val="85000"/>
                  </a:sysClr>
                </a:gs>
              </a:gsLst>
              <a:lin ang="18900000" scaled="1"/>
              <a:tileRect/>
            </a:gradFill>
            <a:ln w="38100" cap="flat" cmpd="sng" algn="ctr">
              <a:gradFill flip="none" rotWithShape="1">
                <a:gsLst>
                  <a:gs pos="0">
                    <a:sysClr val="window" lastClr="FFFFFF">
                      <a:lumMod val="85000"/>
                    </a:sysClr>
                  </a:gs>
                  <a:gs pos="100000">
                    <a:sysClr val="window" lastClr="FFFFFF"/>
                  </a:gs>
                </a:gsLst>
                <a:lin ang="18900000" scaled="1"/>
                <a:tileRect/>
              </a:gradFill>
              <a:prstDash val="solid"/>
              <a:miter lim="800000"/>
            </a:ln>
            <a:effectLst>
              <a:outerShdw blurRad="444500" dist="190500" dir="8100000" algn="tr" rotWithShape="0">
                <a:prstClr val="black">
                  <a:alpha val="40000"/>
                </a:prstClr>
              </a:out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2" name="椭圆 31"/>
            <p:cNvSpPr/>
            <p:nvPr/>
          </p:nvSpPr>
          <p:spPr>
            <a:xfrm>
              <a:off x="2510" y="3638"/>
              <a:ext cx="1172" cy="1172"/>
            </a:xfrm>
            <a:prstGeom prst="ellipse">
              <a:avLst/>
            </a:prstGeom>
            <a:gradFill flip="none" rotWithShape="1">
              <a:gsLst>
                <a:gs pos="0">
                  <a:sysClr val="window" lastClr="FFFFFF"/>
                </a:gs>
                <a:gs pos="100000">
                  <a:sysClr val="window" lastClr="FFFFFF">
                    <a:lumMod val="85000"/>
                  </a:sysClr>
                </a:gs>
              </a:gsLst>
              <a:lin ang="18900000" scaled="1"/>
              <a:tileRect/>
            </a:gradFill>
            <a:ln w="38100" cap="flat" cmpd="sng" algn="ctr">
              <a:gradFill flip="none" rotWithShape="1">
                <a:gsLst>
                  <a:gs pos="0">
                    <a:sysClr val="window" lastClr="FFFFFF">
                      <a:lumMod val="85000"/>
                    </a:sysClr>
                  </a:gs>
                  <a:gs pos="100000">
                    <a:sysClr val="window" lastClr="FFFFFF"/>
                  </a:gs>
                </a:gsLst>
                <a:lin ang="18900000" scaled="1"/>
                <a:tileRect/>
              </a:gradFill>
              <a:prstDash val="solid"/>
              <a:miter lim="800000"/>
            </a:ln>
            <a:effectLst>
              <a:outerShdw blurRad="444500" dist="190500" dir="8100000" algn="tr" rotWithShape="0">
                <a:prstClr val="black">
                  <a:alpha val="40000"/>
                </a:prstClr>
              </a:out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3" name="椭圆 32"/>
            <p:cNvSpPr/>
            <p:nvPr/>
          </p:nvSpPr>
          <p:spPr>
            <a:xfrm>
              <a:off x="6087" y="7277"/>
              <a:ext cx="632" cy="632"/>
            </a:xfrm>
            <a:prstGeom prst="ellipse">
              <a:avLst/>
            </a:prstGeom>
            <a:gradFill flip="none" rotWithShape="1">
              <a:gsLst>
                <a:gs pos="0">
                  <a:sysClr val="window" lastClr="FFFFFF"/>
                </a:gs>
                <a:gs pos="100000">
                  <a:sysClr val="window" lastClr="FFFFFF">
                    <a:lumMod val="85000"/>
                  </a:sysClr>
                </a:gs>
              </a:gsLst>
              <a:lin ang="18900000" scaled="1"/>
              <a:tileRect/>
            </a:gradFill>
            <a:ln w="38100" cap="flat" cmpd="sng" algn="ctr">
              <a:gradFill flip="none" rotWithShape="1">
                <a:gsLst>
                  <a:gs pos="0">
                    <a:sysClr val="window" lastClr="FFFFFF">
                      <a:lumMod val="85000"/>
                    </a:sysClr>
                  </a:gs>
                  <a:gs pos="100000">
                    <a:sysClr val="window" lastClr="FFFFFF"/>
                  </a:gs>
                </a:gsLst>
                <a:lin ang="18900000" scaled="1"/>
                <a:tileRect/>
              </a:gradFill>
              <a:prstDash val="solid"/>
              <a:miter lim="800000"/>
            </a:ln>
            <a:effectLst>
              <a:outerShdw blurRad="444500" dist="190500" dir="8100000" algn="tr" rotWithShape="0">
                <a:prstClr val="black">
                  <a:alpha val="40000"/>
                </a:prstClr>
              </a:out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 name="Freeform 5"/>
            <p:cNvSpPr/>
            <p:nvPr/>
          </p:nvSpPr>
          <p:spPr bwMode="auto">
            <a:xfrm>
              <a:off x="2190" y="3052"/>
              <a:ext cx="5615" cy="5723"/>
            </a:xfrm>
            <a:prstGeom prst="ellipse">
              <a:avLst/>
            </a:prstGeom>
            <a:noFill/>
            <a:ln w="12700">
              <a:gradFill>
                <a:gsLst>
                  <a:gs pos="0">
                    <a:srgbClr val="0070C0"/>
                  </a:gs>
                  <a:gs pos="100000">
                    <a:srgbClr val="2310B0"/>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p>
          </p:txBody>
        </p:sp>
        <p:sp>
          <p:nvSpPr>
            <p:cNvPr id="6" name="Freeform 5"/>
            <p:cNvSpPr/>
            <p:nvPr/>
          </p:nvSpPr>
          <p:spPr bwMode="auto">
            <a:xfrm>
              <a:off x="3020" y="3947"/>
              <a:ext cx="4051" cy="3941"/>
            </a:xfrm>
            <a:prstGeom prst="ellipse">
              <a:avLst/>
            </a:prstGeom>
            <a:gradFill>
              <a:gsLst>
                <a:gs pos="0">
                  <a:srgbClr val="4472C4">
                    <a:lumMod val="75000"/>
                  </a:srgbClr>
                </a:gs>
                <a:gs pos="100000">
                  <a:srgbClr val="0070C0"/>
                </a:gs>
              </a:gsLst>
              <a:lin ang="18900000" scaled="1"/>
            </a:gradFill>
            <a:ln w="25400">
              <a:noFill/>
            </a:ln>
            <a:effectLst>
              <a:outerShdw blurRad="381000" dist="2540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椭圆 6"/>
            <p:cNvSpPr/>
            <p:nvPr/>
          </p:nvSpPr>
          <p:spPr>
            <a:xfrm>
              <a:off x="6399" y="4047"/>
              <a:ext cx="946" cy="946"/>
            </a:xfrm>
            <a:prstGeom prst="ellipse">
              <a:avLst/>
            </a:prstGeom>
            <a:gradFill flip="none" rotWithShape="1">
              <a:gsLst>
                <a:gs pos="0">
                  <a:sysClr val="window" lastClr="FFFFFF"/>
                </a:gs>
                <a:gs pos="100000">
                  <a:sysClr val="window" lastClr="FFFFFF">
                    <a:lumMod val="85000"/>
                  </a:sysClr>
                </a:gs>
              </a:gsLst>
              <a:lin ang="18900000" scaled="1"/>
              <a:tileRect/>
            </a:gradFill>
            <a:ln w="38100" cap="flat" cmpd="sng" algn="ctr">
              <a:gradFill flip="none" rotWithShape="1">
                <a:gsLst>
                  <a:gs pos="0">
                    <a:sysClr val="window" lastClr="FFFFFF">
                      <a:lumMod val="85000"/>
                    </a:sysClr>
                  </a:gs>
                  <a:gs pos="100000">
                    <a:sysClr val="window" lastClr="FFFFFF"/>
                  </a:gs>
                </a:gsLst>
                <a:lin ang="18900000" scaled="1"/>
                <a:tileRect/>
              </a:gradFill>
              <a:prstDash val="solid"/>
              <a:miter lim="800000"/>
            </a:ln>
            <a:effectLst>
              <a:outerShdw blurRad="444500" dist="190500" dir="8100000" algn="tr" rotWithShape="0">
                <a:prstClr val="black">
                  <a:alpha val="40000"/>
                </a:prstClr>
              </a:outerShdw>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Freeform 5"/>
            <p:cNvSpPr/>
            <p:nvPr/>
          </p:nvSpPr>
          <p:spPr bwMode="auto">
            <a:xfrm>
              <a:off x="2475" y="3349"/>
              <a:ext cx="5042" cy="5139"/>
            </a:xfrm>
            <a:prstGeom prst="ellipse">
              <a:avLst/>
            </a:prstGeom>
            <a:noFill/>
            <a:ln w="12700">
              <a:gradFill>
                <a:gsLst>
                  <a:gs pos="0">
                    <a:srgbClr val="0070C0"/>
                  </a:gs>
                  <a:gs pos="100000">
                    <a:srgbClr val="2310B0"/>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p>
          </p:txBody>
        </p:sp>
        <p:sp>
          <p:nvSpPr>
            <p:cNvPr id="34" name="Freeform 5"/>
            <p:cNvSpPr/>
            <p:nvPr/>
          </p:nvSpPr>
          <p:spPr bwMode="auto">
            <a:xfrm>
              <a:off x="2813" y="3668"/>
              <a:ext cx="4416" cy="4501"/>
            </a:xfrm>
            <a:prstGeom prst="ellipse">
              <a:avLst/>
            </a:prstGeom>
            <a:noFill/>
            <a:ln w="12700">
              <a:gradFill>
                <a:gsLst>
                  <a:gs pos="0">
                    <a:srgbClr val="0070C0"/>
                  </a:gs>
                  <a:gs pos="100000">
                    <a:srgbClr val="2310B0"/>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p>
          </p:txBody>
        </p:sp>
      </p:grpSp>
      <p:sp>
        <p:nvSpPr>
          <p:cNvPr id="5" name="文本框 4"/>
          <p:cNvSpPr txBox="1"/>
          <p:nvPr/>
        </p:nvSpPr>
        <p:spPr>
          <a:xfrm>
            <a:off x="1918970" y="2695575"/>
            <a:ext cx="1723390" cy="1014730"/>
          </a:xfrm>
          <a:prstGeom prst="rect">
            <a:avLst/>
          </a:prstGeom>
          <a:noFill/>
        </p:spPr>
        <p:txBody>
          <a:bodyPr wrap="square" rtlCol="0">
            <a:spAutoFit/>
          </a:bodyPr>
          <a:p>
            <a:r>
              <a:rPr lang="zh-CN" altLang="en-US" sz="6000" b="1">
                <a:solidFill>
                  <a:schemeClr val="bg1"/>
                </a:solidFill>
                <a:latin typeface="黑体" panose="02010609060101010101" charset="-122"/>
                <a:ea typeface="黑体" panose="02010609060101010101" charset="-122"/>
              </a:rPr>
              <a:t>内容</a:t>
            </a:r>
            <a:endParaRPr lang="zh-CN" altLang="en-US" sz="6000" b="1">
              <a:solidFill>
                <a:schemeClr val="bg1"/>
              </a:solidFill>
              <a:latin typeface="黑体" panose="02010609060101010101" charset="-122"/>
              <a:ea typeface="黑体" panose="02010609060101010101" charset="-122"/>
            </a:endParaRPr>
          </a:p>
        </p:txBody>
      </p:sp>
      <p:grpSp>
        <p:nvGrpSpPr>
          <p:cNvPr id="36" name="组合 35"/>
          <p:cNvGrpSpPr/>
          <p:nvPr/>
        </p:nvGrpSpPr>
        <p:grpSpPr>
          <a:xfrm>
            <a:off x="5673725" y="843280"/>
            <a:ext cx="5516880" cy="744928"/>
            <a:chOff x="9017" y="2842"/>
            <a:chExt cx="7319" cy="1173"/>
          </a:xfrm>
        </p:grpSpPr>
        <p:sp>
          <p:nvSpPr>
            <p:cNvPr id="8" name="PA_库_矩形 8"/>
            <p:cNvSpPr/>
            <p:nvPr>
              <p:custDataLst>
                <p:tags r:id="rId1"/>
              </p:custDataLst>
            </p:nvPr>
          </p:nvSpPr>
          <p:spPr>
            <a:xfrm flipH="1">
              <a:off x="9762" y="3002"/>
              <a:ext cx="6574" cy="883"/>
            </a:xfrm>
            <a:prstGeom prst="rect">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24000" rIns="72000" rtlCol="0" anchor="ctr"/>
            <a:p>
              <a:r>
                <a:rPr lang="zh-CN" altLang="en-US" sz="2400" dirty="0">
                  <a:solidFill>
                    <a:schemeClr val="bg1"/>
                  </a:solidFill>
                  <a:cs typeface="+mn-ea"/>
                  <a:sym typeface="+mn-lt"/>
                </a:rPr>
                <a:t>     </a:t>
              </a:r>
              <a:r>
                <a:rPr lang="en-US" sz="2400" dirty="0">
                  <a:solidFill>
                    <a:schemeClr val="bg1"/>
                  </a:solidFill>
                  <a:latin typeface="黑体" panose="02010609060101010101" charset="-122"/>
                  <a:ea typeface="黑体" panose="02010609060101010101" charset="-122"/>
                  <a:cs typeface="黑体" panose="02010609060101010101" charset="-122"/>
                  <a:sym typeface="+mn-lt"/>
                </a:rPr>
                <a:t>“</a:t>
              </a:r>
              <a:r>
                <a:rPr lang="zh-CN" altLang="en-US" sz="2400" dirty="0">
                  <a:solidFill>
                    <a:schemeClr val="bg1"/>
                  </a:solidFill>
                  <a:latin typeface="黑体" panose="02010609060101010101" charset="-122"/>
                  <a:ea typeface="黑体" panose="02010609060101010101" charset="-122"/>
                  <a:cs typeface="黑体" panose="02010609060101010101" charset="-122"/>
                  <a:sym typeface="+mn-lt"/>
                </a:rPr>
                <a:t>课程思政</a:t>
              </a:r>
              <a:r>
                <a:rPr lang="en-US" altLang="zh-CN" sz="2400" dirty="0">
                  <a:solidFill>
                    <a:schemeClr val="bg1"/>
                  </a:solidFill>
                  <a:latin typeface="黑体" panose="02010609060101010101" charset="-122"/>
                  <a:ea typeface="黑体" panose="02010609060101010101" charset="-122"/>
                  <a:cs typeface="黑体" panose="02010609060101010101" charset="-122"/>
                  <a:sym typeface="+mn-lt"/>
                </a:rPr>
                <a:t>”</a:t>
              </a:r>
              <a:r>
                <a:rPr lang="zh-CN" altLang="en-US" sz="2400" dirty="0">
                  <a:solidFill>
                    <a:schemeClr val="bg1"/>
                  </a:solidFill>
                  <a:latin typeface="黑体" panose="02010609060101010101" charset="-122"/>
                  <a:ea typeface="黑体" panose="02010609060101010101" charset="-122"/>
                  <a:cs typeface="黑体" panose="02010609060101010101" charset="-122"/>
                  <a:sym typeface="+mn-lt"/>
                </a:rPr>
                <a:t>的提出</a:t>
              </a:r>
              <a:endParaRPr lang="zh-CN" altLang="en-US" sz="2400" dirty="0">
                <a:solidFill>
                  <a:schemeClr val="bg1"/>
                </a:solidFill>
                <a:latin typeface="黑体" panose="02010609060101010101" charset="-122"/>
                <a:ea typeface="黑体" panose="02010609060101010101" charset="-122"/>
                <a:cs typeface="黑体" panose="02010609060101010101" charset="-122"/>
                <a:sym typeface="+mn-lt"/>
              </a:endParaRPr>
            </a:p>
          </p:txBody>
        </p:sp>
        <p:grpSp>
          <p:nvGrpSpPr>
            <p:cNvPr id="13" name="组合 12"/>
            <p:cNvGrpSpPr/>
            <p:nvPr/>
          </p:nvGrpSpPr>
          <p:grpSpPr>
            <a:xfrm>
              <a:off x="9017" y="2842"/>
              <a:ext cx="1512" cy="1173"/>
              <a:chOff x="4787992" y="670949"/>
              <a:chExt cx="720200" cy="558889"/>
            </a:xfrm>
          </p:grpSpPr>
          <p:sp>
            <p:nvSpPr>
              <p:cNvPr id="14" name="圆角矩形 8"/>
              <p:cNvSpPr/>
              <p:nvPr/>
            </p:nvSpPr>
            <p:spPr>
              <a:xfrm>
                <a:off x="4872033" y="670949"/>
                <a:ext cx="537037" cy="537037"/>
              </a:xfrm>
              <a:prstGeom prst="ellipse">
                <a:avLst/>
              </a:prstGeom>
              <a:gradFill flip="none" rotWithShape="1">
                <a:gsLst>
                  <a:gs pos="0">
                    <a:schemeClr val="bg1"/>
                  </a:gs>
                  <a:gs pos="100000">
                    <a:schemeClr val="bg1">
                      <a:lumMod val="85000"/>
                    </a:schemeClr>
                  </a:gs>
                </a:gsLst>
                <a:lin ang="18900000" scaled="1"/>
                <a:tileRect/>
              </a:gradFill>
              <a:ln w="12700">
                <a:gradFill flip="none" rotWithShape="1">
                  <a:gsLst>
                    <a:gs pos="0">
                      <a:schemeClr val="bg1">
                        <a:lumMod val="85000"/>
                      </a:schemeClr>
                    </a:gs>
                    <a:gs pos="100000">
                      <a:schemeClr val="bg1"/>
                    </a:gs>
                  </a:gsLst>
                  <a:lin ang="18900000" scaled="1"/>
                  <a:tileRect/>
                </a:gradFill>
              </a:ln>
              <a:effectLst>
                <a:outerShdw blurRad="1905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solidFill>
                    <a:srgbClr val="0070C0"/>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4787992" y="676066"/>
                <a:ext cx="720200" cy="553772"/>
              </a:xfrm>
              <a:prstGeom prst="ellipse">
                <a:avLst/>
              </a:prstGeom>
              <a:noFill/>
            </p:spPr>
            <p:txBody>
              <a:bodyPr wrap="square" rtlCol="0">
                <a:spAutoFit/>
              </a:bodyPr>
              <a:p>
                <a:r>
                  <a:rPr lang="en-US" altLang="zh-CN"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rPr>
                  <a:t>01</a:t>
                </a:r>
                <a:endParaRPr lang="zh-CN" altLang="en-US"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grpSp>
      </p:grpSp>
      <p:grpSp>
        <p:nvGrpSpPr>
          <p:cNvPr id="37" name="组合 36"/>
          <p:cNvGrpSpPr/>
          <p:nvPr/>
        </p:nvGrpSpPr>
        <p:grpSpPr>
          <a:xfrm>
            <a:off x="5673725" y="2266315"/>
            <a:ext cx="5516245" cy="737986"/>
            <a:chOff x="9074" y="4441"/>
            <a:chExt cx="8687" cy="1162"/>
          </a:xfrm>
        </p:grpSpPr>
        <p:sp>
          <p:nvSpPr>
            <p:cNvPr id="9" name="PA_库_矩形 8"/>
            <p:cNvSpPr/>
            <p:nvPr>
              <p:custDataLst>
                <p:tags r:id="rId2"/>
              </p:custDataLst>
            </p:nvPr>
          </p:nvSpPr>
          <p:spPr>
            <a:xfrm>
              <a:off x="9762" y="4596"/>
              <a:ext cx="7999" cy="883"/>
            </a:xfrm>
            <a:prstGeom prst="rect">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24000" rIns="72000" rtlCol="0" anchor="ctr"/>
            <a:p>
              <a:pPr algn="ctr"/>
              <a:r>
                <a:rPr lang="zh-CN" sz="2400" dirty="0">
                  <a:solidFill>
                    <a:schemeClr val="bg1"/>
                  </a:solidFill>
                  <a:latin typeface="黑体" panose="02010609060101010101" charset="-122"/>
                  <a:ea typeface="黑体" panose="02010609060101010101" charset="-122"/>
                  <a:cs typeface="黑体" panose="02010609060101010101" charset="-122"/>
                  <a:sym typeface="+mn-lt"/>
                </a:rPr>
                <a:t>《基础俄语</a:t>
              </a:r>
              <a:r>
                <a:rPr lang="en-US" altLang="zh-CN" sz="2400" dirty="0">
                  <a:solidFill>
                    <a:schemeClr val="bg1"/>
                  </a:solidFill>
                  <a:latin typeface="黑体" panose="02010609060101010101" charset="-122"/>
                  <a:ea typeface="黑体" panose="02010609060101010101" charset="-122"/>
                  <a:cs typeface="黑体" panose="02010609060101010101" charset="-122"/>
                  <a:sym typeface="+mn-lt"/>
                </a:rPr>
                <a:t>2</a:t>
              </a:r>
              <a:r>
                <a:rPr lang="zh-CN" sz="2400" dirty="0">
                  <a:solidFill>
                    <a:schemeClr val="bg1"/>
                  </a:solidFill>
                  <a:latin typeface="黑体" panose="02010609060101010101" charset="-122"/>
                  <a:ea typeface="黑体" panose="02010609060101010101" charset="-122"/>
                  <a:cs typeface="黑体" panose="02010609060101010101" charset="-122"/>
                  <a:sym typeface="+mn-lt"/>
                </a:rPr>
                <a:t>》课程思政的可行性</a:t>
              </a:r>
              <a:endParaRPr lang="zh-CN" sz="2400" dirty="0">
                <a:solidFill>
                  <a:schemeClr val="bg1"/>
                </a:solidFill>
                <a:latin typeface="黑体" panose="02010609060101010101" charset="-122"/>
                <a:ea typeface="黑体" panose="02010609060101010101" charset="-122"/>
                <a:cs typeface="黑体" panose="02010609060101010101" charset="-122"/>
                <a:sym typeface="+mn-lt"/>
              </a:endParaRPr>
            </a:p>
          </p:txBody>
        </p:sp>
        <p:grpSp>
          <p:nvGrpSpPr>
            <p:cNvPr id="16" name="组合 15"/>
            <p:cNvGrpSpPr/>
            <p:nvPr/>
          </p:nvGrpSpPr>
          <p:grpSpPr>
            <a:xfrm>
              <a:off x="9074" y="4441"/>
              <a:ext cx="1544" cy="1162"/>
              <a:chOff x="4815349" y="1471772"/>
              <a:chExt cx="735285" cy="553326"/>
            </a:xfrm>
          </p:grpSpPr>
          <p:sp>
            <p:nvSpPr>
              <p:cNvPr id="17" name="圆角矩形 11"/>
              <p:cNvSpPr/>
              <p:nvPr/>
            </p:nvSpPr>
            <p:spPr>
              <a:xfrm>
                <a:off x="4872033" y="1477901"/>
                <a:ext cx="537037" cy="537037"/>
              </a:xfrm>
              <a:prstGeom prst="ellipse">
                <a:avLst/>
              </a:prstGeom>
              <a:gradFill flip="none" rotWithShape="1">
                <a:gsLst>
                  <a:gs pos="0">
                    <a:schemeClr val="bg1"/>
                  </a:gs>
                  <a:gs pos="100000">
                    <a:schemeClr val="bg1">
                      <a:lumMod val="85000"/>
                    </a:schemeClr>
                  </a:gs>
                </a:gsLst>
                <a:lin ang="18900000" scaled="1"/>
                <a:tileRect/>
              </a:gradFill>
              <a:ln w="12700">
                <a:gradFill flip="none" rotWithShape="1">
                  <a:gsLst>
                    <a:gs pos="0">
                      <a:schemeClr val="bg1">
                        <a:lumMod val="85000"/>
                      </a:schemeClr>
                    </a:gs>
                    <a:gs pos="100000">
                      <a:schemeClr val="bg1"/>
                    </a:gs>
                  </a:gsLst>
                  <a:lin ang="18900000" scaled="1"/>
                  <a:tileRect/>
                </a:gradFill>
              </a:ln>
              <a:effectLst>
                <a:outerShdw blurRad="1905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solidFill>
                    <a:srgbClr val="0070C0"/>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4815349" y="1471772"/>
                <a:ext cx="735285" cy="553326"/>
              </a:xfrm>
              <a:prstGeom prst="ellipse">
                <a:avLst/>
              </a:prstGeom>
              <a:noFill/>
            </p:spPr>
            <p:txBody>
              <a:bodyPr wrap="square" rtlCol="0">
                <a:spAutoFit/>
              </a:bodyPr>
              <a:p>
                <a:r>
                  <a:rPr lang="en-US" altLang="zh-CN"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rPr>
                  <a:t>02</a:t>
                </a:r>
                <a:endParaRPr lang="zh-CN" altLang="en-US"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grpSp>
      </p:grpSp>
      <p:grpSp>
        <p:nvGrpSpPr>
          <p:cNvPr id="38" name="组合 37"/>
          <p:cNvGrpSpPr/>
          <p:nvPr/>
        </p:nvGrpSpPr>
        <p:grpSpPr>
          <a:xfrm>
            <a:off x="5690870" y="3646170"/>
            <a:ext cx="5499219" cy="759379"/>
            <a:chOff x="9044" y="6117"/>
            <a:chExt cx="7293" cy="1196"/>
          </a:xfrm>
        </p:grpSpPr>
        <p:sp>
          <p:nvSpPr>
            <p:cNvPr id="12" name="PA_库_矩形 8"/>
            <p:cNvSpPr/>
            <p:nvPr>
              <p:custDataLst>
                <p:tags r:id="rId3"/>
              </p:custDataLst>
            </p:nvPr>
          </p:nvSpPr>
          <p:spPr>
            <a:xfrm>
              <a:off x="9762" y="6218"/>
              <a:ext cx="6575" cy="883"/>
            </a:xfrm>
            <a:prstGeom prst="rect">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24000" rIns="72000" rtlCol="0" anchor="ctr"/>
            <a:p>
              <a:pPr algn="ctr"/>
              <a:r>
                <a:rPr lang="zh-CN" sz="2400" dirty="0">
                  <a:solidFill>
                    <a:schemeClr val="bg1"/>
                  </a:solidFill>
                  <a:latin typeface="黑体" panose="02010609060101010101" charset="-122"/>
                  <a:ea typeface="黑体" panose="02010609060101010101" charset="-122"/>
                  <a:cs typeface="黑体" panose="02010609060101010101" charset="-122"/>
                  <a:sym typeface="+mn-lt"/>
                </a:rPr>
                <a:t>《基础俄语</a:t>
              </a:r>
              <a:r>
                <a:rPr lang="en-US" altLang="zh-CN" sz="2400" dirty="0">
                  <a:solidFill>
                    <a:schemeClr val="bg1"/>
                  </a:solidFill>
                  <a:latin typeface="黑体" panose="02010609060101010101" charset="-122"/>
                  <a:ea typeface="黑体" panose="02010609060101010101" charset="-122"/>
                  <a:cs typeface="黑体" panose="02010609060101010101" charset="-122"/>
                  <a:sym typeface="+mn-lt"/>
                </a:rPr>
                <a:t>2</a:t>
              </a:r>
              <a:r>
                <a:rPr lang="zh-CN" sz="2400" dirty="0">
                  <a:solidFill>
                    <a:schemeClr val="bg1"/>
                  </a:solidFill>
                  <a:latin typeface="黑体" panose="02010609060101010101" charset="-122"/>
                  <a:ea typeface="黑体" panose="02010609060101010101" charset="-122"/>
                  <a:cs typeface="黑体" panose="02010609060101010101" charset="-122"/>
                  <a:sym typeface="+mn-lt"/>
                </a:rPr>
                <a:t>》课程思政实施路径</a:t>
              </a:r>
              <a:endParaRPr lang="zh-CN" sz="2400" dirty="0">
                <a:solidFill>
                  <a:schemeClr val="bg1"/>
                </a:solidFill>
                <a:latin typeface="黑体" panose="02010609060101010101" charset="-122"/>
                <a:ea typeface="黑体" panose="02010609060101010101" charset="-122"/>
                <a:cs typeface="黑体" panose="02010609060101010101" charset="-122"/>
                <a:sym typeface="+mn-lt"/>
              </a:endParaRPr>
            </a:p>
          </p:txBody>
        </p:sp>
        <p:grpSp>
          <p:nvGrpSpPr>
            <p:cNvPr id="19" name="组合 18"/>
            <p:cNvGrpSpPr/>
            <p:nvPr/>
          </p:nvGrpSpPr>
          <p:grpSpPr>
            <a:xfrm>
              <a:off x="9044" y="6117"/>
              <a:ext cx="1605" cy="1196"/>
              <a:chOff x="4800916" y="2310686"/>
              <a:chExt cx="764152" cy="569608"/>
            </a:xfrm>
          </p:grpSpPr>
          <p:sp>
            <p:nvSpPr>
              <p:cNvPr id="20" name="圆角矩形 14"/>
              <p:cNvSpPr/>
              <p:nvPr/>
            </p:nvSpPr>
            <p:spPr>
              <a:xfrm>
                <a:off x="4872033" y="2310686"/>
                <a:ext cx="537037" cy="537037"/>
              </a:xfrm>
              <a:prstGeom prst="ellipse">
                <a:avLst/>
              </a:prstGeom>
              <a:gradFill flip="none" rotWithShape="1">
                <a:gsLst>
                  <a:gs pos="0">
                    <a:schemeClr val="bg1"/>
                  </a:gs>
                  <a:gs pos="100000">
                    <a:schemeClr val="bg1">
                      <a:lumMod val="85000"/>
                    </a:schemeClr>
                  </a:gs>
                </a:gsLst>
                <a:lin ang="18900000" scaled="1"/>
                <a:tileRect/>
              </a:gradFill>
              <a:ln w="12700">
                <a:gradFill flip="none" rotWithShape="1">
                  <a:gsLst>
                    <a:gs pos="0">
                      <a:schemeClr val="bg1">
                        <a:lumMod val="85000"/>
                      </a:schemeClr>
                    </a:gs>
                    <a:gs pos="100000">
                      <a:schemeClr val="bg1"/>
                    </a:gs>
                  </a:gsLst>
                  <a:lin ang="18900000" scaled="1"/>
                  <a:tileRect/>
                </a:gradFill>
              </a:ln>
              <a:effectLst>
                <a:outerShdw blurRad="1905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solidFill>
                    <a:srgbClr val="0070C0"/>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4800916" y="2326638"/>
                <a:ext cx="764152" cy="553656"/>
              </a:xfrm>
              <a:prstGeom prst="ellipse">
                <a:avLst/>
              </a:prstGeom>
              <a:noFill/>
            </p:spPr>
            <p:txBody>
              <a:bodyPr wrap="square" rtlCol="0">
                <a:spAutoFit/>
              </a:bodyPr>
              <a:p>
                <a:r>
                  <a:rPr lang="en-US" altLang="zh-CN"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rPr>
                  <a:t>03</a:t>
                </a:r>
                <a:endParaRPr lang="zh-CN" altLang="en-US"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grpSp>
      </p:grpSp>
      <p:grpSp>
        <p:nvGrpSpPr>
          <p:cNvPr id="41" name="组合 40"/>
          <p:cNvGrpSpPr/>
          <p:nvPr/>
        </p:nvGrpSpPr>
        <p:grpSpPr>
          <a:xfrm>
            <a:off x="5687695" y="4949190"/>
            <a:ext cx="5501640" cy="762933"/>
            <a:chOff x="9039" y="7657"/>
            <a:chExt cx="7297" cy="1201"/>
          </a:xfrm>
        </p:grpSpPr>
        <p:sp>
          <p:nvSpPr>
            <p:cNvPr id="22" name="PA_库_矩形 8"/>
            <p:cNvSpPr/>
            <p:nvPr>
              <p:custDataLst>
                <p:tags r:id="rId4"/>
              </p:custDataLst>
            </p:nvPr>
          </p:nvSpPr>
          <p:spPr>
            <a:xfrm>
              <a:off x="9762" y="7779"/>
              <a:ext cx="6574" cy="883"/>
            </a:xfrm>
            <a:prstGeom prst="rect">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24000" rIns="72000" rtlCol="0" anchor="ctr"/>
            <a:p>
              <a:pPr algn="ctr"/>
              <a:r>
                <a:rPr lang="zh-CN" altLang="en-US" sz="2400" dirty="0">
                  <a:solidFill>
                    <a:schemeClr val="bg1"/>
                  </a:solidFill>
                  <a:latin typeface="黑体" panose="02010609060101010101" charset="-122"/>
                  <a:ea typeface="黑体" panose="02010609060101010101" charset="-122"/>
                  <a:cs typeface="+mn-ea"/>
                  <a:sym typeface="+mn-lt"/>
                </a:rPr>
                <a:t>总结</a:t>
              </a:r>
              <a:endParaRPr lang="zh-CN" altLang="en-US" sz="2400" dirty="0">
                <a:solidFill>
                  <a:schemeClr val="bg1"/>
                </a:solidFill>
                <a:latin typeface="黑体" panose="02010609060101010101" charset="-122"/>
                <a:ea typeface="黑体" panose="02010609060101010101" charset="-122"/>
                <a:cs typeface="+mn-ea"/>
                <a:sym typeface="+mn-lt"/>
              </a:endParaRPr>
            </a:p>
          </p:txBody>
        </p:sp>
        <p:grpSp>
          <p:nvGrpSpPr>
            <p:cNvPr id="23" name="组合 22"/>
            <p:cNvGrpSpPr/>
            <p:nvPr/>
          </p:nvGrpSpPr>
          <p:grpSpPr>
            <a:xfrm rot="0">
              <a:off x="9039" y="7657"/>
              <a:ext cx="1614" cy="1201"/>
              <a:chOff x="4791030" y="2310578"/>
              <a:chExt cx="768820" cy="572037"/>
            </a:xfrm>
          </p:grpSpPr>
          <p:sp>
            <p:nvSpPr>
              <p:cNvPr id="24" name="圆角矩形 14"/>
              <p:cNvSpPr/>
              <p:nvPr/>
            </p:nvSpPr>
            <p:spPr>
              <a:xfrm>
                <a:off x="4872033" y="2310686"/>
                <a:ext cx="537037" cy="537037"/>
              </a:xfrm>
              <a:prstGeom prst="ellipse">
                <a:avLst/>
              </a:prstGeom>
              <a:gradFill flip="none" rotWithShape="1">
                <a:gsLst>
                  <a:gs pos="0">
                    <a:schemeClr val="bg1"/>
                  </a:gs>
                  <a:gs pos="100000">
                    <a:schemeClr val="bg1">
                      <a:lumMod val="85000"/>
                    </a:schemeClr>
                  </a:gs>
                </a:gsLst>
                <a:lin ang="18900000" scaled="1"/>
                <a:tileRect/>
              </a:gradFill>
              <a:ln w="12700">
                <a:gradFill flip="none" rotWithShape="1">
                  <a:gsLst>
                    <a:gs pos="0">
                      <a:schemeClr val="bg1">
                        <a:lumMod val="85000"/>
                      </a:schemeClr>
                    </a:gs>
                    <a:gs pos="100000">
                      <a:schemeClr val="bg1"/>
                    </a:gs>
                  </a:gsLst>
                  <a:lin ang="18900000" scaled="1"/>
                  <a:tileRect/>
                </a:gradFill>
              </a:ln>
              <a:effectLst>
                <a:outerShdw blurRad="1905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solidFill>
                    <a:srgbClr val="0070C0"/>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4791030" y="2329628"/>
                <a:ext cx="768820" cy="552987"/>
              </a:xfrm>
              <a:prstGeom prst="ellipse">
                <a:avLst/>
              </a:prstGeom>
              <a:noFill/>
            </p:spPr>
            <p:txBody>
              <a:bodyPr wrap="square" rtlCol="0">
                <a:spAutoFit/>
              </a:bodyPr>
              <a:p>
                <a:r>
                  <a:rPr lang="en-US" altLang="zh-CN"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rPr>
                  <a:t>04</a:t>
                </a:r>
                <a:endParaRPr lang="zh-CN" altLang="en-US"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sp>
            <p:nvSpPr>
              <p:cNvPr id="40" name="文本框 39"/>
              <p:cNvSpPr txBox="1"/>
              <p:nvPr/>
            </p:nvSpPr>
            <p:spPr>
              <a:xfrm>
                <a:off x="4791030" y="2310578"/>
                <a:ext cx="768820" cy="552987"/>
              </a:xfrm>
              <a:prstGeom prst="ellipse">
                <a:avLst/>
              </a:prstGeom>
              <a:noFill/>
            </p:spPr>
            <p:txBody>
              <a:bodyPr wrap="square" rtlCol="0">
                <a:spAutoFit/>
              </a:bodyPr>
              <a:p>
                <a:r>
                  <a:rPr lang="en-US" altLang="zh-CN"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rPr>
                  <a:t>04</a:t>
                </a:r>
                <a:endParaRPr lang="zh-CN" altLang="en-US" sz="2800" b="1" dirty="0">
                  <a:solidFill>
                    <a:srgbClr val="0070C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grpSp>
      </p:grpSp>
      <p:pic>
        <p:nvPicPr>
          <p:cNvPr id="2" name="图片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3674618" y="2137443"/>
            <a:ext cx="4049077" cy="2707734"/>
            <a:chOff x="-187335" y="252971"/>
            <a:chExt cx="4049302" cy="2707923"/>
          </a:xfrm>
        </p:grpSpPr>
        <p:sp>
          <p:nvSpPr>
            <p:cNvPr id="5" name="Freeform 2"/>
            <p:cNvSpPr>
              <a:spLocks noChangeArrowheads="1"/>
            </p:cNvSpPr>
            <p:nvPr/>
          </p:nvSpPr>
          <p:spPr bwMode="auto">
            <a:xfrm>
              <a:off x="1295872" y="400078"/>
              <a:ext cx="1248896" cy="2560816"/>
            </a:xfrm>
            <a:custGeom>
              <a:avLst/>
              <a:gdLst>
                <a:gd name="T0" fmla="*/ 432 w 865"/>
                <a:gd name="T1" fmla="*/ 0 h 1828"/>
                <a:gd name="T2" fmla="*/ 561 w 865"/>
                <a:gd name="T3" fmla="*/ 828 h 1828"/>
                <a:gd name="T4" fmla="*/ 561 w 865"/>
                <a:gd name="T5" fmla="*/ 1539 h 1828"/>
                <a:gd name="T6" fmla="*/ 648 w 865"/>
                <a:gd name="T7" fmla="*/ 1539 h 1828"/>
                <a:gd name="T8" fmla="*/ 864 w 865"/>
                <a:gd name="T9" fmla="*/ 1658 h 1828"/>
                <a:gd name="T10" fmla="*/ 864 w 865"/>
                <a:gd name="T11" fmla="*/ 1827 h 1828"/>
                <a:gd name="T12" fmla="*/ 0 w 865"/>
                <a:gd name="T13" fmla="*/ 1827 h 1828"/>
                <a:gd name="T14" fmla="*/ 0 w 865"/>
                <a:gd name="T15" fmla="*/ 1674 h 1828"/>
                <a:gd name="T16" fmla="*/ 172 w 865"/>
                <a:gd name="T17" fmla="*/ 1556 h 1828"/>
                <a:gd name="T18" fmla="*/ 273 w 865"/>
                <a:gd name="T19" fmla="*/ 1556 h 1828"/>
                <a:gd name="T20" fmla="*/ 273 w 865"/>
                <a:gd name="T21" fmla="*/ 828 h 1828"/>
                <a:gd name="T22" fmla="*/ 432 w 865"/>
                <a:gd name="T23" fmla="*/ 0 h 18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5"/>
                <a:gd name="T37" fmla="*/ 0 h 1828"/>
                <a:gd name="T38" fmla="*/ 865 w 865"/>
                <a:gd name="T39" fmla="*/ 1828 h 18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5" h="1828">
                  <a:moveTo>
                    <a:pt x="432" y="0"/>
                  </a:moveTo>
                  <a:lnTo>
                    <a:pt x="561" y="828"/>
                  </a:lnTo>
                  <a:lnTo>
                    <a:pt x="561" y="1539"/>
                  </a:lnTo>
                  <a:lnTo>
                    <a:pt x="648" y="1539"/>
                  </a:lnTo>
                  <a:lnTo>
                    <a:pt x="864" y="1658"/>
                  </a:lnTo>
                  <a:lnTo>
                    <a:pt x="864" y="1827"/>
                  </a:lnTo>
                  <a:lnTo>
                    <a:pt x="0" y="1827"/>
                  </a:lnTo>
                  <a:lnTo>
                    <a:pt x="0" y="1674"/>
                  </a:lnTo>
                  <a:lnTo>
                    <a:pt x="172" y="1556"/>
                  </a:lnTo>
                  <a:lnTo>
                    <a:pt x="273" y="1556"/>
                  </a:lnTo>
                  <a:lnTo>
                    <a:pt x="273" y="828"/>
                  </a:lnTo>
                  <a:lnTo>
                    <a:pt x="432" y="0"/>
                  </a:lnTo>
                </a:path>
              </a:pathLst>
            </a:cu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3296" tIns="46648" rIns="93296" bIns="46648" anchor="ctr"/>
            <a:lstStyle/>
            <a:p>
              <a:pPr>
                <a:lnSpc>
                  <a:spcPct val="120000"/>
                </a:lnSpc>
              </a:pPr>
              <a:endParaRPr lang="zh-CN" altLang="en-US" sz="41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Freeform 3"/>
            <p:cNvSpPr>
              <a:spLocks noChangeArrowheads="1"/>
            </p:cNvSpPr>
            <p:nvPr/>
          </p:nvSpPr>
          <p:spPr bwMode="auto">
            <a:xfrm rot="360000">
              <a:off x="411503" y="252971"/>
              <a:ext cx="2921797" cy="372136"/>
            </a:xfrm>
            <a:custGeom>
              <a:avLst/>
              <a:gdLst>
                <a:gd name="T0" fmla="*/ 0 w 2042"/>
                <a:gd name="T1" fmla="*/ 788 h 789"/>
                <a:gd name="T2" fmla="*/ 2041 w 2042"/>
                <a:gd name="T3" fmla="*/ 78 h 789"/>
                <a:gd name="T4" fmla="*/ 1996 w 2042"/>
                <a:gd name="T5" fmla="*/ 0 h 789"/>
                <a:gd name="T6" fmla="*/ 985 w 2042"/>
                <a:gd name="T7" fmla="*/ 178 h 789"/>
                <a:gd name="T8" fmla="*/ 834 w 2042"/>
                <a:gd name="T9" fmla="*/ 230 h 789"/>
                <a:gd name="T10" fmla="*/ 8 w 2042"/>
                <a:gd name="T11" fmla="*/ 682 h 789"/>
                <a:gd name="T12" fmla="*/ 0 w 2042"/>
                <a:gd name="T13" fmla="*/ 788 h 789"/>
                <a:gd name="T14" fmla="*/ 0 60000 65536"/>
                <a:gd name="T15" fmla="*/ 0 60000 65536"/>
                <a:gd name="T16" fmla="*/ 0 60000 65536"/>
                <a:gd name="T17" fmla="*/ 0 60000 65536"/>
                <a:gd name="T18" fmla="*/ 0 60000 65536"/>
                <a:gd name="T19" fmla="*/ 0 60000 65536"/>
                <a:gd name="T20" fmla="*/ 0 60000 65536"/>
                <a:gd name="T21" fmla="*/ 0 w 2042"/>
                <a:gd name="T22" fmla="*/ 0 h 789"/>
                <a:gd name="T23" fmla="*/ 2042 w 2042"/>
                <a:gd name="T24" fmla="*/ 789 h 7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42" h="789">
                  <a:moveTo>
                    <a:pt x="0" y="788"/>
                  </a:moveTo>
                  <a:lnTo>
                    <a:pt x="2041" y="78"/>
                  </a:lnTo>
                  <a:lnTo>
                    <a:pt x="1996" y="0"/>
                  </a:lnTo>
                  <a:lnTo>
                    <a:pt x="985" y="178"/>
                  </a:lnTo>
                  <a:lnTo>
                    <a:pt x="834" y="230"/>
                  </a:lnTo>
                  <a:lnTo>
                    <a:pt x="8" y="682"/>
                  </a:lnTo>
                  <a:lnTo>
                    <a:pt x="0" y="788"/>
                  </a:lnTo>
                </a:path>
              </a:pathLst>
            </a:cu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3296" tIns="46648" rIns="93296" bIns="46648" anchor="ctr"/>
            <a:lstStyle/>
            <a:p>
              <a:pPr>
                <a:lnSpc>
                  <a:spcPct val="120000"/>
                </a:lnSpc>
              </a:pPr>
              <a:endParaRPr lang="zh-CN" altLang="en-US" sz="41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Oval 4"/>
            <p:cNvSpPr>
              <a:spLocks noChangeArrowheads="1"/>
            </p:cNvSpPr>
            <p:nvPr/>
          </p:nvSpPr>
          <p:spPr bwMode="auto">
            <a:xfrm>
              <a:off x="1843378" y="364443"/>
              <a:ext cx="153884" cy="149017"/>
            </a:xfrm>
            <a:prstGeom prst="ellipse">
              <a:avLst/>
            </a:prstGeom>
            <a:gradFill rotWithShape="1">
              <a:gsLst>
                <a:gs pos="0">
                  <a:srgbClr val="FFFFFF"/>
                </a:gs>
                <a:gs pos="100000">
                  <a:srgbClr val="00B0F0"/>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lIns="93296" tIns="46648" rIns="93296" bIns="46648" anchor="ctr"/>
            <a:lstStyle/>
            <a:p>
              <a:pPr>
                <a:lnSpc>
                  <a:spcPct val="120000"/>
                </a:lnSpc>
              </a:pPr>
              <a:endParaRPr lang="zh-CN" altLang="en-US" sz="41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Line 5"/>
            <p:cNvSpPr>
              <a:spLocks noChangeShapeType="1"/>
            </p:cNvSpPr>
            <p:nvPr/>
          </p:nvSpPr>
          <p:spPr bwMode="auto">
            <a:xfrm>
              <a:off x="3299882" y="440309"/>
              <a:ext cx="529688" cy="1271500"/>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Line 6"/>
            <p:cNvSpPr>
              <a:spLocks noChangeShapeType="1"/>
            </p:cNvSpPr>
            <p:nvPr/>
          </p:nvSpPr>
          <p:spPr bwMode="auto">
            <a:xfrm>
              <a:off x="3288543" y="440309"/>
              <a:ext cx="1" cy="1263401"/>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Line 7"/>
            <p:cNvSpPr>
              <a:spLocks noChangeShapeType="1"/>
            </p:cNvSpPr>
            <p:nvPr/>
          </p:nvSpPr>
          <p:spPr bwMode="auto">
            <a:xfrm flipH="1">
              <a:off x="2729698" y="443549"/>
              <a:ext cx="552366" cy="1231006"/>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Freeform 8"/>
            <p:cNvSpPr>
              <a:spLocks noChangeArrowheads="1"/>
            </p:cNvSpPr>
            <p:nvPr/>
          </p:nvSpPr>
          <p:spPr bwMode="auto">
            <a:xfrm>
              <a:off x="2663285" y="1682655"/>
              <a:ext cx="1198682" cy="385499"/>
            </a:xfrm>
            <a:custGeom>
              <a:avLst/>
              <a:gdLst>
                <a:gd name="T0" fmla="*/ 4 w 830"/>
                <a:gd name="T1" fmla="*/ 0 h 276"/>
                <a:gd name="T2" fmla="*/ 0 w 830"/>
                <a:gd name="T3" fmla="*/ 28 h 276"/>
                <a:gd name="T4" fmla="*/ 4 w 830"/>
                <a:gd name="T5" fmla="*/ 65 h 276"/>
                <a:gd name="T6" fmla="*/ 16 w 830"/>
                <a:gd name="T7" fmla="*/ 102 h 276"/>
                <a:gd name="T8" fmla="*/ 38 w 830"/>
                <a:gd name="T9" fmla="*/ 139 h 276"/>
                <a:gd name="T10" fmla="*/ 74 w 830"/>
                <a:gd name="T11" fmla="*/ 172 h 276"/>
                <a:gd name="T12" fmla="*/ 117 w 830"/>
                <a:gd name="T13" fmla="*/ 202 h 276"/>
                <a:gd name="T14" fmla="*/ 161 w 830"/>
                <a:gd name="T15" fmla="*/ 223 h 276"/>
                <a:gd name="T16" fmla="*/ 197 w 830"/>
                <a:gd name="T17" fmla="*/ 237 h 276"/>
                <a:gd name="T18" fmla="*/ 239 w 830"/>
                <a:gd name="T19" fmla="*/ 251 h 276"/>
                <a:gd name="T20" fmla="*/ 278 w 830"/>
                <a:gd name="T21" fmla="*/ 260 h 276"/>
                <a:gd name="T22" fmla="*/ 317 w 830"/>
                <a:gd name="T23" fmla="*/ 266 h 276"/>
                <a:gd name="T24" fmla="*/ 354 w 830"/>
                <a:gd name="T25" fmla="*/ 270 h 276"/>
                <a:gd name="T26" fmla="*/ 402 w 830"/>
                <a:gd name="T27" fmla="*/ 275 h 276"/>
                <a:gd name="T28" fmla="*/ 447 w 830"/>
                <a:gd name="T29" fmla="*/ 273 h 276"/>
                <a:gd name="T30" fmla="*/ 490 w 830"/>
                <a:gd name="T31" fmla="*/ 270 h 276"/>
                <a:gd name="T32" fmla="*/ 541 w 830"/>
                <a:gd name="T33" fmla="*/ 265 h 276"/>
                <a:gd name="T34" fmla="*/ 579 w 830"/>
                <a:gd name="T35" fmla="*/ 255 h 276"/>
                <a:gd name="T36" fmla="*/ 620 w 830"/>
                <a:gd name="T37" fmla="*/ 244 h 276"/>
                <a:gd name="T38" fmla="*/ 659 w 830"/>
                <a:gd name="T39" fmla="*/ 230 h 276"/>
                <a:gd name="T40" fmla="*/ 686 w 830"/>
                <a:gd name="T41" fmla="*/ 219 h 276"/>
                <a:gd name="T42" fmla="*/ 715 w 830"/>
                <a:gd name="T43" fmla="*/ 201 h 276"/>
                <a:gd name="T44" fmla="*/ 737 w 830"/>
                <a:gd name="T45" fmla="*/ 186 h 276"/>
                <a:gd name="T46" fmla="*/ 762 w 830"/>
                <a:gd name="T47" fmla="*/ 166 h 276"/>
                <a:gd name="T48" fmla="*/ 785 w 830"/>
                <a:gd name="T49" fmla="*/ 147 h 276"/>
                <a:gd name="T50" fmla="*/ 800 w 830"/>
                <a:gd name="T51" fmla="*/ 125 h 276"/>
                <a:gd name="T52" fmla="*/ 814 w 830"/>
                <a:gd name="T53" fmla="*/ 100 h 276"/>
                <a:gd name="T54" fmla="*/ 824 w 830"/>
                <a:gd name="T55" fmla="*/ 73 h 276"/>
                <a:gd name="T56" fmla="*/ 829 w 830"/>
                <a:gd name="T57" fmla="*/ 40 h 276"/>
                <a:gd name="T58" fmla="*/ 827 w 830"/>
                <a:gd name="T59" fmla="*/ 1 h 276"/>
                <a:gd name="T60" fmla="*/ 4 w 830"/>
                <a:gd name="T61" fmla="*/ 0 h 27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30"/>
                <a:gd name="T94" fmla="*/ 0 h 276"/>
                <a:gd name="T95" fmla="*/ 830 w 830"/>
                <a:gd name="T96" fmla="*/ 276 h 27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30" h="276">
                  <a:moveTo>
                    <a:pt x="4" y="0"/>
                  </a:moveTo>
                  <a:lnTo>
                    <a:pt x="0" y="28"/>
                  </a:lnTo>
                  <a:lnTo>
                    <a:pt x="4" y="65"/>
                  </a:lnTo>
                  <a:lnTo>
                    <a:pt x="16" y="102"/>
                  </a:lnTo>
                  <a:lnTo>
                    <a:pt x="38" y="139"/>
                  </a:lnTo>
                  <a:lnTo>
                    <a:pt x="74" y="172"/>
                  </a:lnTo>
                  <a:lnTo>
                    <a:pt x="117" y="202"/>
                  </a:lnTo>
                  <a:lnTo>
                    <a:pt x="161" y="223"/>
                  </a:lnTo>
                  <a:lnTo>
                    <a:pt x="197" y="237"/>
                  </a:lnTo>
                  <a:lnTo>
                    <a:pt x="239" y="251"/>
                  </a:lnTo>
                  <a:lnTo>
                    <a:pt x="278" y="260"/>
                  </a:lnTo>
                  <a:lnTo>
                    <a:pt x="317" y="266"/>
                  </a:lnTo>
                  <a:lnTo>
                    <a:pt x="354" y="270"/>
                  </a:lnTo>
                  <a:lnTo>
                    <a:pt x="402" y="275"/>
                  </a:lnTo>
                  <a:lnTo>
                    <a:pt x="447" y="273"/>
                  </a:lnTo>
                  <a:lnTo>
                    <a:pt x="490" y="270"/>
                  </a:lnTo>
                  <a:lnTo>
                    <a:pt x="541" y="265"/>
                  </a:lnTo>
                  <a:lnTo>
                    <a:pt x="579" y="255"/>
                  </a:lnTo>
                  <a:lnTo>
                    <a:pt x="620" y="244"/>
                  </a:lnTo>
                  <a:lnTo>
                    <a:pt x="659" y="230"/>
                  </a:lnTo>
                  <a:lnTo>
                    <a:pt x="686" y="219"/>
                  </a:lnTo>
                  <a:lnTo>
                    <a:pt x="715" y="201"/>
                  </a:lnTo>
                  <a:lnTo>
                    <a:pt x="737" y="186"/>
                  </a:lnTo>
                  <a:lnTo>
                    <a:pt x="762" y="166"/>
                  </a:lnTo>
                  <a:lnTo>
                    <a:pt x="785" y="147"/>
                  </a:lnTo>
                  <a:lnTo>
                    <a:pt x="800" y="125"/>
                  </a:lnTo>
                  <a:lnTo>
                    <a:pt x="814" y="100"/>
                  </a:lnTo>
                  <a:lnTo>
                    <a:pt x="824" y="73"/>
                  </a:lnTo>
                  <a:lnTo>
                    <a:pt x="829" y="40"/>
                  </a:lnTo>
                  <a:lnTo>
                    <a:pt x="827" y="1"/>
                  </a:lnTo>
                  <a:lnTo>
                    <a:pt x="4" y="0"/>
                  </a:lnTo>
                </a:path>
              </a:pathLst>
            </a:custGeom>
            <a:solidFill>
              <a:srgbClr val="00B0F0"/>
            </a:solidFill>
            <a:ln w="3175" cmpd="sng">
              <a:solidFill>
                <a:srgbClr val="D7D7D7"/>
              </a:solidFill>
              <a:miter lim="800000"/>
            </a:ln>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Line 10"/>
            <p:cNvSpPr>
              <a:spLocks noChangeShapeType="1"/>
            </p:cNvSpPr>
            <p:nvPr/>
          </p:nvSpPr>
          <p:spPr bwMode="auto">
            <a:xfrm>
              <a:off x="439542" y="638436"/>
              <a:ext cx="1" cy="1263401"/>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Line 9"/>
            <p:cNvSpPr>
              <a:spLocks noChangeShapeType="1"/>
            </p:cNvSpPr>
            <p:nvPr/>
          </p:nvSpPr>
          <p:spPr bwMode="auto">
            <a:xfrm>
              <a:off x="447700" y="491113"/>
              <a:ext cx="529619" cy="1360265"/>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Line 10"/>
            <p:cNvSpPr>
              <a:spLocks noChangeShapeType="1"/>
            </p:cNvSpPr>
            <p:nvPr/>
          </p:nvSpPr>
          <p:spPr bwMode="auto">
            <a:xfrm>
              <a:off x="439542" y="536194"/>
              <a:ext cx="1" cy="1263401"/>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Line 11"/>
            <p:cNvSpPr>
              <a:spLocks noChangeShapeType="1"/>
            </p:cNvSpPr>
            <p:nvPr/>
          </p:nvSpPr>
          <p:spPr bwMode="auto">
            <a:xfrm flipH="1">
              <a:off x="-129021" y="537813"/>
              <a:ext cx="560465" cy="1239105"/>
            </a:xfrm>
            <a:prstGeom prst="line">
              <a:avLst/>
            </a:prstGeom>
            <a:noFill/>
            <a:ln w="3175" cmpd="sng">
              <a:solidFill>
                <a:srgbClr val="D7D7D7"/>
              </a:solidFill>
              <a:miter lim="800000"/>
            </a:ln>
            <a:extLst>
              <a:ext uri="{909E8E84-426E-40DD-AFC4-6F175D3DCCD1}">
                <a14:hiddenFill xmlns:a14="http://schemas.microsoft.com/office/drawing/2010/main">
                  <a:noFill/>
                </a14:hiddenFill>
              </a:ext>
            </a:extLst>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Freeform 12"/>
            <p:cNvSpPr>
              <a:spLocks noChangeArrowheads="1"/>
            </p:cNvSpPr>
            <p:nvPr/>
          </p:nvSpPr>
          <p:spPr bwMode="auto">
            <a:xfrm>
              <a:off x="-187335" y="1776919"/>
              <a:ext cx="1198682" cy="385499"/>
            </a:xfrm>
            <a:custGeom>
              <a:avLst/>
              <a:gdLst>
                <a:gd name="T0" fmla="*/ 4 w 830"/>
                <a:gd name="T1" fmla="*/ 0 h 276"/>
                <a:gd name="T2" fmla="*/ 0 w 830"/>
                <a:gd name="T3" fmla="*/ 28 h 276"/>
                <a:gd name="T4" fmla="*/ 4 w 830"/>
                <a:gd name="T5" fmla="*/ 65 h 276"/>
                <a:gd name="T6" fmla="*/ 16 w 830"/>
                <a:gd name="T7" fmla="*/ 102 h 276"/>
                <a:gd name="T8" fmla="*/ 38 w 830"/>
                <a:gd name="T9" fmla="*/ 139 h 276"/>
                <a:gd name="T10" fmla="*/ 74 w 830"/>
                <a:gd name="T11" fmla="*/ 172 h 276"/>
                <a:gd name="T12" fmla="*/ 117 w 830"/>
                <a:gd name="T13" fmla="*/ 202 h 276"/>
                <a:gd name="T14" fmla="*/ 161 w 830"/>
                <a:gd name="T15" fmla="*/ 223 h 276"/>
                <a:gd name="T16" fmla="*/ 197 w 830"/>
                <a:gd name="T17" fmla="*/ 237 h 276"/>
                <a:gd name="T18" fmla="*/ 239 w 830"/>
                <a:gd name="T19" fmla="*/ 251 h 276"/>
                <a:gd name="T20" fmla="*/ 278 w 830"/>
                <a:gd name="T21" fmla="*/ 260 h 276"/>
                <a:gd name="T22" fmla="*/ 317 w 830"/>
                <a:gd name="T23" fmla="*/ 266 h 276"/>
                <a:gd name="T24" fmla="*/ 354 w 830"/>
                <a:gd name="T25" fmla="*/ 270 h 276"/>
                <a:gd name="T26" fmla="*/ 402 w 830"/>
                <a:gd name="T27" fmla="*/ 275 h 276"/>
                <a:gd name="T28" fmla="*/ 447 w 830"/>
                <a:gd name="T29" fmla="*/ 273 h 276"/>
                <a:gd name="T30" fmla="*/ 490 w 830"/>
                <a:gd name="T31" fmla="*/ 270 h 276"/>
                <a:gd name="T32" fmla="*/ 541 w 830"/>
                <a:gd name="T33" fmla="*/ 265 h 276"/>
                <a:gd name="T34" fmla="*/ 579 w 830"/>
                <a:gd name="T35" fmla="*/ 255 h 276"/>
                <a:gd name="T36" fmla="*/ 620 w 830"/>
                <a:gd name="T37" fmla="*/ 244 h 276"/>
                <a:gd name="T38" fmla="*/ 659 w 830"/>
                <a:gd name="T39" fmla="*/ 230 h 276"/>
                <a:gd name="T40" fmla="*/ 686 w 830"/>
                <a:gd name="T41" fmla="*/ 219 h 276"/>
                <a:gd name="T42" fmla="*/ 715 w 830"/>
                <a:gd name="T43" fmla="*/ 201 h 276"/>
                <a:gd name="T44" fmla="*/ 737 w 830"/>
                <a:gd name="T45" fmla="*/ 186 h 276"/>
                <a:gd name="T46" fmla="*/ 762 w 830"/>
                <a:gd name="T47" fmla="*/ 166 h 276"/>
                <a:gd name="T48" fmla="*/ 785 w 830"/>
                <a:gd name="T49" fmla="*/ 147 h 276"/>
                <a:gd name="T50" fmla="*/ 800 w 830"/>
                <a:gd name="T51" fmla="*/ 125 h 276"/>
                <a:gd name="T52" fmla="*/ 814 w 830"/>
                <a:gd name="T53" fmla="*/ 100 h 276"/>
                <a:gd name="T54" fmla="*/ 824 w 830"/>
                <a:gd name="T55" fmla="*/ 73 h 276"/>
                <a:gd name="T56" fmla="*/ 829 w 830"/>
                <a:gd name="T57" fmla="*/ 40 h 276"/>
                <a:gd name="T58" fmla="*/ 827 w 830"/>
                <a:gd name="T59" fmla="*/ 1 h 276"/>
                <a:gd name="T60" fmla="*/ 4 w 830"/>
                <a:gd name="T61" fmla="*/ 0 h 27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30"/>
                <a:gd name="T94" fmla="*/ 0 h 276"/>
                <a:gd name="T95" fmla="*/ 830 w 830"/>
                <a:gd name="T96" fmla="*/ 276 h 27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30" h="276">
                  <a:moveTo>
                    <a:pt x="4" y="0"/>
                  </a:moveTo>
                  <a:lnTo>
                    <a:pt x="0" y="28"/>
                  </a:lnTo>
                  <a:lnTo>
                    <a:pt x="4" y="65"/>
                  </a:lnTo>
                  <a:lnTo>
                    <a:pt x="16" y="102"/>
                  </a:lnTo>
                  <a:lnTo>
                    <a:pt x="38" y="139"/>
                  </a:lnTo>
                  <a:lnTo>
                    <a:pt x="74" y="172"/>
                  </a:lnTo>
                  <a:lnTo>
                    <a:pt x="117" y="202"/>
                  </a:lnTo>
                  <a:lnTo>
                    <a:pt x="161" y="223"/>
                  </a:lnTo>
                  <a:lnTo>
                    <a:pt x="197" y="237"/>
                  </a:lnTo>
                  <a:lnTo>
                    <a:pt x="239" y="251"/>
                  </a:lnTo>
                  <a:lnTo>
                    <a:pt x="278" y="260"/>
                  </a:lnTo>
                  <a:lnTo>
                    <a:pt x="317" y="266"/>
                  </a:lnTo>
                  <a:lnTo>
                    <a:pt x="354" y="270"/>
                  </a:lnTo>
                  <a:lnTo>
                    <a:pt x="402" y="275"/>
                  </a:lnTo>
                  <a:lnTo>
                    <a:pt x="447" y="273"/>
                  </a:lnTo>
                  <a:lnTo>
                    <a:pt x="490" y="270"/>
                  </a:lnTo>
                  <a:lnTo>
                    <a:pt x="541" y="265"/>
                  </a:lnTo>
                  <a:lnTo>
                    <a:pt x="579" y="255"/>
                  </a:lnTo>
                  <a:lnTo>
                    <a:pt x="620" y="244"/>
                  </a:lnTo>
                  <a:lnTo>
                    <a:pt x="659" y="230"/>
                  </a:lnTo>
                  <a:lnTo>
                    <a:pt x="686" y="219"/>
                  </a:lnTo>
                  <a:lnTo>
                    <a:pt x="715" y="201"/>
                  </a:lnTo>
                  <a:lnTo>
                    <a:pt x="737" y="186"/>
                  </a:lnTo>
                  <a:lnTo>
                    <a:pt x="762" y="166"/>
                  </a:lnTo>
                  <a:lnTo>
                    <a:pt x="785" y="147"/>
                  </a:lnTo>
                  <a:lnTo>
                    <a:pt x="800" y="125"/>
                  </a:lnTo>
                  <a:lnTo>
                    <a:pt x="814" y="100"/>
                  </a:lnTo>
                  <a:lnTo>
                    <a:pt x="824" y="73"/>
                  </a:lnTo>
                  <a:lnTo>
                    <a:pt x="829" y="40"/>
                  </a:lnTo>
                  <a:lnTo>
                    <a:pt x="827" y="1"/>
                  </a:lnTo>
                  <a:lnTo>
                    <a:pt x="4" y="0"/>
                  </a:lnTo>
                </a:path>
              </a:pathLst>
            </a:custGeom>
            <a:solidFill>
              <a:srgbClr val="0070C0"/>
            </a:solidFill>
            <a:ln w="3175" cmpd="sng">
              <a:solidFill>
                <a:srgbClr val="D7D7D7"/>
              </a:solidFill>
              <a:miter lim="800000"/>
            </a:ln>
          </p:spPr>
          <p:txBody>
            <a:bodyPr lIns="93296" tIns="46648" rIns="93296" bIns="46648" anchor="ctr"/>
            <a:p>
              <a:pPr>
                <a:lnSpc>
                  <a:spcPct val="120000"/>
                </a:lnSpc>
              </a:pPr>
              <a:endParaRPr lang="zh-CN" altLang="en-US" sz="1200" b="1">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6" name="TextBox 53"/>
          <p:cNvSpPr>
            <a:spLocks noChangeArrowheads="1"/>
          </p:cNvSpPr>
          <p:nvPr/>
        </p:nvSpPr>
        <p:spPr bwMode="auto">
          <a:xfrm>
            <a:off x="1367449" y="2774937"/>
            <a:ext cx="2101850" cy="369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6" tIns="46648" rIns="93296" bIns="46648">
            <a:spAutoFit/>
          </a:bodyPr>
          <a:lstStyle/>
          <a:p>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人类命运共同体</a:t>
            </a:r>
            <a:endParaRPr lang="zh-CN" altLang="en-US"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TextBox 58"/>
          <p:cNvSpPr>
            <a:spLocks noChangeArrowheads="1"/>
          </p:cNvSpPr>
          <p:nvPr/>
        </p:nvSpPr>
        <p:spPr bwMode="auto">
          <a:xfrm>
            <a:off x="343535" y="3144520"/>
            <a:ext cx="3331210" cy="3047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296" tIns="46648" rIns="93296" bIns="46648">
            <a:spAutoFit/>
          </a:bodyPr>
          <a:lstStyle/>
          <a:p>
            <a:pPr>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充分利用外语的优势，用开放的胸怀和眼界，了解、理解、欣赏、学习、吸纳世界文化中的德育精髓和优秀品质，同时在语言、文化的比较中，彰显中华文化的魅力，培养具有世界眼光和全球治理能力的新一代社会主义事业的建设者和接班人。文化交流和文明互鉴</a:t>
            </a:r>
            <a:endParaRPr lang="zh-CN" altLang="en-US" sz="16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TextBox 53"/>
          <p:cNvSpPr>
            <a:spLocks noChangeArrowheads="1"/>
          </p:cNvSpPr>
          <p:nvPr/>
        </p:nvSpPr>
        <p:spPr bwMode="auto">
          <a:xfrm>
            <a:off x="8151703" y="2676652"/>
            <a:ext cx="2143125" cy="369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6" tIns="46648" rIns="93296" bIns="46648">
            <a:spAutoFit/>
          </a:bodyPr>
          <a:lstStyle/>
          <a:p>
            <a:pPr algn="r"/>
            <a:r>
              <a:rPr lang="zh-CN" altLang="en-US" b="1">
                <a:latin typeface="微软雅黑" panose="020B0503020204020204" pitchFamily="34" charset="-122"/>
                <a:ea typeface="微软雅黑" panose="020B0503020204020204" pitchFamily="34" charset="-122"/>
                <a:sym typeface="宋体" panose="02010600030101010101" pitchFamily="2" charset="-122"/>
              </a:rPr>
              <a:t>西方优秀文化特征</a:t>
            </a:r>
            <a:endParaRPr lang="zh-CN" altLang="en-US" b="1">
              <a:latin typeface="微软雅黑" panose="020B0503020204020204" pitchFamily="34" charset="-122"/>
              <a:ea typeface="微软雅黑" panose="020B0503020204020204" pitchFamily="34" charset="-122"/>
              <a:sym typeface="宋体" panose="02010600030101010101" pitchFamily="2" charset="-122"/>
            </a:endParaRPr>
          </a:p>
        </p:txBody>
      </p:sp>
      <p:sp>
        <p:nvSpPr>
          <p:cNvPr id="19" name="TextBox 60"/>
          <p:cNvSpPr>
            <a:spLocks noChangeArrowheads="1"/>
          </p:cNvSpPr>
          <p:nvPr/>
        </p:nvSpPr>
        <p:spPr bwMode="auto">
          <a:xfrm>
            <a:off x="8152130" y="2985135"/>
            <a:ext cx="3584575" cy="3047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296" tIns="46648" rIns="93296" bIns="46648">
            <a:spAutoFit/>
          </a:bodyPr>
          <a:lstStyle/>
          <a:p>
            <a:pPr>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与我们的社会主义核心价值观具有相通之处。比如：客观、理性、科学精神、规则意识（法制精神）、效率、责任意识、信用意识、个人奋斗，等等。规则意识能够培养公民意识、使社会和谐运行、提高社会运行效率。红绿灯。</a:t>
            </a:r>
            <a:endParaRPr lang="zh-CN" altLang="en-US" sz="1600" dirty="0">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0" name="Picture 12" descr="S11_Rafa"/>
          <p:cNvPicPr>
            <a:picLocks noChangeAspect="1" noChangeArrowheads="1"/>
          </p:cNvPicPr>
          <p:nvPr/>
        </p:nvPicPr>
        <p:blipFill>
          <a:blip r:embed="rId1">
            <a:extLst>
              <a:ext uri="{28A0092B-C50C-407E-A947-70E740481C1C}">
                <a14:useLocalDpi xmlns:a14="http://schemas.microsoft.com/office/drawing/2010/main" val="0"/>
              </a:ext>
            </a:extLst>
          </a:blip>
          <a:srcRect l="61249" t="17223" r="31250" b="72960"/>
          <a:stretch>
            <a:fillRect/>
          </a:stretch>
        </p:blipFill>
        <p:spPr bwMode="auto">
          <a:xfrm>
            <a:off x="2075156" y="1985949"/>
            <a:ext cx="6858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3" descr="S11_Rafa"/>
          <p:cNvPicPr>
            <a:picLocks noChangeAspect="1" noChangeArrowheads="1"/>
          </p:cNvPicPr>
          <p:nvPr/>
        </p:nvPicPr>
        <p:blipFill>
          <a:blip r:embed="rId1">
            <a:extLst>
              <a:ext uri="{28A0092B-C50C-407E-A947-70E740481C1C}">
                <a14:useLocalDpi xmlns:a14="http://schemas.microsoft.com/office/drawing/2010/main" val="0"/>
              </a:ext>
            </a:extLst>
          </a:blip>
          <a:srcRect l="74445" t="17223" r="17776" b="72591"/>
          <a:stretch>
            <a:fillRect/>
          </a:stretch>
        </p:blipFill>
        <p:spPr bwMode="auto">
          <a:xfrm>
            <a:off x="9058165" y="1884490"/>
            <a:ext cx="7112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7"/>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9" name="矩形 8"/>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sp>
        <p:nvSpPr>
          <p:cNvPr id="10" name="动作按钮: 后退或前一项 9">
            <a:hlinkClick r:id="rId2" action="ppaction://hlinksldjump"/>
          </p:cNvPr>
          <p:cNvSpPr/>
          <p:nvPr/>
        </p:nvSpPr>
        <p:spPr>
          <a:xfrm>
            <a:off x="148590" y="6156325"/>
            <a:ext cx="600710" cy="518795"/>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8" dur="1000" decel="50000" fill="hold">
                                          <p:stCondLst>
                                            <p:cond delay="0"/>
                                          </p:stCondLst>
                                        </p:cTn>
                                        <p:tgtEl>
                                          <p:spTgt spid="4"/>
                                        </p:tgtEl>
                                        <p:attrNameLst>
                                          <p:attrName>ppt_x</p:attrName>
                                          <p:attrName>ppt_y</p:attrName>
                                        </p:attrNameLst>
                                      </p:cBhvr>
                                      <p:rCtr x="0" y="0"/>
                                    </p:animMotion>
                                    <p:animEffect>
                                      <p:cBhvr>
                                        <p:cTn id="9" dur="1000"/>
                                        <p:tgtEl>
                                          <p:spTgt spid="4"/>
                                        </p:tgtEl>
                                      </p:cBhvr>
                                    </p:animEffec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35" presetClass="emph" presetSubtype="0" repeatCount="5000" fill="hold" nodeType="withEffect">
                                  <p:stCondLst>
                                    <p:cond delay="0"/>
                                  </p:stCondLst>
                                  <p:childTnLst>
                                    <p:anim calcmode="fmla" valueType="str">
                                      <p:cBhvr>
                                        <p:cTn id="14" dur="100" fill="hold"/>
                                        <p:tgtEl>
                                          <p:spTgt spid="20"/>
                                        </p:tgtEl>
                                        <p:attrNameLst>
                                          <p:attrName>style.visibility</p:attrName>
                                        </p:attrNameLst>
                                      </p:cBhvr>
                                      <p:tavLst>
                                        <p:tav tm="0">
                                          <p:val>
                                            <p:strVal val="hidden"/>
                                          </p:val>
                                        </p:tav>
                                        <p:tav tm="50000">
                                          <p:val>
                                            <p:strVal val="visible"/>
                                          </p:val>
                                        </p:tav>
                                      </p:tavLst>
                                    </p:anim>
                                  </p:childTnLst>
                                </p:cTn>
                              </p:par>
                            </p:childTnLst>
                          </p:cTn>
                        </p:par>
                        <p:par>
                          <p:cTn id="15" fill="hold">
                            <p:stCondLst>
                              <p:cond delay="1000"/>
                            </p:stCondLst>
                            <p:childTnLst>
                              <p:par>
                                <p:cTn id="16" presetID="1"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par>
                                <p:cTn id="18" presetID="35" presetClass="emph" presetSubtype="0" repeatCount="5000" fill="hold" nodeType="withEffect">
                                  <p:stCondLst>
                                    <p:cond delay="0"/>
                                  </p:stCondLst>
                                  <p:childTnLst>
                                    <p:anim calcmode="fmla" valueType="str">
                                      <p:cBhvr>
                                        <p:cTn id="19" dur="100" fill="hold"/>
                                        <p:tgtEl>
                                          <p:spTgt spid="21"/>
                                        </p:tgtEl>
                                        <p:attrNameLst>
                                          <p:attrName>style.visibility</p:attrName>
                                        </p:attrNameLst>
                                      </p:cBhvr>
                                      <p:tavLst>
                                        <p:tav tm="0">
                                          <p:val>
                                            <p:strVal val="hidden"/>
                                          </p:val>
                                        </p:tav>
                                        <p:tav tm="50000">
                                          <p:val>
                                            <p:strVal val="visible"/>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ppt_x</p:attrName>
                                        </p:attrNameLst>
                                      </p:cBhvr>
                                      <p:tavLst>
                                        <p:tav tm="0">
                                          <p:val>
                                            <p:strVal val="#ppt_x"/>
                                          </p:val>
                                        </p:tav>
                                        <p:tav tm="100000">
                                          <p:val>
                                            <p:strVal val="#ppt_x"/>
                                          </p:val>
                                        </p:tav>
                                      </p:tavLst>
                                    </p:anim>
                                    <p:anim calcmode="lin" valueType="num">
                                      <p:cBhvr>
                                        <p:cTn id="24" dur="500" fill="hold"/>
                                        <p:tgtEl>
                                          <p:spTgt spid="1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500" fill="hold"/>
                                        <p:tgtEl>
                                          <p:spTgt spid="17"/>
                                        </p:tgtEl>
                                        <p:attrNameLst>
                                          <p:attrName>ppt_x</p:attrName>
                                        </p:attrNameLst>
                                      </p:cBhvr>
                                      <p:tavLst>
                                        <p:tav tm="0">
                                          <p:val>
                                            <p:strVal val="#ppt_x"/>
                                          </p:val>
                                        </p:tav>
                                        <p:tav tm="100000">
                                          <p:val>
                                            <p:strVal val="#ppt_x"/>
                                          </p:val>
                                        </p:tav>
                                      </p:tavLst>
                                    </p:anim>
                                    <p:anim calcmode="lin" valueType="num">
                                      <p:cBhvr>
                                        <p:cTn id="28" dur="500" fill="hold"/>
                                        <p:tgtEl>
                                          <p:spTgt spid="17"/>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2" presetClass="entr" presetSubtype="4"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ppt_x</p:attrName>
                                        </p:attrNameLst>
                                      </p:cBhvr>
                                      <p:tavLst>
                                        <p:tav tm="0">
                                          <p:val>
                                            <p:strVal val="#ppt_x"/>
                                          </p:val>
                                        </p:tav>
                                        <p:tav tm="100000">
                                          <p:val>
                                            <p:strVal val="#ppt_x"/>
                                          </p:val>
                                        </p:tav>
                                      </p:tavLst>
                                    </p:anim>
                                    <p:anim calcmode="lin" valueType="num">
                                      <p:cBhvr>
                                        <p:cTn id="33" dur="500" fill="hold"/>
                                        <p:tgtEl>
                                          <p:spTgt spid="18"/>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ppt_x</p:attrName>
                                        </p:attrNameLst>
                                      </p:cBhvr>
                                      <p:tavLst>
                                        <p:tav tm="0">
                                          <p:val>
                                            <p:strVal val="#ppt_x"/>
                                          </p:val>
                                        </p:tav>
                                        <p:tav tm="100000">
                                          <p:val>
                                            <p:strVal val="#ppt_x"/>
                                          </p:val>
                                        </p:tav>
                                      </p:tavLst>
                                    </p:anim>
                                    <p:anim calcmode="lin" valueType="num">
                                      <p:cBhvr>
                                        <p:cTn id="3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utoUpdateAnimBg="0"/>
      <p:bldP spid="17" grpId="0" bldLvl="0" autoUpdateAnimBg="0"/>
      <p:bldP spid="18" grpId="0" bldLvl="0" autoUpdateAnimBg="0"/>
      <p:bldP spid="19" grpId="0"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组合 38"/>
          <p:cNvGrpSpPr/>
          <p:nvPr/>
        </p:nvGrpSpPr>
        <p:grpSpPr>
          <a:xfrm>
            <a:off x="7376007" y="1823175"/>
            <a:ext cx="489603" cy="1008112"/>
            <a:chOff x="5234525" y="1635646"/>
            <a:chExt cx="489603" cy="1008112"/>
          </a:xfrm>
        </p:grpSpPr>
        <p:cxnSp>
          <p:nvCxnSpPr>
            <p:cNvPr id="40" name="直接连接符 39"/>
            <p:cNvCxnSpPr/>
            <p:nvPr/>
          </p:nvCxnSpPr>
          <p:spPr>
            <a:xfrm flipV="1">
              <a:off x="5234525" y="2003821"/>
              <a:ext cx="489603" cy="23694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5724128" y="1635646"/>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组合 41"/>
          <p:cNvGrpSpPr/>
          <p:nvPr/>
        </p:nvGrpSpPr>
        <p:grpSpPr>
          <a:xfrm flipH="1">
            <a:off x="3968257" y="1706623"/>
            <a:ext cx="489603" cy="1008112"/>
            <a:chOff x="5234525" y="1635646"/>
            <a:chExt cx="489603" cy="1008112"/>
          </a:xfrm>
        </p:grpSpPr>
        <p:cxnSp>
          <p:nvCxnSpPr>
            <p:cNvPr id="43" name="直接连接符 42"/>
            <p:cNvCxnSpPr/>
            <p:nvPr/>
          </p:nvCxnSpPr>
          <p:spPr>
            <a:xfrm flipV="1">
              <a:off x="5234525" y="2003821"/>
              <a:ext cx="489603" cy="236943"/>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5724128" y="1635646"/>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29"/>
          <p:cNvSpPr txBox="1"/>
          <p:nvPr/>
        </p:nvSpPr>
        <p:spPr>
          <a:xfrm>
            <a:off x="687070" y="1740535"/>
            <a:ext cx="3209290" cy="460375"/>
          </a:xfrm>
          <a:prstGeom prst="rect">
            <a:avLst/>
          </a:prstGeom>
          <a:noFill/>
        </p:spPr>
        <p:txBody>
          <a:bodyPr wrap="square" rtlCol="0">
            <a:spAutoFit/>
          </a:bodyPr>
          <a:lstStyle/>
          <a:p>
            <a:pPr algn="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中华优秀传统文化</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6" name="Rectangle 42"/>
          <p:cNvSpPr/>
          <p:nvPr/>
        </p:nvSpPr>
        <p:spPr>
          <a:xfrm>
            <a:off x="1710055" y="2096770"/>
            <a:ext cx="2210435" cy="1378585"/>
          </a:xfrm>
          <a:prstGeom prst="rect">
            <a:avLst/>
          </a:prstGeom>
          <a:noFill/>
          <a:ln w="12700" cap="flat" cmpd="sng" algn="ctr">
            <a:noFill/>
            <a:prstDash val="solid"/>
          </a:ln>
          <a:effectLst/>
        </p:spPr>
        <p:txBody>
          <a:bodyPr lIns="91440" tIns="0" rIns="91440" bIns="0" rtlCol="0" anchor="t"/>
          <a:lstStyle/>
          <a:p>
            <a:pPr algn="r">
              <a:lnSpc>
                <a:spcPct val="150000"/>
              </a:lnSpc>
              <a:defRPr/>
            </a:pP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三不朽</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管仲</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树人</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儒家</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r>
              <a:rPr lang="zh-CN" altLang="en-US" kern="0" dirty="0">
                <a:latin typeface="微软雅黑" panose="020B0503020204020204" pitchFamily="34" charset="-122"/>
                <a:ea typeface="微软雅黑" panose="020B0503020204020204" pitchFamily="34" charset="-122"/>
                <a:cs typeface="Arial" panose="020B0604020202020204" pitchFamily="34" charset="0"/>
              </a:rPr>
              <a:t>仁义礼智信</a:t>
            </a:r>
            <a:r>
              <a:rPr lang="en-US" altLang="zh-CN" kern="0" dirty="0">
                <a:latin typeface="微软雅黑" panose="020B0503020204020204" pitchFamily="34" charset="-122"/>
                <a:ea typeface="微软雅黑" panose="020B0503020204020204" pitchFamily="34" charset="-122"/>
                <a:cs typeface="Arial" panose="020B0604020202020204" pitchFamily="34" charset="0"/>
              </a:rPr>
              <a:t>”</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47" name="组合 46"/>
          <p:cNvGrpSpPr/>
          <p:nvPr/>
        </p:nvGrpSpPr>
        <p:grpSpPr>
          <a:xfrm>
            <a:off x="5377120" y="4667995"/>
            <a:ext cx="1008112" cy="245389"/>
            <a:chOff x="3956937" y="4598116"/>
            <a:chExt cx="1008112" cy="245389"/>
          </a:xfrm>
        </p:grpSpPr>
        <p:cxnSp>
          <p:nvCxnSpPr>
            <p:cNvPr id="48" name="直接连接符 47"/>
            <p:cNvCxnSpPr/>
            <p:nvPr/>
          </p:nvCxnSpPr>
          <p:spPr>
            <a:xfrm>
              <a:off x="4460993" y="4598116"/>
              <a:ext cx="0" cy="245389"/>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rot="5400000">
              <a:off x="4460993" y="4338272"/>
              <a:ext cx="0" cy="10081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p:nvGrpSpPr>
        <p:grpSpPr>
          <a:xfrm>
            <a:off x="4477567" y="1326135"/>
            <a:ext cx="2781376" cy="3299740"/>
            <a:chOff x="3664522" y="1895736"/>
            <a:chExt cx="1828080" cy="2168778"/>
          </a:xfrm>
        </p:grpSpPr>
        <p:sp>
          <p:nvSpPr>
            <p:cNvPr id="51" name="椭圆 41"/>
            <p:cNvSpPr/>
            <p:nvPr/>
          </p:nvSpPr>
          <p:spPr>
            <a:xfrm rot="7200000">
              <a:off x="3164171" y="2396086"/>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椭圆 41"/>
            <p:cNvSpPr/>
            <p:nvPr/>
          </p:nvSpPr>
          <p:spPr>
            <a:xfrm rot="14400000">
              <a:off x="4393284" y="2412902"/>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53" name="组合 52"/>
            <p:cNvGrpSpPr/>
            <p:nvPr/>
          </p:nvGrpSpPr>
          <p:grpSpPr>
            <a:xfrm>
              <a:off x="3745250" y="2137898"/>
              <a:ext cx="1650287" cy="1926616"/>
              <a:chOff x="3745250" y="2137898"/>
              <a:chExt cx="1650287" cy="1926616"/>
            </a:xfrm>
          </p:grpSpPr>
          <p:sp>
            <p:nvSpPr>
              <p:cNvPr id="54" name="椭圆 41"/>
              <p:cNvSpPr/>
              <p:nvPr/>
            </p:nvSpPr>
            <p:spPr>
              <a:xfrm>
                <a:off x="3763125" y="3465547"/>
                <a:ext cx="1599668" cy="598967"/>
              </a:xfrm>
              <a:custGeom>
                <a:avLst/>
                <a:gdLst/>
                <a:ahLst/>
                <a:cxnLst/>
                <a:rect l="l" t="t" r="r" b="b"/>
                <a:pathLst>
                  <a:path w="1599668" h="598967">
                    <a:moveTo>
                      <a:pt x="0" y="0"/>
                    </a:moveTo>
                    <a:cubicBezTo>
                      <a:pt x="151628" y="200513"/>
                      <a:pt x="392664" y="328095"/>
                      <a:pt x="663499" y="328095"/>
                    </a:cubicBezTo>
                    <a:cubicBezTo>
                      <a:pt x="687972" y="328095"/>
                      <a:pt x="712202" y="327053"/>
                      <a:pt x="736096" y="324429"/>
                    </a:cubicBezTo>
                    <a:cubicBezTo>
                      <a:pt x="804686" y="343570"/>
                      <a:pt x="876980" y="353237"/>
                      <a:pt x="951531" y="353237"/>
                    </a:cubicBezTo>
                    <a:cubicBezTo>
                      <a:pt x="1213656" y="353237"/>
                      <a:pt x="1447868" y="233729"/>
                      <a:pt x="1599668" y="43762"/>
                    </a:cubicBezTo>
                    <a:cubicBezTo>
                      <a:pt x="1482613" y="367828"/>
                      <a:pt x="1172056" y="598967"/>
                      <a:pt x="807515" y="598967"/>
                    </a:cubicBezTo>
                    <a:cubicBezTo>
                      <a:pt x="426652" y="598967"/>
                      <a:pt x="104716" y="346667"/>
                      <a:pt x="0"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5" name="椭圆 32"/>
              <p:cNvSpPr/>
              <p:nvPr/>
            </p:nvSpPr>
            <p:spPr>
              <a:xfrm rot="18192642" flipV="1">
                <a:off x="4458693" y="3110759"/>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32"/>
              <p:cNvSpPr/>
              <p:nvPr/>
            </p:nvSpPr>
            <p:spPr>
              <a:xfrm rot="14400000">
                <a:off x="3374984" y="3082481"/>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椭圆 32"/>
              <p:cNvSpPr/>
              <p:nvPr/>
            </p:nvSpPr>
            <p:spPr>
              <a:xfrm flipH="1">
                <a:off x="3926542" y="2137898"/>
                <a:ext cx="1307109" cy="566578"/>
              </a:xfrm>
              <a:custGeom>
                <a:avLst/>
                <a:gdLst/>
                <a:ahLst/>
                <a:cxnLst/>
                <a:rect l="l" t="t" r="r" b="b"/>
                <a:pathLst>
                  <a:path w="1307109" h="566578">
                    <a:moveTo>
                      <a:pt x="717983" y="0"/>
                    </a:moveTo>
                    <a:cubicBezTo>
                      <a:pt x="999681" y="73429"/>
                      <a:pt x="1223669" y="289240"/>
                      <a:pt x="1307109" y="566578"/>
                    </a:cubicBezTo>
                    <a:cubicBezTo>
                      <a:pt x="1155454" y="368073"/>
                      <a:pt x="915725" y="242064"/>
                      <a:pt x="646564" y="242064"/>
                    </a:cubicBezTo>
                    <a:cubicBezTo>
                      <a:pt x="385331" y="242064"/>
                      <a:pt x="151821" y="360760"/>
                      <a:pt x="0" y="549633"/>
                    </a:cubicBezTo>
                    <a:cubicBezTo>
                      <a:pt x="108911" y="248163"/>
                      <a:pt x="386028" y="27852"/>
                      <a:pt x="717983"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8" name="TextBox 35"/>
              <p:cNvSpPr txBox="1"/>
              <p:nvPr/>
            </p:nvSpPr>
            <p:spPr>
              <a:xfrm>
                <a:off x="3889080" y="2959617"/>
                <a:ext cx="1434924" cy="545487"/>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立德树人</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（外语课程）</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grpSp>
      </p:grpSp>
      <p:sp>
        <p:nvSpPr>
          <p:cNvPr id="59" name="TextBox 36"/>
          <p:cNvSpPr txBox="1"/>
          <p:nvPr/>
        </p:nvSpPr>
        <p:spPr>
          <a:xfrm>
            <a:off x="7973695" y="1856740"/>
            <a:ext cx="3898900"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cs typeface="Arial" panose="020B0604020202020204" pitchFamily="34" charset="0"/>
              </a:rPr>
              <a:t>社会主义核心价值观</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0" name="Rectangle 42"/>
          <p:cNvSpPr/>
          <p:nvPr/>
        </p:nvSpPr>
        <p:spPr>
          <a:xfrm>
            <a:off x="7973695" y="2213610"/>
            <a:ext cx="3994785" cy="1501140"/>
          </a:xfrm>
          <a:prstGeom prst="rect">
            <a:avLst/>
          </a:prstGeom>
          <a:noFill/>
          <a:ln w="12700" cap="flat" cmpd="sng" algn="ctr">
            <a:noFill/>
            <a:prstDash val="solid"/>
          </a:ln>
          <a:effectLst/>
        </p:spPr>
        <p:txBody>
          <a:bodyPr lIns="91440" tIns="0" rIns="91440" bIns="0" rtlCol="0" anchor="t"/>
          <a:lstStyle/>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国家层次：富强、民主、文明、和谐</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社会层次：自由、平等、公正、法治</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buClrTx/>
              <a:buSzTx/>
              <a:buFontTx/>
              <a:defRPr/>
            </a:pPr>
            <a:r>
              <a:rPr lang="zh-CN" altLang="en-US" sz="1800" kern="0" dirty="0">
                <a:latin typeface="微软雅黑" panose="020B0503020204020204" pitchFamily="34" charset="-122"/>
                <a:ea typeface="微软雅黑" panose="020B0503020204020204" pitchFamily="34" charset="-122"/>
                <a:cs typeface="Arial" panose="020B0604020202020204" pitchFamily="34" charset="0"/>
              </a:rPr>
              <a:t>个人层次：爱国、敬业、诚信、友善</a:t>
            </a:r>
            <a:endParaRPr lang="zh-CN" altLang="en-US" sz="1800" kern="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1" name="TextBox 38"/>
          <p:cNvSpPr txBox="1"/>
          <p:nvPr/>
        </p:nvSpPr>
        <p:spPr>
          <a:xfrm>
            <a:off x="4281805" y="5015230"/>
            <a:ext cx="3094355" cy="460375"/>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cs typeface="Arial" panose="020B0604020202020204" pitchFamily="34" charset="0"/>
              </a:rPr>
              <a:t>传承世界优秀文化</a:t>
            </a:r>
            <a:endParaRPr lang="zh-CN" altLang="en-US" sz="2400" b="1"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2" name="Rectangle 42"/>
          <p:cNvSpPr/>
          <p:nvPr/>
        </p:nvSpPr>
        <p:spPr>
          <a:xfrm>
            <a:off x="4792345" y="5371465"/>
            <a:ext cx="2210435" cy="861060"/>
          </a:xfrm>
          <a:prstGeom prst="rect">
            <a:avLst/>
          </a:prstGeom>
          <a:noFill/>
          <a:ln w="12700" cap="flat" cmpd="sng" algn="ctr">
            <a:noFill/>
            <a:prstDash val="solid"/>
          </a:ln>
          <a:effectLst/>
        </p:spPr>
        <p:txBody>
          <a:bodyPr lIns="91440" tIns="0" rIns="91440" bIns="0" rtlCol="0" anchor="t"/>
          <a:lstStyle/>
          <a:p>
            <a:pPr algn="ct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人类命运共同体</a:t>
            </a:r>
            <a:endParaRPr lang="en-US" altLang="zh-CN" kern="0" dirty="0">
              <a:latin typeface="微软雅黑" panose="020B0503020204020204" pitchFamily="34" charset="-122"/>
              <a:ea typeface="微软雅黑" panose="020B0503020204020204" pitchFamily="34" charset="-122"/>
              <a:cs typeface="Arial" panose="020B0604020202020204" pitchFamily="34" charset="0"/>
            </a:endParaRPr>
          </a:p>
          <a:p>
            <a:pPr algn="ctr">
              <a:lnSpc>
                <a:spcPct val="150000"/>
              </a:lnSpc>
              <a:defRPr/>
            </a:pPr>
            <a:r>
              <a:rPr lang="zh-CN" altLang="en-US" kern="0" dirty="0">
                <a:latin typeface="微软雅黑" panose="020B0503020204020204" pitchFamily="34" charset="-122"/>
                <a:ea typeface="微软雅黑" panose="020B0503020204020204" pitchFamily="34" charset="-122"/>
                <a:cs typeface="Arial" panose="020B0604020202020204" pitchFamily="34" charset="0"/>
              </a:rPr>
              <a:t>外国优秀文化特征</a:t>
            </a:r>
            <a:endParaRPr lang="zh-CN" altLang="en-US" kern="0"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750"/>
                                        <p:tgtEl>
                                          <p:spTgt spid="50"/>
                                        </p:tgtEl>
                                      </p:cBhvr>
                                    </p:animEffect>
                                    <p:anim calcmode="lin" valueType="num">
                                      <p:cBhvr>
                                        <p:cTn id="8" dur="750" fill="hold"/>
                                        <p:tgtEl>
                                          <p:spTgt spid="50"/>
                                        </p:tgtEl>
                                        <p:attrNameLst>
                                          <p:attrName>ppt_w</p:attrName>
                                        </p:attrNameLst>
                                      </p:cBhvr>
                                      <p:tavLst>
                                        <p:tav tm="0" fmla="#ppt_w*sin(2.5*pi*$)">
                                          <p:val>
                                            <p:fltVal val="0"/>
                                          </p:val>
                                        </p:tav>
                                        <p:tav tm="100000">
                                          <p:val>
                                            <p:fltVal val="1"/>
                                          </p:val>
                                        </p:tav>
                                      </p:tavLst>
                                    </p:anim>
                                    <p:anim calcmode="lin" valueType="num">
                                      <p:cBhvr>
                                        <p:cTn id="9" dur="750" fill="hold"/>
                                        <p:tgtEl>
                                          <p:spTgt spid="50"/>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22" presetClass="entr" presetSubtype="2" fill="hold"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right)">
                                      <p:cBhvr>
                                        <p:cTn id="13" dur="500"/>
                                        <p:tgtEl>
                                          <p:spTgt spid="42"/>
                                        </p:tgtEl>
                                      </p:cBhvr>
                                    </p:animEffect>
                                  </p:childTnLst>
                                </p:cTn>
                              </p:par>
                              <p:par>
                                <p:cTn id="14" presetID="22" presetClass="entr" presetSubtype="8"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par>
                                <p:cTn id="17" presetID="22" presetClass="entr" presetSubtype="1"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up)">
                                      <p:cBhvr>
                                        <p:cTn id="19" dur="500"/>
                                        <p:tgtEl>
                                          <p:spTgt spid="47"/>
                                        </p:tgtEl>
                                      </p:cBhvr>
                                    </p:animEffect>
                                  </p:childTnLst>
                                </p:cTn>
                              </p:par>
                            </p:childTnLst>
                          </p:cTn>
                        </p:par>
                        <p:par>
                          <p:cTn id="20" fill="hold">
                            <p:stCondLst>
                              <p:cond delay="1500"/>
                            </p:stCondLst>
                            <p:childTnLst>
                              <p:par>
                                <p:cTn id="21" presetID="14" presetClass="entr" presetSubtype="10"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randombar(horizontal)">
                                      <p:cBhvr>
                                        <p:cTn id="23" dur="500"/>
                                        <p:tgtEl>
                                          <p:spTgt spid="45"/>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randombar(horizontal)">
                                      <p:cBhvr>
                                        <p:cTn id="26" dur="500"/>
                                        <p:tgtEl>
                                          <p:spTgt spid="46"/>
                                        </p:tgtEl>
                                      </p:cBhvr>
                                    </p:animEffect>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randombar(horizontal)">
                                      <p:cBhvr>
                                        <p:cTn id="30" dur="500"/>
                                        <p:tgtEl>
                                          <p:spTgt spid="6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randombar(horizontal)">
                                      <p:cBhvr>
                                        <p:cTn id="33" dur="500"/>
                                        <p:tgtEl>
                                          <p:spTgt spid="59"/>
                                        </p:tgtEl>
                                      </p:cBhvr>
                                    </p:animEffect>
                                  </p:childTnLst>
                                </p:cTn>
                              </p:par>
                            </p:childTnLst>
                          </p:cTn>
                        </p:par>
                        <p:par>
                          <p:cTn id="34" fill="hold">
                            <p:stCondLst>
                              <p:cond delay="2500"/>
                            </p:stCondLst>
                            <p:childTnLst>
                              <p:par>
                                <p:cTn id="35" presetID="14" presetClass="entr" presetSubtype="10"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randombar(horizontal)">
                                      <p:cBhvr>
                                        <p:cTn id="37" dur="500"/>
                                        <p:tgtEl>
                                          <p:spTgt spid="61"/>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randombar(horizontal)">
                                      <p:cBhvr>
                                        <p:cTn id="40"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bldLvl="0" animBg="1"/>
      <p:bldP spid="59" grpId="0"/>
      <p:bldP spid="60" grpId="0" bldLvl="0" animBg="1"/>
      <p:bldP spid="61" grpId="0"/>
      <p:bldP spid="62"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2"/>
          <a:stretch>
            <a:fillRect/>
          </a:stretch>
        </p:blipFill>
        <p:spPr>
          <a:xfrm>
            <a:off x="1794510" y="836295"/>
            <a:ext cx="8902700" cy="5095240"/>
          </a:xfrm>
          <a:prstGeom prst="rect">
            <a:avLst/>
          </a:prstGeom>
        </p:spPr>
      </p:pic>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sp>
        <p:nvSpPr>
          <p:cNvPr id="3" name="文本框 2"/>
          <p:cNvSpPr txBox="1"/>
          <p:nvPr/>
        </p:nvSpPr>
        <p:spPr>
          <a:xfrm>
            <a:off x="389255" y="5685790"/>
            <a:ext cx="10307955" cy="460375"/>
          </a:xfrm>
          <a:prstGeom prst="rect">
            <a:avLst/>
          </a:prstGeom>
          <a:noFill/>
        </p:spPr>
        <p:txBody>
          <a:bodyPr wrap="square" rtlCol="0">
            <a:spAutoFit/>
          </a:bodyPr>
          <a:p>
            <a:r>
              <a:rPr lang="zh-CN" altLang="en-US" sz="2400"/>
              <a:t>问题链：育人核心</a:t>
            </a:r>
            <a:r>
              <a:rPr lang="en-US" altLang="zh-CN" sz="2400"/>
              <a:t>——</a:t>
            </a:r>
            <a:r>
              <a:rPr lang="zh-CN" altLang="en-US" sz="2400"/>
              <a:t>相应的教学设计</a:t>
            </a:r>
            <a:r>
              <a:rPr lang="en-US" altLang="zh-CN" sz="2400"/>
              <a:t>——</a:t>
            </a:r>
            <a:r>
              <a:rPr lang="zh-CN" altLang="en-US" sz="2400"/>
              <a:t>以教材为起点</a:t>
            </a:r>
            <a:r>
              <a:rPr lang="en-US" altLang="zh-CN" sz="2400"/>
              <a:t>——</a:t>
            </a:r>
            <a:r>
              <a:rPr lang="zh-CN" altLang="en-US" sz="2400"/>
              <a:t>解疑释惑</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push dir="u"/>
      </p:transition>
    </mc:Choice>
    <mc:Fallback>
      <p:transition spd="slow">
        <p:push dir="u"/>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
          <p:cNvSpPr/>
          <p:nvPr/>
        </p:nvSpPr>
        <p:spPr>
          <a:xfrm>
            <a:off x="2416178" y="1857764"/>
            <a:ext cx="1061017" cy="907905"/>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noFill/>
          <a:ln w="12700">
            <a:solidFill>
              <a:schemeClr val="bg1">
                <a:lumMod val="50000"/>
              </a:schemeClr>
            </a:soli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2"/>
          <p:cNvSpPr/>
          <p:nvPr/>
        </p:nvSpPr>
        <p:spPr>
          <a:xfrm>
            <a:off x="1789411" y="3288834"/>
            <a:ext cx="1857612" cy="1589546"/>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noFill/>
          <a:ln w="12700">
            <a:solidFill>
              <a:schemeClr val="bg1">
                <a:lumMod val="50000"/>
              </a:schemeClr>
            </a:soli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2"/>
          <p:cNvSpPr/>
          <p:nvPr/>
        </p:nvSpPr>
        <p:spPr>
          <a:xfrm>
            <a:off x="3291132" y="2466331"/>
            <a:ext cx="1808436" cy="1547466"/>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noFill/>
          <a:ln w="12700">
            <a:solidFill>
              <a:schemeClr val="bg1">
                <a:lumMod val="50000"/>
              </a:schemeClr>
            </a:soli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2"/>
          <p:cNvSpPr/>
          <p:nvPr/>
        </p:nvSpPr>
        <p:spPr>
          <a:xfrm>
            <a:off x="1575973" y="4672550"/>
            <a:ext cx="588211" cy="50332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noFill/>
          <a:ln w="12700">
            <a:solidFill>
              <a:schemeClr val="bg1">
                <a:lumMod val="50000"/>
              </a:schemeClr>
            </a:soli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2"/>
          <p:cNvSpPr/>
          <p:nvPr/>
        </p:nvSpPr>
        <p:spPr>
          <a:xfrm>
            <a:off x="2227262" y="2676586"/>
            <a:ext cx="1754658" cy="1501449"/>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2"/>
          <p:cNvSpPr/>
          <p:nvPr/>
        </p:nvSpPr>
        <p:spPr>
          <a:xfrm>
            <a:off x="1693701" y="2208967"/>
            <a:ext cx="723261" cy="618890"/>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2"/>
          <p:cNvSpPr/>
          <p:nvPr/>
        </p:nvSpPr>
        <p:spPr>
          <a:xfrm>
            <a:off x="3581612" y="1613665"/>
            <a:ext cx="570528" cy="488197"/>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solidFill>
              <a:srgbClr val="00B0F0"/>
            </a:soli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2"/>
          <p:cNvSpPr/>
          <p:nvPr/>
        </p:nvSpPr>
        <p:spPr>
          <a:xfrm>
            <a:off x="3516713" y="4450351"/>
            <a:ext cx="343748" cy="294143"/>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2"/>
          <p:cNvSpPr/>
          <p:nvPr/>
        </p:nvSpPr>
        <p:spPr>
          <a:xfrm>
            <a:off x="3916383" y="4481416"/>
            <a:ext cx="1002023" cy="857424"/>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
          <p:cNvSpPr/>
          <p:nvPr/>
        </p:nvSpPr>
        <p:spPr>
          <a:xfrm>
            <a:off x="4856090" y="2037619"/>
            <a:ext cx="1002023" cy="857424"/>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2"/>
          <p:cNvSpPr/>
          <p:nvPr/>
        </p:nvSpPr>
        <p:spPr>
          <a:xfrm>
            <a:off x="5099568" y="5498571"/>
            <a:ext cx="343748" cy="294143"/>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92D05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2"/>
          <p:cNvSpPr/>
          <p:nvPr/>
        </p:nvSpPr>
        <p:spPr>
          <a:xfrm>
            <a:off x="2055331" y="5157446"/>
            <a:ext cx="570528" cy="488197"/>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solidFill>
              <a:srgbClr val="00B0F0"/>
            </a:soli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2"/>
          <p:cNvSpPr/>
          <p:nvPr/>
        </p:nvSpPr>
        <p:spPr>
          <a:xfrm>
            <a:off x="894073" y="3240064"/>
            <a:ext cx="574644" cy="491719"/>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576540" y="1636114"/>
            <a:ext cx="4703227" cy="829945"/>
          </a:xfrm>
          <a:prstGeom prst="rect">
            <a:avLst/>
          </a:prstGeom>
        </p:spPr>
        <p:txBody>
          <a:bodyPr wrap="square">
            <a:spAutoFit/>
          </a:bodyPr>
          <a:lstStyle/>
          <a:p>
            <a:r>
              <a:rPr lang="zh-CN" altLang="en-US" sz="2400" dirty="0">
                <a:latin typeface="微软雅黑" panose="020B0503020204020204" pitchFamily="34" charset="-122"/>
                <a:ea typeface="微软雅黑" panose="020B0503020204020204" pitchFamily="34" charset="-122"/>
              </a:rPr>
              <a:t>《基础俄语</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》育人核心：提升跨文化传播交流素养</a:t>
            </a:r>
            <a:r>
              <a:rPr lang="zh-CN" altLang="en-US" sz="2400" dirty="0">
                <a:latin typeface="微软雅黑" panose="020B0503020204020204" pitchFamily="34" charset="-122"/>
                <a:ea typeface="微软雅黑" panose="020B0503020204020204" pitchFamily="34" charset="-122"/>
              </a:rPr>
              <a:t>及个人素养</a:t>
            </a:r>
            <a:endParaRPr lang="zh-CN" altLang="en-US" sz="2400" dirty="0">
              <a:latin typeface="微软雅黑" panose="020B0503020204020204" pitchFamily="34" charset="-122"/>
              <a:ea typeface="微软雅黑" panose="020B0503020204020204" pitchFamily="34" charset="-122"/>
            </a:endParaRPr>
          </a:p>
        </p:txBody>
      </p:sp>
      <p:sp>
        <p:nvSpPr>
          <p:cNvPr id="18" name="矩形 17"/>
          <p:cNvSpPr>
            <a:spLocks noChangeArrowheads="1"/>
          </p:cNvSpPr>
          <p:nvPr/>
        </p:nvSpPr>
        <p:spPr bwMode="auto">
          <a:xfrm>
            <a:off x="6594337" y="3069967"/>
            <a:ext cx="4685810" cy="242792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algn="l">
              <a:lnSpc>
                <a:spcPct val="150000"/>
              </a:lnSpc>
              <a:spcBef>
                <a:spcPct val="0"/>
              </a:spcBef>
            </a:pPr>
            <a:r>
              <a:rPr lang="en-US" altLang="zh-CN" sz="1600" cap="all" dirty="0">
                <a:latin typeface="微软雅黑" panose="020B0503020204020204" pitchFamily="34" charset="-122"/>
                <a:ea typeface="微软雅黑" panose="020B0503020204020204" pitchFamily="34" charset="-122"/>
              </a:rPr>
              <a:t>      </a:t>
            </a:r>
            <a:r>
              <a:rPr lang="zh-CN" altLang="en-US" sz="1600" cap="all" dirty="0">
                <a:latin typeface="微软雅黑" panose="020B0503020204020204" pitchFamily="34" charset="-122"/>
                <a:ea typeface="微软雅黑" panose="020B0503020204020204" pitchFamily="34" charset="-122"/>
              </a:rPr>
              <a:t>涉及中国文化的内容及有利于个人素养的内容</a:t>
            </a:r>
            <a:r>
              <a:rPr lang="zh-CN" altLang="en-US" sz="1600" cap="all" dirty="0">
                <a:latin typeface="微软雅黑" panose="020B0503020204020204" pitchFamily="34" charset="-122"/>
                <a:ea typeface="微软雅黑" panose="020B0503020204020204" pitchFamily="34" charset="-122"/>
              </a:rPr>
              <a:t>进行讲解的过程中，教师要致于展现经典魅力，强化学生对国家的热爱、对中华民族优秀文化的认同，提高学生的文化自信及个人素养</a:t>
            </a:r>
            <a:r>
              <a:rPr lang="zh-CN" altLang="en-US" sz="1600" cap="all" dirty="0">
                <a:latin typeface="微软雅黑" panose="020B0503020204020204" pitchFamily="34" charset="-122"/>
                <a:ea typeface="微软雅黑" panose="020B0503020204020204" pitchFamily="34" charset="-122"/>
              </a:rPr>
              <a:t>，让中国优秀传统文化根植于青年一代心中，自觉成为中国传统文化的传播者。</a:t>
            </a:r>
            <a:endParaRPr lang="zh-CN" altLang="en-US" sz="1600" cap="all" dirty="0">
              <a:latin typeface="微软雅黑" panose="020B0503020204020204" pitchFamily="34" charset="-122"/>
              <a:ea typeface="微软雅黑" panose="020B0503020204020204" pitchFamily="34" charset="-122"/>
            </a:endParaRPr>
          </a:p>
        </p:txBody>
      </p:sp>
      <p:sp>
        <p:nvSpPr>
          <p:cNvPr id="19" name="矩形 18"/>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挖掘思政元素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20" name="矩形 19"/>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2</a:t>
            </a:r>
            <a:endParaRPr lang="en-US" sz="3200"/>
          </a:p>
        </p:txBody>
      </p:sp>
      <p:sp>
        <p:nvSpPr>
          <p:cNvPr id="21" name="文本框 20"/>
          <p:cNvSpPr txBox="1"/>
          <p:nvPr/>
        </p:nvSpPr>
        <p:spPr>
          <a:xfrm>
            <a:off x="2653665" y="3091180"/>
            <a:ext cx="974725" cy="922020"/>
          </a:xfrm>
          <a:prstGeom prst="rect">
            <a:avLst/>
          </a:prstGeom>
          <a:noFill/>
        </p:spPr>
        <p:txBody>
          <a:bodyPr wrap="square" rtlCol="0">
            <a:spAutoFit/>
          </a:bodyPr>
          <a:p>
            <a:r>
              <a:rPr lang="zh-CN" altLang="en-US"/>
              <a:t>跨文化传播素养</a:t>
            </a:r>
            <a:endParaRPr lang="zh-CN" altLang="en-US"/>
          </a:p>
        </p:txBody>
      </p:sp>
      <p:sp>
        <p:nvSpPr>
          <p:cNvPr id="22" name="文本框 21"/>
          <p:cNvSpPr txBox="1"/>
          <p:nvPr/>
        </p:nvSpPr>
        <p:spPr>
          <a:xfrm>
            <a:off x="5038090" y="2251710"/>
            <a:ext cx="659765" cy="645160"/>
          </a:xfrm>
          <a:prstGeom prst="rect">
            <a:avLst/>
          </a:prstGeom>
          <a:noFill/>
        </p:spPr>
        <p:txBody>
          <a:bodyPr wrap="square" rtlCol="0">
            <a:spAutoFit/>
          </a:bodyPr>
          <a:p>
            <a:r>
              <a:rPr lang="zh-CN" altLang="en-US"/>
              <a:t>个人素养</a:t>
            </a:r>
            <a:endParaRPr lang="zh-CN" altLang="en-US"/>
          </a:p>
        </p:txBody>
      </p:sp>
      <p:sp>
        <p:nvSpPr>
          <p:cNvPr id="23" name="文本框 22"/>
          <p:cNvSpPr txBox="1"/>
          <p:nvPr/>
        </p:nvSpPr>
        <p:spPr>
          <a:xfrm>
            <a:off x="4087495" y="4672330"/>
            <a:ext cx="659765" cy="645160"/>
          </a:xfrm>
          <a:prstGeom prst="rect">
            <a:avLst/>
          </a:prstGeom>
          <a:noFill/>
        </p:spPr>
        <p:txBody>
          <a:bodyPr wrap="square" rtlCol="0">
            <a:spAutoFit/>
          </a:bodyPr>
          <a:p>
            <a:r>
              <a:rPr lang="zh-CN" altLang="en-US"/>
              <a:t>个人素养</a:t>
            </a:r>
            <a:endParaRPr lang="zh-CN" altLang="en-US"/>
          </a:p>
        </p:txBody>
      </p:sp>
      <p:sp>
        <p:nvSpPr>
          <p:cNvPr id="24" name="文本框 23"/>
          <p:cNvSpPr txBox="1"/>
          <p:nvPr/>
        </p:nvSpPr>
        <p:spPr>
          <a:xfrm>
            <a:off x="4087495" y="2896870"/>
            <a:ext cx="659765" cy="645160"/>
          </a:xfrm>
          <a:prstGeom prst="rect">
            <a:avLst/>
          </a:prstGeom>
          <a:noFill/>
        </p:spPr>
        <p:txBody>
          <a:bodyPr wrap="square" rtlCol="0">
            <a:spAutoFit/>
          </a:bodyPr>
          <a:p>
            <a:r>
              <a:rPr lang="zh-CN" altLang="en-US"/>
              <a:t>个人素养</a:t>
            </a:r>
            <a:endParaRPr lang="zh-CN" altLang="en-US"/>
          </a:p>
        </p:txBody>
      </p:sp>
      <p:sp>
        <p:nvSpPr>
          <p:cNvPr id="25" name="文本框 24"/>
          <p:cNvSpPr txBox="1"/>
          <p:nvPr/>
        </p:nvSpPr>
        <p:spPr>
          <a:xfrm>
            <a:off x="1539875" y="4601845"/>
            <a:ext cx="659765" cy="645160"/>
          </a:xfrm>
          <a:prstGeom prst="rect">
            <a:avLst/>
          </a:prstGeom>
          <a:noFill/>
        </p:spPr>
        <p:txBody>
          <a:bodyPr wrap="square" rtlCol="0">
            <a:spAutoFit/>
          </a:bodyPr>
          <a:p>
            <a:r>
              <a:rPr lang="zh-CN" altLang="en-US"/>
              <a:t>个人素养</a:t>
            </a:r>
            <a:endParaRPr lang="zh-CN" altLang="en-US"/>
          </a:p>
        </p:txBody>
      </p:sp>
      <p:sp>
        <p:nvSpPr>
          <p:cNvPr id="26" name="文本框 25"/>
          <p:cNvSpPr txBox="1"/>
          <p:nvPr/>
        </p:nvSpPr>
        <p:spPr>
          <a:xfrm>
            <a:off x="2616835" y="1989455"/>
            <a:ext cx="659765" cy="645160"/>
          </a:xfrm>
          <a:prstGeom prst="rect">
            <a:avLst/>
          </a:prstGeom>
          <a:noFill/>
        </p:spPr>
        <p:txBody>
          <a:bodyPr wrap="square" rtlCol="0">
            <a:spAutoFit/>
          </a:bodyPr>
          <a:p>
            <a:r>
              <a:rPr lang="zh-CN" altLang="en-US"/>
              <a:t>个人素养</a:t>
            </a:r>
            <a:endParaRPr lang="zh-CN" altLang="en-US"/>
          </a:p>
        </p:txBody>
      </p:sp>
      <p:sp>
        <p:nvSpPr>
          <p:cNvPr id="27" name="文本框 26"/>
          <p:cNvSpPr txBox="1"/>
          <p:nvPr/>
        </p:nvSpPr>
        <p:spPr>
          <a:xfrm>
            <a:off x="2143125" y="3956685"/>
            <a:ext cx="659765" cy="645160"/>
          </a:xfrm>
          <a:prstGeom prst="rect">
            <a:avLst/>
          </a:prstGeom>
          <a:noFill/>
        </p:spPr>
        <p:txBody>
          <a:bodyPr wrap="square" rtlCol="0">
            <a:spAutoFit/>
          </a:bodyPr>
          <a:p>
            <a:r>
              <a:rPr lang="zh-CN" altLang="en-US"/>
              <a:t>个人素养</a:t>
            </a:r>
            <a:endParaRPr lang="zh-CN" altLang="en-US"/>
          </a:p>
        </p:txBody>
      </p:sp>
      <p:sp>
        <p:nvSpPr>
          <p:cNvPr id="28" name="文本框 27"/>
          <p:cNvSpPr txBox="1"/>
          <p:nvPr/>
        </p:nvSpPr>
        <p:spPr>
          <a:xfrm>
            <a:off x="1725295" y="2251710"/>
            <a:ext cx="659765" cy="645160"/>
          </a:xfrm>
          <a:prstGeom prst="rect">
            <a:avLst/>
          </a:prstGeom>
          <a:noFill/>
        </p:spPr>
        <p:txBody>
          <a:bodyPr wrap="square" rtlCol="0">
            <a:spAutoFit/>
          </a:bodyPr>
          <a:p>
            <a:r>
              <a:rPr lang="zh-CN" altLang="en-US"/>
              <a:t>个人素养</a:t>
            </a:r>
            <a:endParaRPr lang="zh-CN" altLang="en-US"/>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40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40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900"/>
                            </p:stCondLst>
                            <p:childTnLst>
                              <p:par>
                                <p:cTn id="16" presetID="53" presetClass="entr" presetSubtype="16"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Effect transition="in" filter="fade">
                                      <p:cBhvr>
                                        <p:cTn id="20" dur="500"/>
                                        <p:tgtEl>
                                          <p:spTgt spid="12"/>
                                        </p:tgtEl>
                                      </p:cBhvr>
                                    </p:animEffect>
                                  </p:childTnLst>
                                </p:cTn>
                              </p:par>
                            </p:childTnLst>
                          </p:cTn>
                        </p:par>
                        <p:par>
                          <p:cTn id="21" fill="hold">
                            <p:stCondLst>
                              <p:cond delay="1400"/>
                            </p:stCondLst>
                            <p:childTnLst>
                              <p:par>
                                <p:cTn id="22" presetID="53" presetClass="entr" presetSubtype="16"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par>
                          <p:cTn id="27" fill="hold">
                            <p:stCondLst>
                              <p:cond delay="1900"/>
                            </p:stCondLst>
                            <p:childTnLst>
                              <p:par>
                                <p:cTn id="28" presetID="53" presetClass="entr" presetSubtype="16"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animEffect transition="in" filter="fade">
                                      <p:cBhvr>
                                        <p:cTn id="32" dur="500"/>
                                        <p:tgtEl>
                                          <p:spTgt spid="6"/>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ppt_w</p:attrName>
                                        </p:attrNameLst>
                                      </p:cBhvr>
                                      <p:tavLst>
                                        <p:tav tm="0">
                                          <p:val>
                                            <p:fltVal val="0"/>
                                          </p:val>
                                        </p:tav>
                                        <p:tav tm="100000">
                                          <p:val>
                                            <p:strVal val="#ppt_w"/>
                                          </p:val>
                                        </p:tav>
                                      </p:tavLst>
                                    </p:anim>
                                    <p:anim calcmode="lin" valueType="num">
                                      <p:cBhvr>
                                        <p:cTn id="36" dur="500" fill="hold"/>
                                        <p:tgtEl>
                                          <p:spTgt spid="4"/>
                                        </p:tgtEl>
                                        <p:attrNameLst>
                                          <p:attrName>ppt_h</p:attrName>
                                        </p:attrNameLst>
                                      </p:cBhvr>
                                      <p:tavLst>
                                        <p:tav tm="0">
                                          <p:val>
                                            <p:fltVal val="0"/>
                                          </p:val>
                                        </p:tav>
                                        <p:tav tm="100000">
                                          <p:val>
                                            <p:strVal val="#ppt_h"/>
                                          </p:val>
                                        </p:tav>
                                      </p:tavLst>
                                    </p:anim>
                                    <p:animEffect transition="in" filter="fade">
                                      <p:cBhvr>
                                        <p:cTn id="37" dur="500"/>
                                        <p:tgtEl>
                                          <p:spTgt spid="4"/>
                                        </p:tgtEl>
                                      </p:cBhvr>
                                    </p:animEffect>
                                  </p:childTnLst>
                                </p:cTn>
                              </p:par>
                            </p:childTnLst>
                          </p:cTn>
                        </p:par>
                        <p:par>
                          <p:cTn id="38" fill="hold">
                            <p:stCondLst>
                              <p:cond delay="2400"/>
                            </p:stCondLst>
                            <p:childTnLst>
                              <p:par>
                                <p:cTn id="39" presetID="53" presetClass="entr" presetSubtype="16"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p:cTn id="41" dur="500" fill="hold"/>
                                        <p:tgtEl>
                                          <p:spTgt spid="9"/>
                                        </p:tgtEl>
                                        <p:attrNameLst>
                                          <p:attrName>ppt_w</p:attrName>
                                        </p:attrNameLst>
                                      </p:cBhvr>
                                      <p:tavLst>
                                        <p:tav tm="0">
                                          <p:val>
                                            <p:fltVal val="0"/>
                                          </p:val>
                                        </p:tav>
                                        <p:tav tm="100000">
                                          <p:val>
                                            <p:strVal val="#ppt_w"/>
                                          </p:val>
                                        </p:tav>
                                      </p:tavLst>
                                    </p:anim>
                                    <p:anim calcmode="lin" valueType="num">
                                      <p:cBhvr>
                                        <p:cTn id="42" dur="500" fill="hold"/>
                                        <p:tgtEl>
                                          <p:spTgt spid="9"/>
                                        </p:tgtEl>
                                        <p:attrNameLst>
                                          <p:attrName>ppt_h</p:attrName>
                                        </p:attrNameLst>
                                      </p:cBhvr>
                                      <p:tavLst>
                                        <p:tav tm="0">
                                          <p:val>
                                            <p:fltVal val="0"/>
                                          </p:val>
                                        </p:tav>
                                        <p:tav tm="100000">
                                          <p:val>
                                            <p:strVal val="#ppt_h"/>
                                          </p:val>
                                        </p:tav>
                                      </p:tavLst>
                                    </p:anim>
                                    <p:animEffect transition="in" filter="fade">
                                      <p:cBhvr>
                                        <p:cTn id="43" dur="500"/>
                                        <p:tgtEl>
                                          <p:spTgt spid="9"/>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500" fill="hold"/>
                                        <p:tgtEl>
                                          <p:spTgt spid="14"/>
                                        </p:tgtEl>
                                        <p:attrNameLst>
                                          <p:attrName>ppt_w</p:attrName>
                                        </p:attrNameLst>
                                      </p:cBhvr>
                                      <p:tavLst>
                                        <p:tav tm="0">
                                          <p:val>
                                            <p:fltVal val="0"/>
                                          </p:val>
                                        </p:tav>
                                        <p:tav tm="100000">
                                          <p:val>
                                            <p:strVal val="#ppt_w"/>
                                          </p:val>
                                        </p:tav>
                                      </p:tavLst>
                                    </p:anim>
                                    <p:anim calcmode="lin" valueType="num">
                                      <p:cBhvr>
                                        <p:cTn id="52" dur="500" fill="hold"/>
                                        <p:tgtEl>
                                          <p:spTgt spid="14"/>
                                        </p:tgtEl>
                                        <p:attrNameLst>
                                          <p:attrName>ppt_h</p:attrName>
                                        </p:attrNameLst>
                                      </p:cBhvr>
                                      <p:tavLst>
                                        <p:tav tm="0">
                                          <p:val>
                                            <p:fltVal val="0"/>
                                          </p:val>
                                        </p:tav>
                                        <p:tav tm="100000">
                                          <p:val>
                                            <p:strVal val="#ppt_h"/>
                                          </p:val>
                                        </p:tav>
                                      </p:tavLst>
                                    </p:anim>
                                    <p:animEffect transition="in" filter="fade">
                                      <p:cBhvr>
                                        <p:cTn id="53" dur="500"/>
                                        <p:tgtEl>
                                          <p:spTgt spid="14"/>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ppt_w</p:attrName>
                                        </p:attrNameLst>
                                      </p:cBhvr>
                                      <p:tavLst>
                                        <p:tav tm="0">
                                          <p:val>
                                            <p:fltVal val="0"/>
                                          </p:val>
                                        </p:tav>
                                        <p:tav tm="100000">
                                          <p:val>
                                            <p:strVal val="#ppt_w"/>
                                          </p:val>
                                        </p:tav>
                                      </p:tavLst>
                                    </p:anim>
                                    <p:anim calcmode="lin" valueType="num">
                                      <p:cBhvr>
                                        <p:cTn id="57" dur="500" fill="hold"/>
                                        <p:tgtEl>
                                          <p:spTgt spid="16"/>
                                        </p:tgtEl>
                                        <p:attrNameLst>
                                          <p:attrName>ppt_h</p:attrName>
                                        </p:attrNameLst>
                                      </p:cBhvr>
                                      <p:tavLst>
                                        <p:tav tm="0">
                                          <p:val>
                                            <p:fltVal val="0"/>
                                          </p:val>
                                        </p:tav>
                                        <p:tav tm="100000">
                                          <p:val>
                                            <p:strVal val="#ppt_h"/>
                                          </p:val>
                                        </p:tav>
                                      </p:tavLst>
                                    </p:anim>
                                    <p:animEffect transition="in" filter="fade">
                                      <p:cBhvr>
                                        <p:cTn id="58" dur="500"/>
                                        <p:tgtEl>
                                          <p:spTgt spid="1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Effect transition="in" filter="fade">
                                      <p:cBhvr>
                                        <p:cTn id="63" dur="500"/>
                                        <p:tgtEl>
                                          <p:spTgt spid="7"/>
                                        </p:tgtEl>
                                      </p:cBhvr>
                                    </p:animEffect>
                                  </p:childTnLst>
                                </p:cTn>
                              </p:par>
                            </p:childTnLst>
                          </p:cTn>
                        </p:par>
                        <p:par>
                          <p:cTn id="64" fill="hold">
                            <p:stCondLst>
                              <p:cond delay="2900"/>
                            </p:stCondLst>
                            <p:childTnLst>
                              <p:par>
                                <p:cTn id="65" presetID="53" presetClass="entr" presetSubtype="16"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500" fill="hold"/>
                                        <p:tgtEl>
                                          <p:spTgt spid="15"/>
                                        </p:tgtEl>
                                        <p:attrNameLst>
                                          <p:attrName>ppt_w</p:attrName>
                                        </p:attrNameLst>
                                      </p:cBhvr>
                                      <p:tavLst>
                                        <p:tav tm="0">
                                          <p:val>
                                            <p:fltVal val="0"/>
                                          </p:val>
                                        </p:tav>
                                        <p:tav tm="100000">
                                          <p:val>
                                            <p:strVal val="#ppt_w"/>
                                          </p:val>
                                        </p:tav>
                                      </p:tavLst>
                                    </p:anim>
                                    <p:anim calcmode="lin" valueType="num">
                                      <p:cBhvr>
                                        <p:cTn id="68" dur="500" fill="hold"/>
                                        <p:tgtEl>
                                          <p:spTgt spid="15"/>
                                        </p:tgtEl>
                                        <p:attrNameLst>
                                          <p:attrName>ppt_h</p:attrName>
                                        </p:attrNameLst>
                                      </p:cBhvr>
                                      <p:tavLst>
                                        <p:tav tm="0">
                                          <p:val>
                                            <p:fltVal val="0"/>
                                          </p:val>
                                        </p:tav>
                                        <p:tav tm="100000">
                                          <p:val>
                                            <p:strVal val="#ppt_h"/>
                                          </p:val>
                                        </p:tav>
                                      </p:tavLst>
                                    </p:anim>
                                    <p:animEffect transition="in" filter="fade">
                                      <p:cBhvr>
                                        <p:cTn id="69" dur="500"/>
                                        <p:tgtEl>
                                          <p:spTgt spid="15"/>
                                        </p:tgtEl>
                                      </p:cBhvr>
                                    </p:animEffect>
                                  </p:childTnLst>
                                </p:cTn>
                              </p:par>
                            </p:childTnLst>
                          </p:cTn>
                        </p:par>
                        <p:par>
                          <p:cTn id="70" fill="hold">
                            <p:stCondLst>
                              <p:cond delay="3400"/>
                            </p:stCondLst>
                            <p:childTnLst>
                              <p:par>
                                <p:cTn id="71" presetID="53" presetClass="entr" presetSubtype="16" fill="hold" grpId="0" nodeType="afterEffect">
                                  <p:stCondLst>
                                    <p:cond delay="0"/>
                                  </p:stCondLst>
                                  <p:childTnLst>
                                    <p:set>
                                      <p:cBhvr>
                                        <p:cTn id="72" dur="1" fill="hold">
                                          <p:stCondLst>
                                            <p:cond delay="0"/>
                                          </p:stCondLst>
                                        </p:cTn>
                                        <p:tgtEl>
                                          <p:spTgt spid="10"/>
                                        </p:tgtEl>
                                        <p:attrNameLst>
                                          <p:attrName>style.visibility</p:attrName>
                                        </p:attrNameLst>
                                      </p:cBhvr>
                                      <p:to>
                                        <p:strVal val="visible"/>
                                      </p:to>
                                    </p:set>
                                    <p:anim calcmode="lin" valueType="num">
                                      <p:cBhvr>
                                        <p:cTn id="73" dur="500" fill="hold"/>
                                        <p:tgtEl>
                                          <p:spTgt spid="10"/>
                                        </p:tgtEl>
                                        <p:attrNameLst>
                                          <p:attrName>ppt_w</p:attrName>
                                        </p:attrNameLst>
                                      </p:cBhvr>
                                      <p:tavLst>
                                        <p:tav tm="0">
                                          <p:val>
                                            <p:fltVal val="0"/>
                                          </p:val>
                                        </p:tav>
                                        <p:tav tm="100000">
                                          <p:val>
                                            <p:strVal val="#ppt_w"/>
                                          </p:val>
                                        </p:tav>
                                      </p:tavLst>
                                    </p:anim>
                                    <p:anim calcmode="lin" valueType="num">
                                      <p:cBhvr>
                                        <p:cTn id="74" dur="500" fill="hold"/>
                                        <p:tgtEl>
                                          <p:spTgt spid="10"/>
                                        </p:tgtEl>
                                        <p:attrNameLst>
                                          <p:attrName>ppt_h</p:attrName>
                                        </p:attrNameLst>
                                      </p:cBhvr>
                                      <p:tavLst>
                                        <p:tav tm="0">
                                          <p:val>
                                            <p:fltVal val="0"/>
                                          </p:val>
                                        </p:tav>
                                        <p:tav tm="100000">
                                          <p:val>
                                            <p:strVal val="#ppt_h"/>
                                          </p:val>
                                        </p:tav>
                                      </p:tavLst>
                                    </p:anim>
                                    <p:animEffect transition="in" filter="fade">
                                      <p:cBhvr>
                                        <p:cTn id="75" dur="500"/>
                                        <p:tgtEl>
                                          <p:spTgt spid="10"/>
                                        </p:tgtEl>
                                      </p:cBhvr>
                                    </p:animEffect>
                                  </p:childTnLst>
                                </p:cTn>
                              </p:par>
                            </p:childTnLst>
                          </p:cTn>
                        </p:par>
                        <p:par>
                          <p:cTn id="76" fill="hold">
                            <p:stCondLst>
                              <p:cond delay="3900"/>
                            </p:stCondLst>
                            <p:childTnLst>
                              <p:par>
                                <p:cTn id="77" presetID="23" presetClass="entr" presetSubtype="16" fill="hold" grpId="0" nodeType="after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p:cTn id="79" dur="500" fill="hold"/>
                                        <p:tgtEl>
                                          <p:spTgt spid="17"/>
                                        </p:tgtEl>
                                        <p:attrNameLst>
                                          <p:attrName>ppt_w</p:attrName>
                                        </p:attrNameLst>
                                      </p:cBhvr>
                                      <p:tavLst>
                                        <p:tav tm="0">
                                          <p:val>
                                            <p:fltVal val="0"/>
                                          </p:val>
                                        </p:tav>
                                        <p:tav tm="100000">
                                          <p:val>
                                            <p:strVal val="#ppt_w"/>
                                          </p:val>
                                        </p:tav>
                                      </p:tavLst>
                                    </p:anim>
                                    <p:anim calcmode="lin" valueType="num">
                                      <p:cBhvr>
                                        <p:cTn id="80" dur="500" fill="hold"/>
                                        <p:tgtEl>
                                          <p:spTgt spid="17"/>
                                        </p:tgtEl>
                                        <p:attrNameLst>
                                          <p:attrName>ppt_h</p:attrName>
                                        </p:attrNameLst>
                                      </p:cBhvr>
                                      <p:tavLst>
                                        <p:tav tm="0">
                                          <p:val>
                                            <p:fltVal val="0"/>
                                          </p:val>
                                        </p:tav>
                                        <p:tav tm="100000">
                                          <p:val>
                                            <p:strVal val="#ppt_h"/>
                                          </p:val>
                                        </p:tav>
                                      </p:tavLst>
                                    </p:anim>
                                  </p:childTnLst>
                                </p:cTn>
                              </p:par>
                            </p:childTnLst>
                          </p:cTn>
                        </p:par>
                        <p:par>
                          <p:cTn id="81" fill="hold">
                            <p:stCondLst>
                              <p:cond delay="4400"/>
                            </p:stCondLst>
                            <p:childTnLst>
                              <p:par>
                                <p:cTn id="82" presetID="22" presetClass="entr" presetSubtype="8" fill="hold" grpId="0" nodeType="afterEffect">
                                  <p:stCondLst>
                                    <p:cond delay="0"/>
                                  </p:stCondLst>
                                  <p:iterate type="lt">
                                    <p:tmPct val="30000"/>
                                  </p:iterate>
                                  <p:childTnLst>
                                    <p:set>
                                      <p:cBhvr>
                                        <p:cTn id="83" dur="1" fill="hold">
                                          <p:stCondLst>
                                            <p:cond delay="0"/>
                                          </p:stCondLst>
                                        </p:cTn>
                                        <p:tgtEl>
                                          <p:spTgt spid="18"/>
                                        </p:tgtEl>
                                        <p:attrNameLst>
                                          <p:attrName>style.visibility</p:attrName>
                                        </p:attrNameLst>
                                      </p:cBhvr>
                                      <p:to>
                                        <p:strVal val="visible"/>
                                      </p:to>
                                    </p:set>
                                    <p:animEffect transition="in" filter="wipe(left)">
                                      <p:cBhvr>
                                        <p:cTn id="84" dur="50"/>
                                        <p:tgtEl>
                                          <p:spTgt spid="18"/>
                                        </p:tgtEl>
                                      </p:cBhvr>
                                    </p:animEffect>
                                  </p:childTnLst>
                                </p:cTn>
                              </p:par>
                              <p:par>
                                <p:cTn id="85" presetID="36" presetClass="emph" presetSubtype="0" fill="hold" grpId="1" nodeType="withEffect">
                                  <p:stCondLst>
                                    <p:cond delay="0"/>
                                  </p:stCondLst>
                                  <p:iterate type="lt">
                                    <p:tmPct val="30000"/>
                                  </p:iterate>
                                  <p:childTnLst>
                                    <p:animScale>
                                      <p:cBhvr>
                                        <p:cTn id="86" dur="25" autoRev="1" fill="hold">
                                          <p:stCondLst>
                                            <p:cond delay="0"/>
                                          </p:stCondLst>
                                        </p:cTn>
                                        <p:tgtEl>
                                          <p:spTgt spid="18"/>
                                        </p:tgtEl>
                                      </p:cBhvr>
                                      <p:to x="80000" y="100000"/>
                                    </p:animScale>
                                    <p:anim by="(#ppt_w*0.10)" calcmode="lin" valueType="num">
                                      <p:cBhvr>
                                        <p:cTn id="87" dur="25" autoRev="1" fill="hold">
                                          <p:stCondLst>
                                            <p:cond delay="0"/>
                                          </p:stCondLst>
                                        </p:cTn>
                                        <p:tgtEl>
                                          <p:spTgt spid="18"/>
                                        </p:tgtEl>
                                        <p:attrNameLst>
                                          <p:attrName>ppt_x</p:attrName>
                                        </p:attrNameLst>
                                      </p:cBhvr>
                                    </p:anim>
                                    <p:anim by="(-#ppt_w*0.10)" calcmode="lin" valueType="num">
                                      <p:cBhvr>
                                        <p:cTn id="88" dur="25" autoRev="1" fill="hold">
                                          <p:stCondLst>
                                            <p:cond delay="0"/>
                                          </p:stCondLst>
                                        </p:cTn>
                                        <p:tgtEl>
                                          <p:spTgt spid="18"/>
                                        </p:tgtEl>
                                        <p:attrNameLst>
                                          <p:attrName>ppt_y</p:attrName>
                                        </p:attrNameLst>
                                      </p:cBhvr>
                                    </p:anim>
                                    <p:animRot by="-480000">
                                      <p:cBhvr>
                                        <p:cTn id="89" dur="25" autoRev="1" fill="hold">
                                          <p:stCondLst>
                                            <p:cond delay="0"/>
                                          </p:stCondLst>
                                        </p:cTn>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bldLvl="0" animBg="1"/>
      <p:bldP spid="17" grpId="0"/>
      <p:bldP spid="18" grpId="0"/>
      <p:bldP spid="18"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矩形 54"/>
          <p:cNvSpPr/>
          <p:nvPr/>
        </p:nvSpPr>
        <p:spPr>
          <a:xfrm>
            <a:off x="1058545" y="42227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3200"/>
              <a:t>3.2</a:t>
            </a:r>
            <a:endParaRPr lang="en-US" altLang="zh-CN" sz="3200"/>
          </a:p>
        </p:txBody>
      </p:sp>
      <p:graphicFrame>
        <p:nvGraphicFramePr>
          <p:cNvPr id="15" name="表格 14"/>
          <p:cNvGraphicFramePr/>
          <p:nvPr>
            <p:custDataLst>
              <p:tags r:id="rId1"/>
            </p:custDataLst>
          </p:nvPr>
        </p:nvGraphicFramePr>
        <p:xfrm>
          <a:off x="118110" y="1065530"/>
          <a:ext cx="11970385" cy="5159375"/>
        </p:xfrm>
        <a:graphic>
          <a:graphicData uri="http://schemas.openxmlformats.org/drawingml/2006/table">
            <a:tbl>
              <a:tblPr firstRow="1" bandRow="1">
                <a:tableStyleId>{5C22544A-7EE6-4342-B048-85BDC9FD1C3A}</a:tableStyleId>
              </a:tblPr>
              <a:tblGrid>
                <a:gridCol w="1111885"/>
                <a:gridCol w="1637030"/>
                <a:gridCol w="9221470"/>
              </a:tblGrid>
              <a:tr h="407670">
                <a:tc>
                  <a:txBody>
                    <a:bodyPr/>
                    <a:lstStyle/>
                    <a:p>
                      <a:pPr algn="ctr">
                        <a:buNone/>
                      </a:pPr>
                      <a:r>
                        <a:rPr lang="zh-CN" altLang="en-US">
                          <a:solidFill>
                            <a:srgbClr val="FFFFFF"/>
                          </a:solidFill>
                        </a:rPr>
                        <a:t>课程序号</a:t>
                      </a:r>
                      <a:endParaRPr lang="zh-CN" altLang="en-US">
                        <a:solidFill>
                          <a:srgbClr val="FFFFFF"/>
                        </a:solidFill>
                      </a:endParaRPr>
                    </a:p>
                  </a:txBody>
                  <a:tcPr>
                    <a:lnL w="19050" cap="rnd">
                      <a:solidFill>
                        <a:srgbClr val="03A9F5"/>
                      </a:solidFill>
                      <a:prstDash val="solid"/>
                    </a:lnL>
                    <a:lnR w="3175">
                      <a:solidFill>
                        <a:srgbClr val="FFFFFF"/>
                      </a:solidFill>
                      <a:prstDash val="dot"/>
                    </a:lnR>
                    <a:lnT w="19050" cap="rnd">
                      <a:solidFill>
                        <a:srgbClr val="03A9F5"/>
                      </a:solidFill>
                      <a:prstDash val="solid"/>
                    </a:lnT>
                    <a:lnB w="19050">
                      <a:solidFill>
                        <a:srgbClr val="03A9F5"/>
                      </a:solidFill>
                      <a:prstDash val="solid"/>
                    </a:lnB>
                    <a:solidFill>
                      <a:srgbClr val="03A9F5"/>
                    </a:solidFill>
                  </a:tcPr>
                </a:tc>
                <a:tc>
                  <a:txBody>
                    <a:bodyPr/>
                    <a:lstStyle/>
                    <a:p>
                      <a:pPr algn="ctr">
                        <a:buNone/>
                      </a:pPr>
                      <a:r>
                        <a:rPr lang="zh-CN" altLang="en-US">
                          <a:solidFill>
                            <a:srgbClr val="FFFFFF"/>
                          </a:solidFill>
                        </a:rPr>
                        <a:t>课程内容</a:t>
                      </a:r>
                      <a:endParaRPr lang="zh-CN" altLang="en-US">
                        <a:solidFill>
                          <a:srgbClr val="FFFFFF"/>
                        </a:solidFill>
                      </a:endParaRPr>
                    </a:p>
                  </a:txBody>
                  <a:tcPr>
                    <a:lnL w="3175">
                      <a:solidFill>
                        <a:srgbClr val="FFFFFF"/>
                      </a:solidFill>
                      <a:prstDash val="dot"/>
                    </a:lnL>
                    <a:lnR w="3175">
                      <a:solidFill>
                        <a:srgbClr val="FFFFFF"/>
                      </a:solidFill>
                      <a:prstDash val="dot"/>
                    </a:lnR>
                    <a:lnT w="19050" cap="rnd">
                      <a:solidFill>
                        <a:srgbClr val="03A9F5"/>
                      </a:solidFill>
                      <a:prstDash val="solid"/>
                    </a:lnT>
                    <a:lnB w="19050">
                      <a:solidFill>
                        <a:srgbClr val="03A9F5"/>
                      </a:solidFill>
                      <a:prstDash val="solid"/>
                    </a:lnB>
                    <a:solidFill>
                      <a:srgbClr val="03A9F5"/>
                    </a:solidFill>
                  </a:tcPr>
                </a:tc>
                <a:tc>
                  <a:txBody>
                    <a:bodyPr/>
                    <a:lstStyle/>
                    <a:p>
                      <a:pPr algn="ctr">
                        <a:buNone/>
                      </a:pPr>
                      <a:r>
                        <a:rPr lang="zh-CN" altLang="en-US">
                          <a:solidFill>
                            <a:srgbClr val="FFFFFF"/>
                          </a:solidFill>
                        </a:rPr>
                        <a:t>思政元素</a:t>
                      </a:r>
                      <a:endParaRPr lang="zh-CN" altLang="en-US">
                        <a:solidFill>
                          <a:srgbClr val="FFFFFF"/>
                        </a:solidFill>
                      </a:endParaRPr>
                    </a:p>
                  </a:txBody>
                  <a:tcPr>
                    <a:lnL w="3175">
                      <a:solidFill>
                        <a:srgbClr val="FFFFFF"/>
                      </a:solidFill>
                      <a:prstDash val="dot"/>
                    </a:lnL>
                    <a:lnR w="19050" cap="rnd">
                      <a:solidFill>
                        <a:srgbClr val="03A9F5"/>
                      </a:solidFill>
                      <a:prstDash val="solid"/>
                    </a:lnR>
                    <a:lnT w="19050" cap="rnd">
                      <a:solidFill>
                        <a:srgbClr val="03A9F5"/>
                      </a:solidFill>
                      <a:prstDash val="solid"/>
                    </a:lnT>
                    <a:lnB w="19050">
                      <a:solidFill>
                        <a:srgbClr val="03A9F5"/>
                      </a:solidFill>
                      <a:prstDash val="solid"/>
                    </a:lnB>
                    <a:solidFill>
                      <a:srgbClr val="03A9F5"/>
                    </a:solidFill>
                  </a:tcPr>
                </a:tc>
              </a:tr>
              <a:tr h="407035">
                <a:tc>
                  <a:txBody>
                    <a:bodyPr/>
                    <a:lstStyle/>
                    <a:p>
                      <a:pPr algn="ctr">
                        <a:buNone/>
                      </a:pPr>
                      <a:r>
                        <a:rPr lang="en-US" altLang="zh-CN" sz="1600">
                          <a:solidFill>
                            <a:srgbClr val="404040"/>
                          </a:solidFill>
                          <a:latin typeface="Times New Roman" panose="02020603050405020304" charset="0"/>
                          <a:cs typeface="Times New Roman" panose="02020603050405020304" charset="0"/>
                        </a:rPr>
                        <a:t>1</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19050">
                      <a:solidFill>
                        <a:srgbClr val="03A9F5"/>
                      </a:solidFill>
                      <a:prstDash val="solid"/>
                    </a:lnT>
                    <a:lnB w="3175">
                      <a:solidFill>
                        <a:srgbClr val="03A9F5"/>
                      </a:solidFill>
                      <a:prstDash val="dot"/>
                    </a:lnB>
                    <a:solidFill>
                      <a:srgbClr val="F2F2F2"/>
                    </a:solidFill>
                  </a:tcPr>
                </a:tc>
                <a:tc>
                  <a:txBody>
                    <a:bodyPr/>
                    <a:lstStyle/>
                    <a:p>
                      <a:pPr algn="ctr">
                        <a:buNone/>
                      </a:pPr>
                      <a:r>
                        <a:rPr lang="zh-CN" altLang="en-US" sz="1600">
                          <a:solidFill>
                            <a:srgbClr val="404040"/>
                          </a:solidFill>
                        </a:rPr>
                        <a:t>自我介绍</a:t>
                      </a:r>
                      <a:endParaRPr lang="zh-CN" altLang="en-US" sz="1600">
                        <a:solidFill>
                          <a:srgbClr val="404040"/>
                        </a:solidFill>
                      </a:endParaRPr>
                    </a:p>
                  </a:txBody>
                  <a:tcPr>
                    <a:lnL w="3175">
                      <a:solidFill>
                        <a:srgbClr val="03A9F5"/>
                      </a:solidFill>
                      <a:prstDash val="dot"/>
                    </a:lnL>
                    <a:lnR w="3175">
                      <a:solidFill>
                        <a:srgbClr val="03A9F5"/>
                      </a:solidFill>
                      <a:prstDash val="dot"/>
                    </a:lnR>
                    <a:lnT w="19050">
                      <a:solidFill>
                        <a:srgbClr val="03A9F5"/>
                      </a:solidFill>
                      <a:prstDash val="solid"/>
                    </a:lnT>
                    <a:lnB w="3175">
                      <a:solidFill>
                        <a:srgbClr val="03A9F5"/>
                      </a:solidFill>
                      <a:prstDash val="dot"/>
                    </a:lnB>
                    <a:solidFill>
                      <a:srgbClr val="F2F2F2"/>
                    </a:solidFill>
                  </a:tcPr>
                </a:tc>
                <a:tc>
                  <a:txBody>
                    <a:bodyPr/>
                    <a:lstStyle/>
                    <a:p>
                      <a:pPr algn="ctr">
                        <a:buNone/>
                      </a:pPr>
                      <a:r>
                        <a:rPr lang="zh-CN" altLang="en-US" sz="1600">
                          <a:solidFill>
                            <a:srgbClr val="404040"/>
                          </a:solidFill>
                        </a:rPr>
                        <a:t>自尊自爱、自我介绍礼仪、自信、乐观、心理健康、实事求是、人生观和价值观、客观</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19050">
                      <a:solidFill>
                        <a:srgbClr val="03A9F5"/>
                      </a:solidFill>
                      <a:prstDash val="solid"/>
                    </a:lnT>
                    <a:lnB w="3175">
                      <a:solidFill>
                        <a:srgbClr val="03A9F5"/>
                      </a:solidFill>
                      <a:prstDash val="dot"/>
                    </a:lnB>
                    <a:solidFill>
                      <a:srgbClr val="F2F2F2"/>
                    </a:solidFill>
                  </a:tcPr>
                </a:tc>
              </a:tr>
              <a:tr h="365760">
                <a:tc>
                  <a:txBody>
                    <a:bodyPr/>
                    <a:lstStyle/>
                    <a:p>
                      <a:pPr algn="ctr">
                        <a:buNone/>
                      </a:pPr>
                      <a:r>
                        <a:rPr lang="en-US" altLang="zh-CN" sz="1600">
                          <a:solidFill>
                            <a:srgbClr val="404040"/>
                          </a:solidFill>
                          <a:latin typeface="Times New Roman" panose="02020603050405020304" charset="0"/>
                          <a:cs typeface="Times New Roman" panose="02020603050405020304" charset="0"/>
                        </a:rPr>
                        <a:t>2</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sym typeface="+mn-ea"/>
                        </a:rPr>
                        <a:t>家庭</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rPr>
                        <a:t>爱的主题（爱家人、爱家乡，爱祖国）、诚信、尊老爱幼</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FFFFF"/>
                    </a:solidFill>
                  </a:tcPr>
                </a:tc>
              </a:tr>
              <a:tr h="644525">
                <a:tc>
                  <a:txBody>
                    <a:bodyPr/>
                    <a:lstStyle/>
                    <a:p>
                      <a:pPr algn="ctr">
                        <a:buNone/>
                      </a:pPr>
                      <a:r>
                        <a:rPr lang="en-US" altLang="zh-CN" sz="1600">
                          <a:solidFill>
                            <a:srgbClr val="404040"/>
                          </a:solidFill>
                          <a:latin typeface="Times New Roman" panose="02020603050405020304" charset="0"/>
                          <a:cs typeface="Times New Roman" panose="02020603050405020304" charset="0"/>
                        </a:rPr>
                        <a:t>3</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sym typeface="+mn-ea"/>
                        </a:rPr>
                        <a:t>大学生活</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rPr>
                        <a:t>诚信、友善、爱岗敬业、合理规划时间、珍惜时间、学习习惯、解决问题的能力、人生观和价值观、科学精神</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2F2F2"/>
                    </a:solidFill>
                  </a:tcPr>
                </a:tc>
              </a:tr>
              <a:tr h="367665">
                <a:tc>
                  <a:txBody>
                    <a:bodyPr/>
                    <a:lstStyle/>
                    <a:p>
                      <a:pPr algn="ctr">
                        <a:buNone/>
                      </a:pPr>
                      <a:r>
                        <a:rPr lang="en-US" altLang="zh-CN" sz="1600">
                          <a:solidFill>
                            <a:srgbClr val="404040"/>
                          </a:solidFill>
                          <a:latin typeface="Times New Roman" panose="02020603050405020304" charset="0"/>
                          <a:cs typeface="Times New Roman" panose="02020603050405020304" charset="0"/>
                        </a:rPr>
                        <a:t>4</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sym typeface="+mn-ea"/>
                        </a:rPr>
                        <a:t>工作日</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rPr>
                        <a:t>合理规划时间、健康的作息、孝敬父母、守时、效率</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FFFFF"/>
                    </a:solidFill>
                  </a:tcPr>
                </a:tc>
              </a:tr>
              <a:tr h="389255">
                <a:tc>
                  <a:txBody>
                    <a:bodyPr/>
                    <a:lstStyle/>
                    <a:p>
                      <a:pPr algn="ctr">
                        <a:buNone/>
                      </a:pPr>
                      <a:r>
                        <a:rPr lang="en-US" altLang="zh-CN" sz="1600">
                          <a:solidFill>
                            <a:srgbClr val="404040"/>
                          </a:solidFill>
                          <a:latin typeface="Times New Roman" panose="02020603050405020304" charset="0"/>
                          <a:cs typeface="Times New Roman" panose="02020603050405020304" charset="0"/>
                        </a:rPr>
                        <a:t>5</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sym typeface="+mn-ea"/>
                        </a:rPr>
                        <a:t>作客</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rPr>
                        <a:t>尊重他国文化、民族文化自信、爱国情怀、互助合作、民族自豪感，注重自我展现，自信、自我认同</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2F2F2"/>
                    </a:solidFill>
                  </a:tcPr>
                </a:tc>
              </a:tr>
              <a:tr h="368300">
                <a:tc>
                  <a:txBody>
                    <a:bodyPr/>
                    <a:lstStyle/>
                    <a:p>
                      <a:pPr algn="ctr">
                        <a:buNone/>
                      </a:pPr>
                      <a:r>
                        <a:rPr lang="en-US" altLang="zh-CN" sz="1600">
                          <a:solidFill>
                            <a:srgbClr val="404040"/>
                          </a:solidFill>
                          <a:latin typeface="Times New Roman" panose="02020603050405020304" charset="0"/>
                          <a:cs typeface="Times New Roman" panose="02020603050405020304" charset="0"/>
                        </a:rPr>
                        <a:t>6</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sym typeface="+mn-ea"/>
                        </a:rPr>
                        <a:t>体育</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rPr>
                        <a:t>责任感、安全意识、身心全面发展、健康意识、对“美”的认识、国家富强</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FFFFF"/>
                    </a:solidFill>
                  </a:tcPr>
                </a:tc>
              </a:tr>
              <a:tr h="368300">
                <a:tc>
                  <a:txBody>
                    <a:bodyPr/>
                    <a:lstStyle/>
                    <a:p>
                      <a:pPr algn="ctr">
                        <a:buNone/>
                      </a:pPr>
                      <a:r>
                        <a:rPr lang="en-US" altLang="zh-CN" sz="1600">
                          <a:solidFill>
                            <a:srgbClr val="404040"/>
                          </a:solidFill>
                          <a:latin typeface="Times New Roman" panose="02020603050405020304" charset="0"/>
                          <a:cs typeface="Times New Roman" panose="02020603050405020304" charset="0"/>
                        </a:rPr>
                        <a:t>7</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sym typeface="+mn-ea"/>
                        </a:rPr>
                        <a:t>城市交通</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rPr>
                        <a:t>安全意识、珍爱生命、遵守法律法规、遵守交通规则、自我保护意识</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2F2F2"/>
                    </a:solidFill>
                  </a:tcPr>
                </a:tc>
              </a:tr>
              <a:tr h="368300">
                <a:tc>
                  <a:txBody>
                    <a:bodyPr/>
                    <a:lstStyle/>
                    <a:p>
                      <a:pPr algn="ctr">
                        <a:buNone/>
                      </a:pPr>
                      <a:r>
                        <a:rPr lang="en-US" altLang="zh-CN" sz="1600">
                          <a:solidFill>
                            <a:srgbClr val="404040"/>
                          </a:solidFill>
                          <a:latin typeface="Times New Roman" panose="02020603050405020304" charset="0"/>
                          <a:cs typeface="Times New Roman" panose="02020603050405020304" charset="0"/>
                        </a:rPr>
                        <a:t>8</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sym typeface="+mn-ea"/>
                        </a:rPr>
                        <a:t>俄罗斯自然环境</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rPr>
                        <a:t>保护环境、与大自然和谐相处、了解异国环境、异国文化、弘扬中国传统文化</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FFFFF"/>
                    </a:solidFill>
                  </a:tcPr>
                </a:tc>
              </a:tr>
              <a:tr h="367665">
                <a:tc>
                  <a:txBody>
                    <a:bodyPr/>
                    <a:lstStyle/>
                    <a:p>
                      <a:pPr algn="ctr">
                        <a:buNone/>
                      </a:pPr>
                      <a:r>
                        <a:rPr lang="en-US" altLang="zh-CN" sz="1600">
                          <a:solidFill>
                            <a:srgbClr val="404040"/>
                          </a:solidFill>
                          <a:latin typeface="Times New Roman" panose="02020603050405020304" charset="0"/>
                          <a:cs typeface="Times New Roman" panose="02020603050405020304" charset="0"/>
                        </a:rPr>
                        <a:t>9</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sym typeface="+mn-ea"/>
                        </a:rPr>
                        <a:t>休息日</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rPr>
                        <a:t>养成良好的睡眠习惯、合理规划时间、健康的作息、效率</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2F2F2"/>
                    </a:solidFill>
                  </a:tcPr>
                </a:tc>
              </a:tr>
              <a:tr h="368300">
                <a:tc>
                  <a:txBody>
                    <a:bodyPr/>
                    <a:lstStyle/>
                    <a:p>
                      <a:pPr algn="ctr">
                        <a:buNone/>
                      </a:pPr>
                      <a:r>
                        <a:rPr lang="en-US" altLang="zh-CN" sz="1600">
                          <a:solidFill>
                            <a:srgbClr val="404040"/>
                          </a:solidFill>
                          <a:latin typeface="Times New Roman" panose="02020603050405020304" charset="0"/>
                          <a:cs typeface="Times New Roman" panose="02020603050405020304" charset="0"/>
                        </a:rPr>
                        <a:t>10</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sym typeface="+mn-ea"/>
                        </a:rPr>
                        <a:t>打电话</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FFFFF"/>
                    </a:solidFill>
                  </a:tcPr>
                </a:tc>
                <a:tc>
                  <a:txBody>
                    <a:bodyPr/>
                    <a:lstStyle/>
                    <a:p>
                      <a:pPr algn="ctr">
                        <a:buNone/>
                      </a:pPr>
                      <a:r>
                        <a:rPr lang="zh-CN" altLang="en-US" sz="1600">
                          <a:solidFill>
                            <a:srgbClr val="404040"/>
                          </a:solidFill>
                        </a:rPr>
                        <a:t>电话礼仪、防骗意识、保护个人信息、理性对待问题</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FFFFF"/>
                    </a:solidFill>
                  </a:tcPr>
                </a:tc>
              </a:tr>
              <a:tr h="368300">
                <a:tc>
                  <a:txBody>
                    <a:bodyPr/>
                    <a:lstStyle/>
                    <a:p>
                      <a:pPr algn="ctr">
                        <a:buNone/>
                      </a:pPr>
                      <a:r>
                        <a:rPr lang="en-US" altLang="zh-CN" sz="1600">
                          <a:solidFill>
                            <a:srgbClr val="404040"/>
                          </a:solidFill>
                          <a:latin typeface="Times New Roman" panose="02020603050405020304" charset="0"/>
                          <a:cs typeface="Times New Roman" panose="02020603050405020304" charset="0"/>
                        </a:rPr>
                        <a:t>11</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sym typeface="+mn-ea"/>
                        </a:rPr>
                        <a:t>就医</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3175">
                      <a:solidFill>
                        <a:srgbClr val="03A9F5"/>
                      </a:solidFill>
                      <a:prstDash val="dot"/>
                    </a:lnB>
                    <a:solidFill>
                      <a:srgbClr val="F2F2F2"/>
                    </a:solidFill>
                  </a:tcPr>
                </a:tc>
                <a:tc>
                  <a:txBody>
                    <a:bodyPr/>
                    <a:lstStyle/>
                    <a:p>
                      <a:pPr algn="ctr">
                        <a:buNone/>
                      </a:pPr>
                      <a:r>
                        <a:rPr lang="zh-CN" altLang="en-US" sz="1600">
                          <a:solidFill>
                            <a:srgbClr val="404040"/>
                          </a:solidFill>
                        </a:rPr>
                        <a:t>珍爱生命、培养健康意识、良好的个人卫生习惯、异国医疗文化</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3175">
                      <a:solidFill>
                        <a:srgbClr val="03A9F5"/>
                      </a:solidFill>
                      <a:prstDash val="dot"/>
                    </a:lnB>
                    <a:solidFill>
                      <a:srgbClr val="F2F2F2"/>
                    </a:solidFill>
                  </a:tcPr>
                </a:tc>
              </a:tr>
              <a:tr h="368300">
                <a:tc>
                  <a:txBody>
                    <a:bodyPr/>
                    <a:lstStyle/>
                    <a:p>
                      <a:pPr algn="ctr">
                        <a:buNone/>
                      </a:pPr>
                      <a:r>
                        <a:rPr lang="en-US" altLang="zh-CN" sz="1600">
                          <a:solidFill>
                            <a:srgbClr val="404040"/>
                          </a:solidFill>
                          <a:latin typeface="Times New Roman" panose="02020603050405020304" charset="0"/>
                          <a:cs typeface="Times New Roman" panose="02020603050405020304" charset="0"/>
                        </a:rPr>
                        <a:t>12</a:t>
                      </a:r>
                      <a:endParaRPr lang="en-US" altLang="zh-CN" sz="1600">
                        <a:solidFill>
                          <a:srgbClr val="404040"/>
                        </a:solidFill>
                        <a:latin typeface="Times New Roman" panose="02020603050405020304" charset="0"/>
                        <a:cs typeface="Times New Roman" panose="02020603050405020304" charset="0"/>
                      </a:endParaRPr>
                    </a:p>
                  </a:txBody>
                  <a:tcPr>
                    <a:lnL w="19050" cap="rnd">
                      <a:solidFill>
                        <a:srgbClr val="03A9F5"/>
                      </a:solidFill>
                      <a:prstDash val="solid"/>
                    </a:lnL>
                    <a:lnR w="3175">
                      <a:solidFill>
                        <a:srgbClr val="03A9F5"/>
                      </a:solidFill>
                      <a:prstDash val="dot"/>
                    </a:lnR>
                    <a:lnT w="3175">
                      <a:solidFill>
                        <a:srgbClr val="03A9F5"/>
                      </a:solidFill>
                      <a:prstDash val="dot"/>
                    </a:lnT>
                    <a:lnB w="19050" cap="rnd">
                      <a:solidFill>
                        <a:srgbClr val="03A9F5"/>
                      </a:solidFill>
                      <a:prstDash val="solid"/>
                    </a:lnB>
                    <a:solidFill>
                      <a:srgbClr val="FFFFFF"/>
                    </a:solidFill>
                  </a:tcPr>
                </a:tc>
                <a:tc>
                  <a:txBody>
                    <a:bodyPr/>
                    <a:lstStyle/>
                    <a:p>
                      <a:pPr algn="ctr">
                        <a:buNone/>
                      </a:pPr>
                      <a:r>
                        <a:rPr lang="zh-CN" altLang="en-US" sz="1600">
                          <a:solidFill>
                            <a:srgbClr val="404040"/>
                          </a:solidFill>
                          <a:sym typeface="+mn-ea"/>
                        </a:rPr>
                        <a:t>购物</a:t>
                      </a:r>
                      <a:endParaRPr lang="zh-CN" altLang="en-US" sz="1600">
                        <a:solidFill>
                          <a:srgbClr val="404040"/>
                        </a:solidFill>
                        <a:sym typeface="+mn-ea"/>
                      </a:endParaRPr>
                    </a:p>
                  </a:txBody>
                  <a:tcPr>
                    <a:lnL w="3175">
                      <a:solidFill>
                        <a:srgbClr val="03A9F5"/>
                      </a:solidFill>
                      <a:prstDash val="dot"/>
                    </a:lnL>
                    <a:lnR w="3175">
                      <a:solidFill>
                        <a:srgbClr val="03A9F5"/>
                      </a:solidFill>
                      <a:prstDash val="dot"/>
                    </a:lnR>
                    <a:lnT w="3175">
                      <a:solidFill>
                        <a:srgbClr val="03A9F5"/>
                      </a:solidFill>
                      <a:prstDash val="dot"/>
                    </a:lnT>
                    <a:lnB w="19050" cap="rnd">
                      <a:solidFill>
                        <a:srgbClr val="03A9F5"/>
                      </a:solidFill>
                      <a:prstDash val="solid"/>
                    </a:lnB>
                    <a:solidFill>
                      <a:srgbClr val="FFFFFF"/>
                    </a:solidFill>
                  </a:tcPr>
                </a:tc>
                <a:tc>
                  <a:txBody>
                    <a:bodyPr/>
                    <a:lstStyle/>
                    <a:p>
                      <a:pPr algn="ctr">
                        <a:buNone/>
                      </a:pPr>
                      <a:r>
                        <a:rPr lang="zh-CN" altLang="en-US" sz="1600">
                          <a:solidFill>
                            <a:srgbClr val="404040"/>
                          </a:solidFill>
                        </a:rPr>
                        <a:t>诚信、法制（用法律武器保护自己）、财产安全意识、保护个人信息安全</a:t>
                      </a:r>
                      <a:endParaRPr lang="zh-CN" altLang="en-US" sz="1600">
                        <a:solidFill>
                          <a:srgbClr val="404040"/>
                        </a:solidFill>
                      </a:endParaRPr>
                    </a:p>
                  </a:txBody>
                  <a:tcPr>
                    <a:lnL w="3175">
                      <a:solidFill>
                        <a:srgbClr val="03A9F5"/>
                      </a:solidFill>
                      <a:prstDash val="dot"/>
                    </a:lnL>
                    <a:lnR w="19050" cap="rnd">
                      <a:solidFill>
                        <a:srgbClr val="03A9F5"/>
                      </a:solidFill>
                      <a:prstDash val="solid"/>
                    </a:lnR>
                    <a:lnT w="3175">
                      <a:solidFill>
                        <a:srgbClr val="03A9F5"/>
                      </a:solidFill>
                      <a:prstDash val="dot"/>
                    </a:lnT>
                    <a:lnB w="19050" cap="rnd">
                      <a:solidFill>
                        <a:srgbClr val="03A9F5"/>
                      </a:solidFill>
                      <a:prstDash val="solid"/>
                    </a:lnB>
                    <a:solidFill>
                      <a:srgbClr val="FFFFFF"/>
                    </a:solidFill>
                  </a:tcPr>
                </a:tc>
              </a:tr>
            </a:tbl>
          </a:graphicData>
        </a:graphic>
      </p:graphicFrame>
      <p:sp>
        <p:nvSpPr>
          <p:cNvPr id="16" name="矩形 15"/>
          <p:cNvSpPr/>
          <p:nvPr/>
        </p:nvSpPr>
        <p:spPr>
          <a:xfrm>
            <a:off x="2360930" y="326390"/>
            <a:ext cx="406654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sz="2800" dirty="0">
                <a:solidFill>
                  <a:schemeClr val="bg1"/>
                </a:solidFill>
                <a:latin typeface="黑体" panose="02010609060101010101" charset="-122"/>
                <a:ea typeface="黑体" panose="02010609060101010101" charset="-122"/>
                <a:cs typeface="黑体" panose="02010609060101010101" charset="-122"/>
                <a:sym typeface="+mn-lt"/>
              </a:rPr>
              <a:t>挖掘思政</a:t>
            </a:r>
            <a:r>
              <a:rPr lang="zh-CN" sz="2800" dirty="0">
                <a:solidFill>
                  <a:schemeClr val="bg1"/>
                </a:solidFill>
                <a:latin typeface="黑体" panose="02010609060101010101" charset="-122"/>
                <a:ea typeface="黑体" panose="02010609060101010101" charset="-122"/>
                <a:cs typeface="黑体" panose="02010609060101010101" charset="-122"/>
                <a:sym typeface="+mn-lt"/>
              </a:rPr>
              <a:t>元素</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push dir="u"/>
      </p:transition>
    </mc:Choice>
    <mc:Fallback>
      <p:transition spd="med">
        <p:push dir="u"/>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471312" y="2714688"/>
            <a:ext cx="1300958" cy="1113221"/>
            <a:chOff x="6659570" y="2849159"/>
            <a:chExt cx="1300958" cy="1113221"/>
          </a:xfrm>
        </p:grpSpPr>
        <p:grpSp>
          <p:nvGrpSpPr>
            <p:cNvPr id="5" name="组合 4"/>
            <p:cNvGrpSpPr/>
            <p:nvPr/>
          </p:nvGrpSpPr>
          <p:grpSpPr>
            <a:xfrm>
              <a:off x="6659570" y="2849159"/>
              <a:ext cx="1300958" cy="1113221"/>
              <a:chOff x="3183471" y="2060848"/>
              <a:chExt cx="1300958" cy="1113221"/>
            </a:xfrm>
          </p:grpSpPr>
          <p:sp>
            <p:nvSpPr>
              <p:cNvPr id="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Freeform 67"/>
            <p:cNvSpPr>
              <a:spLocks noEditPoints="1"/>
            </p:cNvSpPr>
            <p:nvPr/>
          </p:nvSpPr>
          <p:spPr bwMode="auto">
            <a:xfrm>
              <a:off x="7104467" y="3200982"/>
              <a:ext cx="411163" cy="409575"/>
            </a:xfrm>
            <a:custGeom>
              <a:avLst/>
              <a:gdLst>
                <a:gd name="T0" fmla="*/ 229 w 259"/>
                <a:gd name="T1" fmla="*/ 171 h 258"/>
                <a:gd name="T2" fmla="*/ 240 w 259"/>
                <a:gd name="T3" fmla="*/ 195 h 258"/>
                <a:gd name="T4" fmla="*/ 199 w 259"/>
                <a:gd name="T5" fmla="*/ 239 h 258"/>
                <a:gd name="T6" fmla="*/ 127 w 259"/>
                <a:gd name="T7" fmla="*/ 258 h 258"/>
                <a:gd name="T8" fmla="*/ 55 w 259"/>
                <a:gd name="T9" fmla="*/ 235 h 258"/>
                <a:gd name="T10" fmla="*/ 94 w 259"/>
                <a:gd name="T11" fmla="*/ 234 h 258"/>
                <a:gd name="T12" fmla="*/ 151 w 259"/>
                <a:gd name="T13" fmla="*/ 216 h 258"/>
                <a:gd name="T14" fmla="*/ 185 w 259"/>
                <a:gd name="T15" fmla="*/ 188 h 258"/>
                <a:gd name="T16" fmla="*/ 203 w 259"/>
                <a:gd name="T17" fmla="*/ 169 h 258"/>
                <a:gd name="T18" fmla="*/ 142 w 259"/>
                <a:gd name="T19" fmla="*/ 81 h 258"/>
                <a:gd name="T20" fmla="*/ 161 w 259"/>
                <a:gd name="T21" fmla="*/ 111 h 258"/>
                <a:gd name="T22" fmla="*/ 163 w 259"/>
                <a:gd name="T23" fmla="*/ 118 h 258"/>
                <a:gd name="T24" fmla="*/ 166 w 259"/>
                <a:gd name="T25" fmla="*/ 125 h 258"/>
                <a:gd name="T26" fmla="*/ 173 w 259"/>
                <a:gd name="T27" fmla="*/ 137 h 258"/>
                <a:gd name="T28" fmla="*/ 175 w 259"/>
                <a:gd name="T29" fmla="*/ 155 h 258"/>
                <a:gd name="T30" fmla="*/ 169 w 259"/>
                <a:gd name="T31" fmla="*/ 152 h 258"/>
                <a:gd name="T32" fmla="*/ 162 w 259"/>
                <a:gd name="T33" fmla="*/ 158 h 258"/>
                <a:gd name="T34" fmla="*/ 164 w 259"/>
                <a:gd name="T35" fmla="*/ 167 h 258"/>
                <a:gd name="T36" fmla="*/ 162 w 259"/>
                <a:gd name="T37" fmla="*/ 175 h 258"/>
                <a:gd name="T38" fmla="*/ 149 w 259"/>
                <a:gd name="T39" fmla="*/ 178 h 258"/>
                <a:gd name="T40" fmla="*/ 135 w 259"/>
                <a:gd name="T41" fmla="*/ 176 h 258"/>
                <a:gd name="T42" fmla="*/ 130 w 259"/>
                <a:gd name="T43" fmla="*/ 171 h 258"/>
                <a:gd name="T44" fmla="*/ 124 w 259"/>
                <a:gd name="T45" fmla="*/ 176 h 258"/>
                <a:gd name="T46" fmla="*/ 112 w 259"/>
                <a:gd name="T47" fmla="*/ 178 h 258"/>
                <a:gd name="T48" fmla="*/ 97 w 259"/>
                <a:gd name="T49" fmla="*/ 175 h 258"/>
                <a:gd name="T50" fmla="*/ 95 w 259"/>
                <a:gd name="T51" fmla="*/ 167 h 258"/>
                <a:gd name="T52" fmla="*/ 97 w 259"/>
                <a:gd name="T53" fmla="*/ 158 h 258"/>
                <a:gd name="T54" fmla="*/ 91 w 259"/>
                <a:gd name="T55" fmla="*/ 152 h 258"/>
                <a:gd name="T56" fmla="*/ 85 w 259"/>
                <a:gd name="T57" fmla="*/ 155 h 258"/>
                <a:gd name="T58" fmla="*/ 86 w 259"/>
                <a:gd name="T59" fmla="*/ 137 h 258"/>
                <a:gd name="T60" fmla="*/ 93 w 259"/>
                <a:gd name="T61" fmla="*/ 125 h 258"/>
                <a:gd name="T62" fmla="*/ 96 w 259"/>
                <a:gd name="T63" fmla="*/ 118 h 258"/>
                <a:gd name="T64" fmla="*/ 98 w 259"/>
                <a:gd name="T65" fmla="*/ 112 h 258"/>
                <a:gd name="T66" fmla="*/ 107 w 259"/>
                <a:gd name="T67" fmla="*/ 89 h 258"/>
                <a:gd name="T68" fmla="*/ 87 w 259"/>
                <a:gd name="T69" fmla="*/ 6 h 258"/>
                <a:gd name="T70" fmla="*/ 47 w 259"/>
                <a:gd name="T71" fmla="*/ 72 h 258"/>
                <a:gd name="T72" fmla="*/ 46 w 259"/>
                <a:gd name="T73" fmla="*/ 131 h 258"/>
                <a:gd name="T74" fmla="*/ 56 w 259"/>
                <a:gd name="T75" fmla="*/ 162 h 258"/>
                <a:gd name="T76" fmla="*/ 43 w 259"/>
                <a:gd name="T77" fmla="*/ 193 h 258"/>
                <a:gd name="T78" fmla="*/ 17 w 259"/>
                <a:gd name="T79" fmla="*/ 190 h 258"/>
                <a:gd name="T80" fmla="*/ 0 w 259"/>
                <a:gd name="T81" fmla="*/ 133 h 258"/>
                <a:gd name="T82" fmla="*/ 18 w 259"/>
                <a:gd name="T83" fmla="*/ 62 h 258"/>
                <a:gd name="T84" fmla="*/ 75 w 259"/>
                <a:gd name="T85" fmla="*/ 11 h 258"/>
                <a:gd name="T86" fmla="*/ 168 w 259"/>
                <a:gd name="T87" fmla="*/ 4 h 258"/>
                <a:gd name="T88" fmla="*/ 230 w 259"/>
                <a:gd name="T89" fmla="*/ 45 h 258"/>
                <a:gd name="T90" fmla="*/ 259 w 259"/>
                <a:gd name="T91" fmla="*/ 114 h 258"/>
                <a:gd name="T92" fmla="*/ 249 w 259"/>
                <a:gd name="T93" fmla="*/ 129 h 258"/>
                <a:gd name="T94" fmla="*/ 210 w 259"/>
                <a:gd name="T95" fmla="*/ 78 h 258"/>
                <a:gd name="T96" fmla="*/ 165 w 259"/>
                <a:gd name="T97" fmla="*/ 54 h 258"/>
                <a:gd name="T98" fmla="*/ 137 w 259"/>
                <a:gd name="T99" fmla="*/ 48 h 258"/>
                <a:gd name="T100" fmla="*/ 118 w 259"/>
                <a:gd name="T101" fmla="*/ 31 h 258"/>
                <a:gd name="T102" fmla="*/ 125 w 259"/>
                <a:gd name="T103" fmla="*/ 5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9" h="258">
                  <a:moveTo>
                    <a:pt x="211" y="167"/>
                  </a:moveTo>
                  <a:lnTo>
                    <a:pt x="220" y="167"/>
                  </a:lnTo>
                  <a:lnTo>
                    <a:pt x="229" y="171"/>
                  </a:lnTo>
                  <a:lnTo>
                    <a:pt x="236" y="178"/>
                  </a:lnTo>
                  <a:lnTo>
                    <a:pt x="239" y="186"/>
                  </a:lnTo>
                  <a:lnTo>
                    <a:pt x="240" y="195"/>
                  </a:lnTo>
                  <a:lnTo>
                    <a:pt x="236" y="204"/>
                  </a:lnTo>
                  <a:lnTo>
                    <a:pt x="219" y="224"/>
                  </a:lnTo>
                  <a:lnTo>
                    <a:pt x="199" y="239"/>
                  </a:lnTo>
                  <a:lnTo>
                    <a:pt x="176" y="251"/>
                  </a:lnTo>
                  <a:lnTo>
                    <a:pt x="152" y="257"/>
                  </a:lnTo>
                  <a:lnTo>
                    <a:pt x="127" y="258"/>
                  </a:lnTo>
                  <a:lnTo>
                    <a:pt x="102" y="256"/>
                  </a:lnTo>
                  <a:lnTo>
                    <a:pt x="78" y="248"/>
                  </a:lnTo>
                  <a:lnTo>
                    <a:pt x="55" y="235"/>
                  </a:lnTo>
                  <a:lnTo>
                    <a:pt x="44" y="227"/>
                  </a:lnTo>
                  <a:lnTo>
                    <a:pt x="71" y="233"/>
                  </a:lnTo>
                  <a:lnTo>
                    <a:pt x="94" y="234"/>
                  </a:lnTo>
                  <a:lnTo>
                    <a:pt x="115" y="230"/>
                  </a:lnTo>
                  <a:lnTo>
                    <a:pt x="134" y="224"/>
                  </a:lnTo>
                  <a:lnTo>
                    <a:pt x="151" y="216"/>
                  </a:lnTo>
                  <a:lnTo>
                    <a:pt x="165" y="206"/>
                  </a:lnTo>
                  <a:lnTo>
                    <a:pt x="176" y="197"/>
                  </a:lnTo>
                  <a:lnTo>
                    <a:pt x="185" y="188"/>
                  </a:lnTo>
                  <a:lnTo>
                    <a:pt x="192" y="180"/>
                  </a:lnTo>
                  <a:lnTo>
                    <a:pt x="197" y="176"/>
                  </a:lnTo>
                  <a:lnTo>
                    <a:pt x="203" y="169"/>
                  </a:lnTo>
                  <a:lnTo>
                    <a:pt x="211" y="167"/>
                  </a:lnTo>
                  <a:close/>
                  <a:moveTo>
                    <a:pt x="130" y="79"/>
                  </a:moveTo>
                  <a:lnTo>
                    <a:pt x="142" y="81"/>
                  </a:lnTo>
                  <a:lnTo>
                    <a:pt x="152" y="89"/>
                  </a:lnTo>
                  <a:lnTo>
                    <a:pt x="159" y="99"/>
                  </a:lnTo>
                  <a:lnTo>
                    <a:pt x="161" y="111"/>
                  </a:lnTo>
                  <a:lnTo>
                    <a:pt x="162" y="114"/>
                  </a:lnTo>
                  <a:lnTo>
                    <a:pt x="162" y="114"/>
                  </a:lnTo>
                  <a:lnTo>
                    <a:pt x="163" y="118"/>
                  </a:lnTo>
                  <a:lnTo>
                    <a:pt x="164" y="122"/>
                  </a:lnTo>
                  <a:lnTo>
                    <a:pt x="164" y="123"/>
                  </a:lnTo>
                  <a:lnTo>
                    <a:pt x="166" y="125"/>
                  </a:lnTo>
                  <a:lnTo>
                    <a:pt x="169" y="128"/>
                  </a:lnTo>
                  <a:lnTo>
                    <a:pt x="171" y="131"/>
                  </a:lnTo>
                  <a:lnTo>
                    <a:pt x="173" y="137"/>
                  </a:lnTo>
                  <a:lnTo>
                    <a:pt x="176" y="145"/>
                  </a:lnTo>
                  <a:lnTo>
                    <a:pt x="176" y="151"/>
                  </a:lnTo>
                  <a:lnTo>
                    <a:pt x="175" y="155"/>
                  </a:lnTo>
                  <a:lnTo>
                    <a:pt x="173" y="156"/>
                  </a:lnTo>
                  <a:lnTo>
                    <a:pt x="171" y="155"/>
                  </a:lnTo>
                  <a:lnTo>
                    <a:pt x="169" y="152"/>
                  </a:lnTo>
                  <a:lnTo>
                    <a:pt x="166" y="149"/>
                  </a:lnTo>
                  <a:lnTo>
                    <a:pt x="165" y="154"/>
                  </a:lnTo>
                  <a:lnTo>
                    <a:pt x="162" y="158"/>
                  </a:lnTo>
                  <a:lnTo>
                    <a:pt x="159" y="162"/>
                  </a:lnTo>
                  <a:lnTo>
                    <a:pt x="162" y="164"/>
                  </a:lnTo>
                  <a:lnTo>
                    <a:pt x="164" y="167"/>
                  </a:lnTo>
                  <a:lnTo>
                    <a:pt x="165" y="169"/>
                  </a:lnTo>
                  <a:lnTo>
                    <a:pt x="164" y="172"/>
                  </a:lnTo>
                  <a:lnTo>
                    <a:pt x="162" y="175"/>
                  </a:lnTo>
                  <a:lnTo>
                    <a:pt x="159" y="177"/>
                  </a:lnTo>
                  <a:lnTo>
                    <a:pt x="153" y="178"/>
                  </a:lnTo>
                  <a:lnTo>
                    <a:pt x="149" y="178"/>
                  </a:lnTo>
                  <a:lnTo>
                    <a:pt x="143" y="178"/>
                  </a:lnTo>
                  <a:lnTo>
                    <a:pt x="139" y="177"/>
                  </a:lnTo>
                  <a:lnTo>
                    <a:pt x="135" y="176"/>
                  </a:lnTo>
                  <a:lnTo>
                    <a:pt x="132" y="174"/>
                  </a:lnTo>
                  <a:lnTo>
                    <a:pt x="131" y="171"/>
                  </a:lnTo>
                  <a:lnTo>
                    <a:pt x="130" y="171"/>
                  </a:lnTo>
                  <a:lnTo>
                    <a:pt x="128" y="171"/>
                  </a:lnTo>
                  <a:lnTo>
                    <a:pt x="127" y="174"/>
                  </a:lnTo>
                  <a:lnTo>
                    <a:pt x="124" y="176"/>
                  </a:lnTo>
                  <a:lnTo>
                    <a:pt x="121" y="177"/>
                  </a:lnTo>
                  <a:lnTo>
                    <a:pt x="116" y="178"/>
                  </a:lnTo>
                  <a:lnTo>
                    <a:pt x="112" y="178"/>
                  </a:lnTo>
                  <a:lnTo>
                    <a:pt x="106" y="178"/>
                  </a:lnTo>
                  <a:lnTo>
                    <a:pt x="101" y="177"/>
                  </a:lnTo>
                  <a:lnTo>
                    <a:pt x="97" y="175"/>
                  </a:lnTo>
                  <a:lnTo>
                    <a:pt x="95" y="172"/>
                  </a:lnTo>
                  <a:lnTo>
                    <a:pt x="94" y="169"/>
                  </a:lnTo>
                  <a:lnTo>
                    <a:pt x="95" y="167"/>
                  </a:lnTo>
                  <a:lnTo>
                    <a:pt x="97" y="164"/>
                  </a:lnTo>
                  <a:lnTo>
                    <a:pt x="101" y="162"/>
                  </a:lnTo>
                  <a:lnTo>
                    <a:pt x="97" y="158"/>
                  </a:lnTo>
                  <a:lnTo>
                    <a:pt x="95" y="154"/>
                  </a:lnTo>
                  <a:lnTo>
                    <a:pt x="93" y="149"/>
                  </a:lnTo>
                  <a:lnTo>
                    <a:pt x="91" y="152"/>
                  </a:lnTo>
                  <a:lnTo>
                    <a:pt x="88" y="155"/>
                  </a:lnTo>
                  <a:lnTo>
                    <a:pt x="86" y="156"/>
                  </a:lnTo>
                  <a:lnTo>
                    <a:pt x="85" y="155"/>
                  </a:lnTo>
                  <a:lnTo>
                    <a:pt x="83" y="151"/>
                  </a:lnTo>
                  <a:lnTo>
                    <a:pt x="83" y="145"/>
                  </a:lnTo>
                  <a:lnTo>
                    <a:pt x="86" y="137"/>
                  </a:lnTo>
                  <a:lnTo>
                    <a:pt x="88" y="131"/>
                  </a:lnTo>
                  <a:lnTo>
                    <a:pt x="91" y="128"/>
                  </a:lnTo>
                  <a:lnTo>
                    <a:pt x="93" y="125"/>
                  </a:lnTo>
                  <a:lnTo>
                    <a:pt x="96" y="123"/>
                  </a:lnTo>
                  <a:lnTo>
                    <a:pt x="96" y="122"/>
                  </a:lnTo>
                  <a:lnTo>
                    <a:pt x="96" y="118"/>
                  </a:lnTo>
                  <a:lnTo>
                    <a:pt x="97" y="114"/>
                  </a:lnTo>
                  <a:lnTo>
                    <a:pt x="97" y="114"/>
                  </a:lnTo>
                  <a:lnTo>
                    <a:pt x="98" y="112"/>
                  </a:lnTo>
                  <a:lnTo>
                    <a:pt x="98" y="111"/>
                  </a:lnTo>
                  <a:lnTo>
                    <a:pt x="101" y="99"/>
                  </a:lnTo>
                  <a:lnTo>
                    <a:pt x="107" y="89"/>
                  </a:lnTo>
                  <a:lnTo>
                    <a:pt x="117" y="81"/>
                  </a:lnTo>
                  <a:lnTo>
                    <a:pt x="130" y="79"/>
                  </a:lnTo>
                  <a:close/>
                  <a:moveTo>
                    <a:pt x="87" y="6"/>
                  </a:moveTo>
                  <a:lnTo>
                    <a:pt x="68" y="27"/>
                  </a:lnTo>
                  <a:lnTo>
                    <a:pt x="55" y="50"/>
                  </a:lnTo>
                  <a:lnTo>
                    <a:pt x="47" y="72"/>
                  </a:lnTo>
                  <a:lnTo>
                    <a:pt x="44" y="93"/>
                  </a:lnTo>
                  <a:lnTo>
                    <a:pt x="44" y="113"/>
                  </a:lnTo>
                  <a:lnTo>
                    <a:pt x="46" y="131"/>
                  </a:lnTo>
                  <a:lnTo>
                    <a:pt x="49" y="146"/>
                  </a:lnTo>
                  <a:lnTo>
                    <a:pt x="54" y="157"/>
                  </a:lnTo>
                  <a:lnTo>
                    <a:pt x="56" y="162"/>
                  </a:lnTo>
                  <a:lnTo>
                    <a:pt x="58" y="175"/>
                  </a:lnTo>
                  <a:lnTo>
                    <a:pt x="53" y="186"/>
                  </a:lnTo>
                  <a:lnTo>
                    <a:pt x="43" y="193"/>
                  </a:lnTo>
                  <a:lnTo>
                    <a:pt x="34" y="196"/>
                  </a:lnTo>
                  <a:lnTo>
                    <a:pt x="25" y="195"/>
                  </a:lnTo>
                  <a:lnTo>
                    <a:pt x="17" y="190"/>
                  </a:lnTo>
                  <a:lnTo>
                    <a:pt x="11" y="184"/>
                  </a:lnTo>
                  <a:lnTo>
                    <a:pt x="4" y="158"/>
                  </a:lnTo>
                  <a:lnTo>
                    <a:pt x="0" y="133"/>
                  </a:lnTo>
                  <a:lnTo>
                    <a:pt x="1" y="108"/>
                  </a:lnTo>
                  <a:lnTo>
                    <a:pt x="8" y="84"/>
                  </a:lnTo>
                  <a:lnTo>
                    <a:pt x="18" y="62"/>
                  </a:lnTo>
                  <a:lnTo>
                    <a:pt x="34" y="41"/>
                  </a:lnTo>
                  <a:lnTo>
                    <a:pt x="53" y="24"/>
                  </a:lnTo>
                  <a:lnTo>
                    <a:pt x="75" y="11"/>
                  </a:lnTo>
                  <a:lnTo>
                    <a:pt x="87" y="6"/>
                  </a:lnTo>
                  <a:close/>
                  <a:moveTo>
                    <a:pt x="142" y="0"/>
                  </a:moveTo>
                  <a:lnTo>
                    <a:pt x="168" y="4"/>
                  </a:lnTo>
                  <a:lnTo>
                    <a:pt x="191" y="14"/>
                  </a:lnTo>
                  <a:lnTo>
                    <a:pt x="212" y="27"/>
                  </a:lnTo>
                  <a:lnTo>
                    <a:pt x="230" y="45"/>
                  </a:lnTo>
                  <a:lnTo>
                    <a:pt x="243" y="67"/>
                  </a:lnTo>
                  <a:lnTo>
                    <a:pt x="253" y="89"/>
                  </a:lnTo>
                  <a:lnTo>
                    <a:pt x="259" y="114"/>
                  </a:lnTo>
                  <a:lnTo>
                    <a:pt x="259" y="140"/>
                  </a:lnTo>
                  <a:lnTo>
                    <a:pt x="257" y="154"/>
                  </a:lnTo>
                  <a:lnTo>
                    <a:pt x="249" y="129"/>
                  </a:lnTo>
                  <a:lnTo>
                    <a:pt x="238" y="108"/>
                  </a:lnTo>
                  <a:lnTo>
                    <a:pt x="224" y="91"/>
                  </a:lnTo>
                  <a:lnTo>
                    <a:pt x="210" y="78"/>
                  </a:lnTo>
                  <a:lnTo>
                    <a:pt x="194" y="67"/>
                  </a:lnTo>
                  <a:lnTo>
                    <a:pt x="180" y="60"/>
                  </a:lnTo>
                  <a:lnTo>
                    <a:pt x="165" y="54"/>
                  </a:lnTo>
                  <a:lnTo>
                    <a:pt x="153" y="51"/>
                  </a:lnTo>
                  <a:lnTo>
                    <a:pt x="143" y="49"/>
                  </a:lnTo>
                  <a:lnTo>
                    <a:pt x="137" y="48"/>
                  </a:lnTo>
                  <a:lnTo>
                    <a:pt x="128" y="45"/>
                  </a:lnTo>
                  <a:lnTo>
                    <a:pt x="122" y="40"/>
                  </a:lnTo>
                  <a:lnTo>
                    <a:pt x="118" y="31"/>
                  </a:lnTo>
                  <a:lnTo>
                    <a:pt x="117" y="22"/>
                  </a:lnTo>
                  <a:lnTo>
                    <a:pt x="120" y="12"/>
                  </a:lnTo>
                  <a:lnTo>
                    <a:pt x="125" y="5"/>
                  </a:lnTo>
                  <a:lnTo>
                    <a:pt x="132" y="1"/>
                  </a:lnTo>
                  <a:lnTo>
                    <a:pt x="142"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9" name="组合 8"/>
          <p:cNvGrpSpPr/>
          <p:nvPr/>
        </p:nvGrpSpPr>
        <p:grpSpPr>
          <a:xfrm>
            <a:off x="5453177" y="3333083"/>
            <a:ext cx="1300958" cy="1113221"/>
            <a:chOff x="5641435" y="3467554"/>
            <a:chExt cx="1300958" cy="1113221"/>
          </a:xfrm>
        </p:grpSpPr>
        <p:grpSp>
          <p:nvGrpSpPr>
            <p:cNvPr id="10" name="组合 9"/>
            <p:cNvGrpSpPr/>
            <p:nvPr/>
          </p:nvGrpSpPr>
          <p:grpSpPr>
            <a:xfrm>
              <a:off x="5641435" y="3467554"/>
              <a:ext cx="1300958" cy="1113221"/>
              <a:chOff x="3183471" y="2060848"/>
              <a:chExt cx="1300958" cy="1113221"/>
            </a:xfrm>
          </p:grpSpPr>
          <p:sp>
            <p:nvSpPr>
              <p:cNvPr id="1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Freeform 102"/>
            <p:cNvSpPr/>
            <p:nvPr/>
          </p:nvSpPr>
          <p:spPr bwMode="auto">
            <a:xfrm>
              <a:off x="6091336" y="3856682"/>
              <a:ext cx="412750" cy="334963"/>
            </a:xfrm>
            <a:custGeom>
              <a:avLst/>
              <a:gdLst>
                <a:gd name="T0" fmla="*/ 179 w 260"/>
                <a:gd name="T1" fmla="*/ 0 h 211"/>
                <a:gd name="T2" fmla="*/ 195 w 260"/>
                <a:gd name="T3" fmla="*/ 1 h 211"/>
                <a:gd name="T4" fmla="*/ 207 w 260"/>
                <a:gd name="T5" fmla="*/ 7 h 211"/>
                <a:gd name="T6" fmla="*/ 219 w 260"/>
                <a:gd name="T7" fmla="*/ 16 h 211"/>
                <a:gd name="T8" fmla="*/ 236 w 260"/>
                <a:gd name="T9" fmla="*/ 11 h 211"/>
                <a:gd name="T10" fmla="*/ 252 w 260"/>
                <a:gd name="T11" fmla="*/ 4 h 211"/>
                <a:gd name="T12" fmla="*/ 243 w 260"/>
                <a:gd name="T13" fmla="*/ 20 h 211"/>
                <a:gd name="T14" fmla="*/ 229 w 260"/>
                <a:gd name="T15" fmla="*/ 33 h 211"/>
                <a:gd name="T16" fmla="*/ 245 w 260"/>
                <a:gd name="T17" fmla="*/ 29 h 211"/>
                <a:gd name="T18" fmla="*/ 260 w 260"/>
                <a:gd name="T19" fmla="*/ 24 h 211"/>
                <a:gd name="T20" fmla="*/ 247 w 260"/>
                <a:gd name="T21" fmla="*/ 40 h 211"/>
                <a:gd name="T22" fmla="*/ 233 w 260"/>
                <a:gd name="T23" fmla="*/ 52 h 211"/>
                <a:gd name="T24" fmla="*/ 233 w 260"/>
                <a:gd name="T25" fmla="*/ 59 h 211"/>
                <a:gd name="T26" fmla="*/ 232 w 260"/>
                <a:gd name="T27" fmla="*/ 83 h 211"/>
                <a:gd name="T28" fmla="*/ 225 w 260"/>
                <a:gd name="T29" fmla="*/ 106 h 211"/>
                <a:gd name="T30" fmla="*/ 215 w 260"/>
                <a:gd name="T31" fmla="*/ 129 h 211"/>
                <a:gd name="T32" fmla="*/ 202 w 260"/>
                <a:gd name="T33" fmla="*/ 151 h 211"/>
                <a:gd name="T34" fmla="*/ 186 w 260"/>
                <a:gd name="T35" fmla="*/ 170 h 211"/>
                <a:gd name="T36" fmla="*/ 164 w 260"/>
                <a:gd name="T37" fmla="*/ 187 h 211"/>
                <a:gd name="T38" fmla="*/ 140 w 260"/>
                <a:gd name="T39" fmla="*/ 200 h 211"/>
                <a:gd name="T40" fmla="*/ 113 w 260"/>
                <a:gd name="T41" fmla="*/ 207 h 211"/>
                <a:gd name="T42" fmla="*/ 82 w 260"/>
                <a:gd name="T43" fmla="*/ 211 h 211"/>
                <a:gd name="T44" fmla="*/ 52 w 260"/>
                <a:gd name="T45" fmla="*/ 207 h 211"/>
                <a:gd name="T46" fmla="*/ 24 w 260"/>
                <a:gd name="T47" fmla="*/ 200 h 211"/>
                <a:gd name="T48" fmla="*/ 0 w 260"/>
                <a:gd name="T49" fmla="*/ 187 h 211"/>
                <a:gd name="T50" fmla="*/ 13 w 260"/>
                <a:gd name="T51" fmla="*/ 187 h 211"/>
                <a:gd name="T52" fmla="*/ 37 w 260"/>
                <a:gd name="T53" fmla="*/ 184 h 211"/>
                <a:gd name="T54" fmla="*/ 59 w 260"/>
                <a:gd name="T55" fmla="*/ 177 h 211"/>
                <a:gd name="T56" fmla="*/ 78 w 260"/>
                <a:gd name="T57" fmla="*/ 165 h 211"/>
                <a:gd name="T58" fmla="*/ 61 w 260"/>
                <a:gd name="T59" fmla="*/ 161 h 211"/>
                <a:gd name="T60" fmla="*/ 47 w 260"/>
                <a:gd name="T61" fmla="*/ 154 h 211"/>
                <a:gd name="T62" fmla="*/ 36 w 260"/>
                <a:gd name="T63" fmla="*/ 142 h 211"/>
                <a:gd name="T64" fmla="*/ 29 w 260"/>
                <a:gd name="T65" fmla="*/ 128 h 211"/>
                <a:gd name="T66" fmla="*/ 33 w 260"/>
                <a:gd name="T67" fmla="*/ 128 h 211"/>
                <a:gd name="T68" fmla="*/ 38 w 260"/>
                <a:gd name="T69" fmla="*/ 129 h 211"/>
                <a:gd name="T70" fmla="*/ 46 w 260"/>
                <a:gd name="T71" fmla="*/ 128 h 211"/>
                <a:gd name="T72" fmla="*/ 52 w 260"/>
                <a:gd name="T73" fmla="*/ 127 h 211"/>
                <a:gd name="T74" fmla="*/ 36 w 260"/>
                <a:gd name="T75" fmla="*/ 120 h 211"/>
                <a:gd name="T76" fmla="*/ 22 w 260"/>
                <a:gd name="T77" fmla="*/ 109 h 211"/>
                <a:gd name="T78" fmla="*/ 13 w 260"/>
                <a:gd name="T79" fmla="*/ 93 h 211"/>
                <a:gd name="T80" fmla="*/ 10 w 260"/>
                <a:gd name="T81" fmla="*/ 74 h 211"/>
                <a:gd name="T82" fmla="*/ 10 w 260"/>
                <a:gd name="T83" fmla="*/ 74 h 211"/>
                <a:gd name="T84" fmla="*/ 22 w 260"/>
                <a:gd name="T85" fmla="*/ 78 h 211"/>
                <a:gd name="T86" fmla="*/ 34 w 260"/>
                <a:gd name="T87" fmla="*/ 81 h 211"/>
                <a:gd name="T88" fmla="*/ 22 w 260"/>
                <a:gd name="T89" fmla="*/ 69 h 211"/>
                <a:gd name="T90" fmla="*/ 14 w 260"/>
                <a:gd name="T91" fmla="*/ 54 h 211"/>
                <a:gd name="T92" fmla="*/ 10 w 260"/>
                <a:gd name="T93" fmla="*/ 36 h 211"/>
                <a:gd name="T94" fmla="*/ 13 w 260"/>
                <a:gd name="T95" fmla="*/ 22 h 211"/>
                <a:gd name="T96" fmla="*/ 18 w 260"/>
                <a:gd name="T97" fmla="*/ 9 h 211"/>
                <a:gd name="T98" fmla="*/ 40 w 260"/>
                <a:gd name="T99" fmla="*/ 31 h 211"/>
                <a:gd name="T100" fmla="*/ 66 w 260"/>
                <a:gd name="T101" fmla="*/ 48 h 211"/>
                <a:gd name="T102" fmla="*/ 96 w 260"/>
                <a:gd name="T103" fmla="*/ 60 h 211"/>
                <a:gd name="T104" fmla="*/ 128 w 260"/>
                <a:gd name="T105" fmla="*/ 65 h 211"/>
                <a:gd name="T106" fmla="*/ 127 w 260"/>
                <a:gd name="T107" fmla="*/ 59 h 211"/>
                <a:gd name="T108" fmla="*/ 127 w 260"/>
                <a:gd name="T109" fmla="*/ 52 h 211"/>
                <a:gd name="T110" fmla="*/ 129 w 260"/>
                <a:gd name="T111" fmla="*/ 36 h 211"/>
                <a:gd name="T112" fmla="*/ 137 w 260"/>
                <a:gd name="T113" fmla="*/ 22 h 211"/>
                <a:gd name="T114" fmla="*/ 149 w 260"/>
                <a:gd name="T115" fmla="*/ 10 h 211"/>
                <a:gd name="T116" fmla="*/ 163 w 260"/>
                <a:gd name="T117" fmla="*/ 2 h 211"/>
                <a:gd name="T118" fmla="*/ 179 w 260"/>
                <a:gd name="T11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60" h="211">
                  <a:moveTo>
                    <a:pt x="179" y="0"/>
                  </a:moveTo>
                  <a:lnTo>
                    <a:pt x="195" y="1"/>
                  </a:lnTo>
                  <a:lnTo>
                    <a:pt x="207" y="7"/>
                  </a:lnTo>
                  <a:lnTo>
                    <a:pt x="219" y="16"/>
                  </a:lnTo>
                  <a:lnTo>
                    <a:pt x="236" y="11"/>
                  </a:lnTo>
                  <a:lnTo>
                    <a:pt x="252" y="4"/>
                  </a:lnTo>
                  <a:lnTo>
                    <a:pt x="243" y="20"/>
                  </a:lnTo>
                  <a:lnTo>
                    <a:pt x="229" y="33"/>
                  </a:lnTo>
                  <a:lnTo>
                    <a:pt x="245" y="29"/>
                  </a:lnTo>
                  <a:lnTo>
                    <a:pt x="260" y="24"/>
                  </a:lnTo>
                  <a:lnTo>
                    <a:pt x="247" y="40"/>
                  </a:lnTo>
                  <a:lnTo>
                    <a:pt x="233" y="52"/>
                  </a:lnTo>
                  <a:lnTo>
                    <a:pt x="233" y="59"/>
                  </a:lnTo>
                  <a:lnTo>
                    <a:pt x="232" y="83"/>
                  </a:lnTo>
                  <a:lnTo>
                    <a:pt x="225" y="106"/>
                  </a:lnTo>
                  <a:lnTo>
                    <a:pt x="215" y="129"/>
                  </a:lnTo>
                  <a:lnTo>
                    <a:pt x="202" y="151"/>
                  </a:lnTo>
                  <a:lnTo>
                    <a:pt x="186" y="170"/>
                  </a:lnTo>
                  <a:lnTo>
                    <a:pt x="164" y="187"/>
                  </a:lnTo>
                  <a:lnTo>
                    <a:pt x="140" y="200"/>
                  </a:lnTo>
                  <a:lnTo>
                    <a:pt x="113" y="207"/>
                  </a:lnTo>
                  <a:lnTo>
                    <a:pt x="82" y="211"/>
                  </a:lnTo>
                  <a:lnTo>
                    <a:pt x="52" y="207"/>
                  </a:lnTo>
                  <a:lnTo>
                    <a:pt x="24" y="200"/>
                  </a:lnTo>
                  <a:lnTo>
                    <a:pt x="0" y="187"/>
                  </a:lnTo>
                  <a:lnTo>
                    <a:pt x="13" y="187"/>
                  </a:lnTo>
                  <a:lnTo>
                    <a:pt x="37" y="184"/>
                  </a:lnTo>
                  <a:lnTo>
                    <a:pt x="59" y="177"/>
                  </a:lnTo>
                  <a:lnTo>
                    <a:pt x="78" y="165"/>
                  </a:lnTo>
                  <a:lnTo>
                    <a:pt x="61" y="161"/>
                  </a:lnTo>
                  <a:lnTo>
                    <a:pt x="47" y="154"/>
                  </a:lnTo>
                  <a:lnTo>
                    <a:pt x="36" y="142"/>
                  </a:lnTo>
                  <a:lnTo>
                    <a:pt x="29" y="128"/>
                  </a:lnTo>
                  <a:lnTo>
                    <a:pt x="33" y="128"/>
                  </a:lnTo>
                  <a:lnTo>
                    <a:pt x="38" y="129"/>
                  </a:lnTo>
                  <a:lnTo>
                    <a:pt x="46" y="128"/>
                  </a:lnTo>
                  <a:lnTo>
                    <a:pt x="52" y="127"/>
                  </a:lnTo>
                  <a:lnTo>
                    <a:pt x="36" y="120"/>
                  </a:lnTo>
                  <a:lnTo>
                    <a:pt x="22" y="109"/>
                  </a:lnTo>
                  <a:lnTo>
                    <a:pt x="13" y="93"/>
                  </a:lnTo>
                  <a:lnTo>
                    <a:pt x="10" y="74"/>
                  </a:lnTo>
                  <a:lnTo>
                    <a:pt x="10" y="74"/>
                  </a:lnTo>
                  <a:lnTo>
                    <a:pt x="22" y="78"/>
                  </a:lnTo>
                  <a:lnTo>
                    <a:pt x="34" y="81"/>
                  </a:lnTo>
                  <a:lnTo>
                    <a:pt x="22" y="69"/>
                  </a:lnTo>
                  <a:lnTo>
                    <a:pt x="14" y="54"/>
                  </a:lnTo>
                  <a:lnTo>
                    <a:pt x="10" y="36"/>
                  </a:lnTo>
                  <a:lnTo>
                    <a:pt x="13" y="22"/>
                  </a:lnTo>
                  <a:lnTo>
                    <a:pt x="18" y="9"/>
                  </a:lnTo>
                  <a:lnTo>
                    <a:pt x="40" y="31"/>
                  </a:lnTo>
                  <a:lnTo>
                    <a:pt x="66" y="48"/>
                  </a:lnTo>
                  <a:lnTo>
                    <a:pt x="96" y="60"/>
                  </a:lnTo>
                  <a:lnTo>
                    <a:pt x="128" y="65"/>
                  </a:lnTo>
                  <a:lnTo>
                    <a:pt x="127" y="59"/>
                  </a:lnTo>
                  <a:lnTo>
                    <a:pt x="127" y="52"/>
                  </a:lnTo>
                  <a:lnTo>
                    <a:pt x="129" y="36"/>
                  </a:lnTo>
                  <a:lnTo>
                    <a:pt x="137" y="22"/>
                  </a:lnTo>
                  <a:lnTo>
                    <a:pt x="149" y="10"/>
                  </a:lnTo>
                  <a:lnTo>
                    <a:pt x="163" y="2"/>
                  </a:lnTo>
                  <a:lnTo>
                    <a:pt x="1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4" name="组合 13"/>
          <p:cNvGrpSpPr/>
          <p:nvPr/>
        </p:nvGrpSpPr>
        <p:grpSpPr>
          <a:xfrm>
            <a:off x="4802698" y="4520446"/>
            <a:ext cx="1300958" cy="1113221"/>
            <a:chOff x="4990956" y="4654917"/>
            <a:chExt cx="1300958" cy="1113221"/>
          </a:xfrm>
        </p:grpSpPr>
        <p:grpSp>
          <p:nvGrpSpPr>
            <p:cNvPr id="15" name="组合 14"/>
            <p:cNvGrpSpPr/>
            <p:nvPr/>
          </p:nvGrpSpPr>
          <p:grpSpPr>
            <a:xfrm>
              <a:off x="4990956" y="4654917"/>
              <a:ext cx="1300958" cy="1113221"/>
              <a:chOff x="3183471" y="2060848"/>
              <a:chExt cx="1300958" cy="1113221"/>
            </a:xfrm>
          </p:grpSpPr>
          <p:sp>
            <p:nvSpPr>
              <p:cNvPr id="1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92D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Freeform 121"/>
            <p:cNvSpPr>
              <a:spLocks noEditPoints="1"/>
            </p:cNvSpPr>
            <p:nvPr/>
          </p:nvSpPr>
          <p:spPr bwMode="auto">
            <a:xfrm>
              <a:off x="5468948" y="5036108"/>
              <a:ext cx="350838" cy="350838"/>
            </a:xfrm>
            <a:custGeom>
              <a:avLst/>
              <a:gdLst>
                <a:gd name="T0" fmla="*/ 119 w 221"/>
                <a:gd name="T1" fmla="*/ 73 h 221"/>
                <a:gd name="T2" fmla="*/ 134 w 221"/>
                <a:gd name="T3" fmla="*/ 85 h 221"/>
                <a:gd name="T4" fmla="*/ 136 w 221"/>
                <a:gd name="T5" fmla="*/ 93 h 221"/>
                <a:gd name="T6" fmla="*/ 132 w 221"/>
                <a:gd name="T7" fmla="*/ 101 h 221"/>
                <a:gd name="T8" fmla="*/ 124 w 221"/>
                <a:gd name="T9" fmla="*/ 105 h 221"/>
                <a:gd name="T10" fmla="*/ 116 w 221"/>
                <a:gd name="T11" fmla="*/ 103 h 221"/>
                <a:gd name="T12" fmla="*/ 105 w 221"/>
                <a:gd name="T13" fmla="*/ 97 h 221"/>
                <a:gd name="T14" fmla="*/ 89 w 221"/>
                <a:gd name="T15" fmla="*/ 101 h 221"/>
                <a:gd name="T16" fmla="*/ 75 w 221"/>
                <a:gd name="T17" fmla="*/ 111 h 221"/>
                <a:gd name="T18" fmla="*/ 30 w 221"/>
                <a:gd name="T19" fmla="*/ 157 h 221"/>
                <a:gd name="T20" fmla="*/ 28 w 221"/>
                <a:gd name="T21" fmla="*/ 169 h 221"/>
                <a:gd name="T22" fmla="*/ 30 w 221"/>
                <a:gd name="T23" fmla="*/ 182 h 221"/>
                <a:gd name="T24" fmla="*/ 43 w 221"/>
                <a:gd name="T25" fmla="*/ 192 h 221"/>
                <a:gd name="T26" fmla="*/ 61 w 221"/>
                <a:gd name="T27" fmla="*/ 192 h 221"/>
                <a:gd name="T28" fmla="*/ 80 w 221"/>
                <a:gd name="T29" fmla="*/ 175 h 221"/>
                <a:gd name="T30" fmla="*/ 88 w 221"/>
                <a:gd name="T31" fmla="*/ 171 h 221"/>
                <a:gd name="T32" fmla="*/ 97 w 221"/>
                <a:gd name="T33" fmla="*/ 173 h 221"/>
                <a:gd name="T34" fmla="*/ 104 w 221"/>
                <a:gd name="T35" fmla="*/ 179 h 221"/>
                <a:gd name="T36" fmla="*/ 105 w 221"/>
                <a:gd name="T37" fmla="*/ 187 h 221"/>
                <a:gd name="T38" fmla="*/ 101 w 221"/>
                <a:gd name="T39" fmla="*/ 194 h 221"/>
                <a:gd name="T40" fmla="*/ 78 w 221"/>
                <a:gd name="T41" fmla="*/ 215 h 221"/>
                <a:gd name="T42" fmla="*/ 52 w 221"/>
                <a:gd name="T43" fmla="*/ 221 h 221"/>
                <a:gd name="T44" fmla="*/ 27 w 221"/>
                <a:gd name="T45" fmla="*/ 215 h 221"/>
                <a:gd name="T46" fmla="*/ 7 w 221"/>
                <a:gd name="T47" fmla="*/ 194 h 221"/>
                <a:gd name="T48" fmla="*/ 0 w 221"/>
                <a:gd name="T49" fmla="*/ 169 h 221"/>
                <a:gd name="T50" fmla="*/ 7 w 221"/>
                <a:gd name="T51" fmla="*/ 143 h 221"/>
                <a:gd name="T52" fmla="*/ 56 w 221"/>
                <a:gd name="T53" fmla="*/ 91 h 221"/>
                <a:gd name="T54" fmla="*/ 88 w 221"/>
                <a:gd name="T55" fmla="*/ 71 h 221"/>
                <a:gd name="T56" fmla="*/ 163 w 221"/>
                <a:gd name="T57" fmla="*/ 0 h 221"/>
                <a:gd name="T58" fmla="*/ 192 w 221"/>
                <a:gd name="T59" fmla="*/ 6 h 221"/>
                <a:gd name="T60" fmla="*/ 215 w 221"/>
                <a:gd name="T61" fmla="*/ 27 h 221"/>
                <a:gd name="T62" fmla="*/ 221 w 221"/>
                <a:gd name="T63" fmla="*/ 52 h 221"/>
                <a:gd name="T64" fmla="*/ 215 w 221"/>
                <a:gd name="T65" fmla="*/ 79 h 221"/>
                <a:gd name="T66" fmla="*/ 163 w 221"/>
                <a:gd name="T67" fmla="*/ 133 h 221"/>
                <a:gd name="T68" fmla="*/ 134 w 221"/>
                <a:gd name="T69" fmla="*/ 151 h 221"/>
                <a:gd name="T70" fmla="*/ 105 w 221"/>
                <a:gd name="T71" fmla="*/ 151 h 221"/>
                <a:gd name="T72" fmla="*/ 87 w 221"/>
                <a:gd name="T73" fmla="*/ 137 h 221"/>
                <a:gd name="T74" fmla="*/ 86 w 221"/>
                <a:gd name="T75" fmla="*/ 128 h 221"/>
                <a:gd name="T76" fmla="*/ 89 w 221"/>
                <a:gd name="T77" fmla="*/ 120 h 221"/>
                <a:gd name="T78" fmla="*/ 97 w 221"/>
                <a:gd name="T79" fmla="*/ 116 h 221"/>
                <a:gd name="T80" fmla="*/ 106 w 221"/>
                <a:gd name="T81" fmla="*/ 118 h 221"/>
                <a:gd name="T82" fmla="*/ 112 w 221"/>
                <a:gd name="T83" fmla="*/ 123 h 221"/>
                <a:gd name="T84" fmla="*/ 124 w 221"/>
                <a:gd name="T85" fmla="*/ 127 h 221"/>
                <a:gd name="T86" fmla="*/ 143 w 221"/>
                <a:gd name="T87" fmla="*/ 114 h 221"/>
                <a:gd name="T88" fmla="*/ 191 w 221"/>
                <a:gd name="T89" fmla="*/ 65 h 221"/>
                <a:gd name="T90" fmla="*/ 195 w 221"/>
                <a:gd name="T91" fmla="*/ 52 h 221"/>
                <a:gd name="T92" fmla="*/ 191 w 221"/>
                <a:gd name="T93" fmla="*/ 41 h 221"/>
                <a:gd name="T94" fmla="*/ 179 w 221"/>
                <a:gd name="T95" fmla="*/ 30 h 221"/>
                <a:gd name="T96" fmla="*/ 163 w 221"/>
                <a:gd name="T97" fmla="*/ 28 h 221"/>
                <a:gd name="T98" fmla="*/ 141 w 221"/>
                <a:gd name="T99" fmla="*/ 47 h 221"/>
                <a:gd name="T100" fmla="*/ 133 w 221"/>
                <a:gd name="T101" fmla="*/ 51 h 221"/>
                <a:gd name="T102" fmla="*/ 124 w 221"/>
                <a:gd name="T103" fmla="*/ 50 h 221"/>
                <a:gd name="T104" fmla="*/ 119 w 221"/>
                <a:gd name="T105" fmla="*/ 43 h 221"/>
                <a:gd name="T106" fmla="*/ 118 w 221"/>
                <a:gd name="T107" fmla="*/ 34 h 221"/>
                <a:gd name="T108" fmla="*/ 121 w 221"/>
                <a:gd name="T109" fmla="*/ 27 h 221"/>
                <a:gd name="T110" fmla="*/ 148 w 221"/>
                <a:gd name="T111" fmla="*/ 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1" h="221">
                  <a:moveTo>
                    <a:pt x="104" y="69"/>
                  </a:moveTo>
                  <a:lnTo>
                    <a:pt x="119" y="73"/>
                  </a:lnTo>
                  <a:lnTo>
                    <a:pt x="132" y="82"/>
                  </a:lnTo>
                  <a:lnTo>
                    <a:pt x="134" y="85"/>
                  </a:lnTo>
                  <a:lnTo>
                    <a:pt x="136" y="89"/>
                  </a:lnTo>
                  <a:lnTo>
                    <a:pt x="136" y="93"/>
                  </a:lnTo>
                  <a:lnTo>
                    <a:pt x="134" y="97"/>
                  </a:lnTo>
                  <a:lnTo>
                    <a:pt x="132" y="101"/>
                  </a:lnTo>
                  <a:lnTo>
                    <a:pt x="128" y="103"/>
                  </a:lnTo>
                  <a:lnTo>
                    <a:pt x="124" y="105"/>
                  </a:lnTo>
                  <a:lnTo>
                    <a:pt x="120" y="105"/>
                  </a:lnTo>
                  <a:lnTo>
                    <a:pt x="116" y="103"/>
                  </a:lnTo>
                  <a:lnTo>
                    <a:pt x="112" y="101"/>
                  </a:lnTo>
                  <a:lnTo>
                    <a:pt x="105" y="97"/>
                  </a:lnTo>
                  <a:lnTo>
                    <a:pt x="97" y="97"/>
                  </a:lnTo>
                  <a:lnTo>
                    <a:pt x="89" y="101"/>
                  </a:lnTo>
                  <a:lnTo>
                    <a:pt x="82" y="105"/>
                  </a:lnTo>
                  <a:lnTo>
                    <a:pt x="75" y="111"/>
                  </a:lnTo>
                  <a:lnTo>
                    <a:pt x="34" y="152"/>
                  </a:lnTo>
                  <a:lnTo>
                    <a:pt x="30" y="157"/>
                  </a:lnTo>
                  <a:lnTo>
                    <a:pt x="28" y="162"/>
                  </a:lnTo>
                  <a:lnTo>
                    <a:pt x="28" y="169"/>
                  </a:lnTo>
                  <a:lnTo>
                    <a:pt x="28" y="175"/>
                  </a:lnTo>
                  <a:lnTo>
                    <a:pt x="30" y="182"/>
                  </a:lnTo>
                  <a:lnTo>
                    <a:pt x="34" y="187"/>
                  </a:lnTo>
                  <a:lnTo>
                    <a:pt x="43" y="192"/>
                  </a:lnTo>
                  <a:lnTo>
                    <a:pt x="52" y="193"/>
                  </a:lnTo>
                  <a:lnTo>
                    <a:pt x="61" y="192"/>
                  </a:lnTo>
                  <a:lnTo>
                    <a:pt x="70" y="187"/>
                  </a:lnTo>
                  <a:lnTo>
                    <a:pt x="80" y="175"/>
                  </a:lnTo>
                  <a:lnTo>
                    <a:pt x="84" y="173"/>
                  </a:lnTo>
                  <a:lnTo>
                    <a:pt x="88" y="171"/>
                  </a:lnTo>
                  <a:lnTo>
                    <a:pt x="93" y="171"/>
                  </a:lnTo>
                  <a:lnTo>
                    <a:pt x="97" y="173"/>
                  </a:lnTo>
                  <a:lnTo>
                    <a:pt x="101" y="175"/>
                  </a:lnTo>
                  <a:lnTo>
                    <a:pt x="104" y="179"/>
                  </a:lnTo>
                  <a:lnTo>
                    <a:pt x="105" y="183"/>
                  </a:lnTo>
                  <a:lnTo>
                    <a:pt x="105" y="187"/>
                  </a:lnTo>
                  <a:lnTo>
                    <a:pt x="104" y="191"/>
                  </a:lnTo>
                  <a:lnTo>
                    <a:pt x="101" y="194"/>
                  </a:lnTo>
                  <a:lnTo>
                    <a:pt x="89" y="206"/>
                  </a:lnTo>
                  <a:lnTo>
                    <a:pt x="78" y="215"/>
                  </a:lnTo>
                  <a:lnTo>
                    <a:pt x="65" y="219"/>
                  </a:lnTo>
                  <a:lnTo>
                    <a:pt x="52" y="221"/>
                  </a:lnTo>
                  <a:lnTo>
                    <a:pt x="39" y="219"/>
                  </a:lnTo>
                  <a:lnTo>
                    <a:pt x="27" y="215"/>
                  </a:lnTo>
                  <a:lnTo>
                    <a:pt x="15" y="206"/>
                  </a:lnTo>
                  <a:lnTo>
                    <a:pt x="7" y="194"/>
                  </a:lnTo>
                  <a:lnTo>
                    <a:pt x="1" y="183"/>
                  </a:lnTo>
                  <a:lnTo>
                    <a:pt x="0" y="169"/>
                  </a:lnTo>
                  <a:lnTo>
                    <a:pt x="1" y="156"/>
                  </a:lnTo>
                  <a:lnTo>
                    <a:pt x="7" y="143"/>
                  </a:lnTo>
                  <a:lnTo>
                    <a:pt x="15" y="132"/>
                  </a:lnTo>
                  <a:lnTo>
                    <a:pt x="56" y="91"/>
                  </a:lnTo>
                  <a:lnTo>
                    <a:pt x="73" y="79"/>
                  </a:lnTo>
                  <a:lnTo>
                    <a:pt x="88" y="71"/>
                  </a:lnTo>
                  <a:lnTo>
                    <a:pt x="104" y="69"/>
                  </a:lnTo>
                  <a:close/>
                  <a:moveTo>
                    <a:pt x="163" y="0"/>
                  </a:moveTo>
                  <a:lnTo>
                    <a:pt x="178" y="0"/>
                  </a:lnTo>
                  <a:lnTo>
                    <a:pt x="192" y="6"/>
                  </a:lnTo>
                  <a:lnTo>
                    <a:pt x="206" y="16"/>
                  </a:lnTo>
                  <a:lnTo>
                    <a:pt x="215" y="27"/>
                  </a:lnTo>
                  <a:lnTo>
                    <a:pt x="220" y="39"/>
                  </a:lnTo>
                  <a:lnTo>
                    <a:pt x="221" y="52"/>
                  </a:lnTo>
                  <a:lnTo>
                    <a:pt x="220" y="66"/>
                  </a:lnTo>
                  <a:lnTo>
                    <a:pt x="215" y="79"/>
                  </a:lnTo>
                  <a:lnTo>
                    <a:pt x="206" y="89"/>
                  </a:lnTo>
                  <a:lnTo>
                    <a:pt x="163" y="133"/>
                  </a:lnTo>
                  <a:lnTo>
                    <a:pt x="148" y="144"/>
                  </a:lnTo>
                  <a:lnTo>
                    <a:pt x="134" y="151"/>
                  </a:lnTo>
                  <a:lnTo>
                    <a:pt x="120" y="153"/>
                  </a:lnTo>
                  <a:lnTo>
                    <a:pt x="105" y="151"/>
                  </a:lnTo>
                  <a:lnTo>
                    <a:pt x="89" y="141"/>
                  </a:lnTo>
                  <a:lnTo>
                    <a:pt x="87" y="137"/>
                  </a:lnTo>
                  <a:lnTo>
                    <a:pt x="86" y="133"/>
                  </a:lnTo>
                  <a:lnTo>
                    <a:pt x="86" y="128"/>
                  </a:lnTo>
                  <a:lnTo>
                    <a:pt x="87" y="124"/>
                  </a:lnTo>
                  <a:lnTo>
                    <a:pt x="89" y="120"/>
                  </a:lnTo>
                  <a:lnTo>
                    <a:pt x="93" y="118"/>
                  </a:lnTo>
                  <a:lnTo>
                    <a:pt x="97" y="116"/>
                  </a:lnTo>
                  <a:lnTo>
                    <a:pt x="101" y="116"/>
                  </a:lnTo>
                  <a:lnTo>
                    <a:pt x="106" y="118"/>
                  </a:lnTo>
                  <a:lnTo>
                    <a:pt x="109" y="120"/>
                  </a:lnTo>
                  <a:lnTo>
                    <a:pt x="112" y="123"/>
                  </a:lnTo>
                  <a:lnTo>
                    <a:pt x="116" y="125"/>
                  </a:lnTo>
                  <a:lnTo>
                    <a:pt x="124" y="127"/>
                  </a:lnTo>
                  <a:lnTo>
                    <a:pt x="132" y="123"/>
                  </a:lnTo>
                  <a:lnTo>
                    <a:pt x="143" y="114"/>
                  </a:lnTo>
                  <a:lnTo>
                    <a:pt x="187" y="70"/>
                  </a:lnTo>
                  <a:lnTo>
                    <a:pt x="191" y="65"/>
                  </a:lnTo>
                  <a:lnTo>
                    <a:pt x="193" y="59"/>
                  </a:lnTo>
                  <a:lnTo>
                    <a:pt x="195" y="52"/>
                  </a:lnTo>
                  <a:lnTo>
                    <a:pt x="193" y="47"/>
                  </a:lnTo>
                  <a:lnTo>
                    <a:pt x="191" y="41"/>
                  </a:lnTo>
                  <a:lnTo>
                    <a:pt x="187" y="36"/>
                  </a:lnTo>
                  <a:lnTo>
                    <a:pt x="179" y="30"/>
                  </a:lnTo>
                  <a:lnTo>
                    <a:pt x="171" y="27"/>
                  </a:lnTo>
                  <a:lnTo>
                    <a:pt x="163" y="28"/>
                  </a:lnTo>
                  <a:lnTo>
                    <a:pt x="155" y="33"/>
                  </a:lnTo>
                  <a:lnTo>
                    <a:pt x="141" y="47"/>
                  </a:lnTo>
                  <a:lnTo>
                    <a:pt x="137" y="50"/>
                  </a:lnTo>
                  <a:lnTo>
                    <a:pt x="133" y="51"/>
                  </a:lnTo>
                  <a:lnTo>
                    <a:pt x="129" y="51"/>
                  </a:lnTo>
                  <a:lnTo>
                    <a:pt x="124" y="50"/>
                  </a:lnTo>
                  <a:lnTo>
                    <a:pt x="121" y="47"/>
                  </a:lnTo>
                  <a:lnTo>
                    <a:pt x="119" y="43"/>
                  </a:lnTo>
                  <a:lnTo>
                    <a:pt x="118" y="39"/>
                  </a:lnTo>
                  <a:lnTo>
                    <a:pt x="118" y="34"/>
                  </a:lnTo>
                  <a:lnTo>
                    <a:pt x="119" y="30"/>
                  </a:lnTo>
                  <a:lnTo>
                    <a:pt x="121" y="27"/>
                  </a:lnTo>
                  <a:lnTo>
                    <a:pt x="136" y="14"/>
                  </a:lnTo>
                  <a:lnTo>
                    <a:pt x="148" y="3"/>
                  </a:lnTo>
                  <a:lnTo>
                    <a:pt x="163"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416106" y="2158078"/>
            <a:ext cx="1300958" cy="1113221"/>
            <a:chOff x="5604364" y="2292549"/>
            <a:chExt cx="1300958" cy="1113221"/>
          </a:xfrm>
        </p:grpSpPr>
        <p:grpSp>
          <p:nvGrpSpPr>
            <p:cNvPr id="20" name="组合 19"/>
            <p:cNvGrpSpPr/>
            <p:nvPr/>
          </p:nvGrpSpPr>
          <p:grpSpPr>
            <a:xfrm>
              <a:off x="5604364" y="2292549"/>
              <a:ext cx="1300958" cy="1113221"/>
              <a:chOff x="3183471" y="2060848"/>
              <a:chExt cx="1300958" cy="1113221"/>
            </a:xfrm>
          </p:grpSpPr>
          <p:sp>
            <p:nvSpPr>
              <p:cNvPr id="2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Freeform 134"/>
            <p:cNvSpPr/>
            <p:nvPr/>
          </p:nvSpPr>
          <p:spPr bwMode="auto">
            <a:xfrm>
              <a:off x="6090109" y="2650252"/>
              <a:ext cx="306388" cy="427038"/>
            </a:xfrm>
            <a:custGeom>
              <a:avLst/>
              <a:gdLst>
                <a:gd name="T0" fmla="*/ 64 w 193"/>
                <a:gd name="T1" fmla="*/ 3 h 269"/>
                <a:gd name="T2" fmla="*/ 192 w 193"/>
                <a:gd name="T3" fmla="*/ 69 h 269"/>
                <a:gd name="T4" fmla="*/ 193 w 193"/>
                <a:gd name="T5" fmla="*/ 75 h 269"/>
                <a:gd name="T6" fmla="*/ 193 w 193"/>
                <a:gd name="T7" fmla="*/ 235 h 269"/>
                <a:gd name="T8" fmla="*/ 187 w 193"/>
                <a:gd name="T9" fmla="*/ 240 h 269"/>
                <a:gd name="T10" fmla="*/ 181 w 193"/>
                <a:gd name="T11" fmla="*/ 241 h 269"/>
                <a:gd name="T12" fmla="*/ 174 w 193"/>
                <a:gd name="T13" fmla="*/ 239 h 269"/>
                <a:gd name="T14" fmla="*/ 170 w 193"/>
                <a:gd name="T15" fmla="*/ 235 h 269"/>
                <a:gd name="T16" fmla="*/ 170 w 193"/>
                <a:gd name="T17" fmla="*/ 139 h 269"/>
                <a:gd name="T18" fmla="*/ 170 w 193"/>
                <a:gd name="T19" fmla="*/ 103 h 269"/>
                <a:gd name="T20" fmla="*/ 170 w 193"/>
                <a:gd name="T21" fmla="*/ 86 h 269"/>
                <a:gd name="T22" fmla="*/ 169 w 193"/>
                <a:gd name="T23" fmla="*/ 83 h 269"/>
                <a:gd name="T24" fmla="*/ 166 w 193"/>
                <a:gd name="T25" fmla="*/ 81 h 269"/>
                <a:gd name="T26" fmla="*/ 154 w 193"/>
                <a:gd name="T27" fmla="*/ 75 h 269"/>
                <a:gd name="T28" fmla="*/ 125 w 193"/>
                <a:gd name="T29" fmla="*/ 59 h 269"/>
                <a:gd name="T30" fmla="*/ 93 w 193"/>
                <a:gd name="T31" fmla="*/ 42 h 269"/>
                <a:gd name="T32" fmla="*/ 65 w 193"/>
                <a:gd name="T33" fmla="*/ 27 h 269"/>
                <a:gd name="T34" fmla="*/ 55 w 193"/>
                <a:gd name="T35" fmla="*/ 21 h 269"/>
                <a:gd name="T36" fmla="*/ 50 w 193"/>
                <a:gd name="T37" fmla="*/ 21 h 269"/>
                <a:gd name="T38" fmla="*/ 41 w 193"/>
                <a:gd name="T39" fmla="*/ 22 h 269"/>
                <a:gd name="T40" fmla="*/ 29 w 193"/>
                <a:gd name="T41" fmla="*/ 27 h 269"/>
                <a:gd name="T42" fmla="*/ 22 w 193"/>
                <a:gd name="T43" fmla="*/ 33 h 269"/>
                <a:gd name="T44" fmla="*/ 133 w 193"/>
                <a:gd name="T45" fmla="*/ 100 h 269"/>
                <a:gd name="T46" fmla="*/ 138 w 193"/>
                <a:gd name="T47" fmla="*/ 104 h 269"/>
                <a:gd name="T48" fmla="*/ 138 w 193"/>
                <a:gd name="T49" fmla="*/ 260 h 269"/>
                <a:gd name="T50" fmla="*/ 136 w 193"/>
                <a:gd name="T51" fmla="*/ 265 h 269"/>
                <a:gd name="T52" fmla="*/ 131 w 193"/>
                <a:gd name="T53" fmla="*/ 268 h 269"/>
                <a:gd name="T54" fmla="*/ 125 w 193"/>
                <a:gd name="T55" fmla="*/ 268 h 269"/>
                <a:gd name="T56" fmla="*/ 119 w 193"/>
                <a:gd name="T57" fmla="*/ 265 h 269"/>
                <a:gd name="T58" fmla="*/ 98 w 193"/>
                <a:gd name="T59" fmla="*/ 251 h 269"/>
                <a:gd name="T60" fmla="*/ 68 w 193"/>
                <a:gd name="T61" fmla="*/ 232 h 269"/>
                <a:gd name="T62" fmla="*/ 36 w 193"/>
                <a:gd name="T63" fmla="*/ 213 h 269"/>
                <a:gd name="T64" fmla="*/ 14 w 193"/>
                <a:gd name="T65" fmla="*/ 199 h 269"/>
                <a:gd name="T66" fmla="*/ 6 w 193"/>
                <a:gd name="T67" fmla="*/ 194 h 269"/>
                <a:gd name="T68" fmla="*/ 2 w 193"/>
                <a:gd name="T69" fmla="*/ 189 h 269"/>
                <a:gd name="T70" fmla="*/ 0 w 193"/>
                <a:gd name="T71" fmla="*/ 41 h 269"/>
                <a:gd name="T72" fmla="*/ 0 w 193"/>
                <a:gd name="T73" fmla="*/ 36 h 269"/>
                <a:gd name="T74" fmla="*/ 4 w 193"/>
                <a:gd name="T75" fmla="*/ 27 h 269"/>
                <a:gd name="T76" fmla="*/ 20 w 193"/>
                <a:gd name="T77" fmla="*/ 12 h 269"/>
                <a:gd name="T78" fmla="*/ 43 w 193"/>
                <a:gd name="T79" fmla="*/ 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269">
                  <a:moveTo>
                    <a:pt x="55" y="0"/>
                  </a:moveTo>
                  <a:lnTo>
                    <a:pt x="64" y="3"/>
                  </a:lnTo>
                  <a:lnTo>
                    <a:pt x="190" y="67"/>
                  </a:lnTo>
                  <a:lnTo>
                    <a:pt x="192" y="69"/>
                  </a:lnTo>
                  <a:lnTo>
                    <a:pt x="193" y="72"/>
                  </a:lnTo>
                  <a:lnTo>
                    <a:pt x="193" y="75"/>
                  </a:lnTo>
                  <a:lnTo>
                    <a:pt x="193" y="231"/>
                  </a:lnTo>
                  <a:lnTo>
                    <a:pt x="193" y="235"/>
                  </a:lnTo>
                  <a:lnTo>
                    <a:pt x="191" y="239"/>
                  </a:lnTo>
                  <a:lnTo>
                    <a:pt x="187" y="240"/>
                  </a:lnTo>
                  <a:lnTo>
                    <a:pt x="183" y="241"/>
                  </a:lnTo>
                  <a:lnTo>
                    <a:pt x="181" y="241"/>
                  </a:lnTo>
                  <a:lnTo>
                    <a:pt x="177" y="240"/>
                  </a:lnTo>
                  <a:lnTo>
                    <a:pt x="174" y="239"/>
                  </a:lnTo>
                  <a:lnTo>
                    <a:pt x="172" y="237"/>
                  </a:lnTo>
                  <a:lnTo>
                    <a:pt x="170" y="235"/>
                  </a:lnTo>
                  <a:lnTo>
                    <a:pt x="170" y="231"/>
                  </a:lnTo>
                  <a:lnTo>
                    <a:pt x="170" y="139"/>
                  </a:lnTo>
                  <a:lnTo>
                    <a:pt x="170" y="119"/>
                  </a:lnTo>
                  <a:lnTo>
                    <a:pt x="170" y="103"/>
                  </a:lnTo>
                  <a:lnTo>
                    <a:pt x="170" y="91"/>
                  </a:lnTo>
                  <a:lnTo>
                    <a:pt x="170" y="86"/>
                  </a:lnTo>
                  <a:lnTo>
                    <a:pt x="170" y="85"/>
                  </a:lnTo>
                  <a:lnTo>
                    <a:pt x="169" y="83"/>
                  </a:lnTo>
                  <a:lnTo>
                    <a:pt x="169" y="82"/>
                  </a:lnTo>
                  <a:lnTo>
                    <a:pt x="166" y="81"/>
                  </a:lnTo>
                  <a:lnTo>
                    <a:pt x="163" y="80"/>
                  </a:lnTo>
                  <a:lnTo>
                    <a:pt x="154" y="75"/>
                  </a:lnTo>
                  <a:lnTo>
                    <a:pt x="141" y="68"/>
                  </a:lnTo>
                  <a:lnTo>
                    <a:pt x="125" y="59"/>
                  </a:lnTo>
                  <a:lnTo>
                    <a:pt x="109" y="50"/>
                  </a:lnTo>
                  <a:lnTo>
                    <a:pt x="93" y="42"/>
                  </a:lnTo>
                  <a:lnTo>
                    <a:pt x="78" y="33"/>
                  </a:lnTo>
                  <a:lnTo>
                    <a:pt x="65" y="27"/>
                  </a:lnTo>
                  <a:lnTo>
                    <a:pt x="57" y="23"/>
                  </a:lnTo>
                  <a:lnTo>
                    <a:pt x="55" y="21"/>
                  </a:lnTo>
                  <a:lnTo>
                    <a:pt x="52" y="21"/>
                  </a:lnTo>
                  <a:lnTo>
                    <a:pt x="50" y="21"/>
                  </a:lnTo>
                  <a:lnTo>
                    <a:pt x="46" y="21"/>
                  </a:lnTo>
                  <a:lnTo>
                    <a:pt x="41" y="22"/>
                  </a:lnTo>
                  <a:lnTo>
                    <a:pt x="36" y="23"/>
                  </a:lnTo>
                  <a:lnTo>
                    <a:pt x="29" y="27"/>
                  </a:lnTo>
                  <a:lnTo>
                    <a:pt x="25" y="31"/>
                  </a:lnTo>
                  <a:lnTo>
                    <a:pt x="22" y="33"/>
                  </a:lnTo>
                  <a:lnTo>
                    <a:pt x="20" y="36"/>
                  </a:lnTo>
                  <a:lnTo>
                    <a:pt x="133" y="100"/>
                  </a:lnTo>
                  <a:lnTo>
                    <a:pt x="136" y="101"/>
                  </a:lnTo>
                  <a:lnTo>
                    <a:pt x="138" y="104"/>
                  </a:lnTo>
                  <a:lnTo>
                    <a:pt x="138" y="108"/>
                  </a:lnTo>
                  <a:lnTo>
                    <a:pt x="138" y="260"/>
                  </a:lnTo>
                  <a:lnTo>
                    <a:pt x="138" y="263"/>
                  </a:lnTo>
                  <a:lnTo>
                    <a:pt x="136" y="265"/>
                  </a:lnTo>
                  <a:lnTo>
                    <a:pt x="133" y="268"/>
                  </a:lnTo>
                  <a:lnTo>
                    <a:pt x="131" y="268"/>
                  </a:lnTo>
                  <a:lnTo>
                    <a:pt x="128" y="269"/>
                  </a:lnTo>
                  <a:lnTo>
                    <a:pt x="125" y="268"/>
                  </a:lnTo>
                  <a:lnTo>
                    <a:pt x="123" y="268"/>
                  </a:lnTo>
                  <a:lnTo>
                    <a:pt x="119" y="265"/>
                  </a:lnTo>
                  <a:lnTo>
                    <a:pt x="111" y="260"/>
                  </a:lnTo>
                  <a:lnTo>
                    <a:pt x="98" y="251"/>
                  </a:lnTo>
                  <a:lnTo>
                    <a:pt x="83" y="242"/>
                  </a:lnTo>
                  <a:lnTo>
                    <a:pt x="68" y="232"/>
                  </a:lnTo>
                  <a:lnTo>
                    <a:pt x="51" y="222"/>
                  </a:lnTo>
                  <a:lnTo>
                    <a:pt x="36" y="213"/>
                  </a:lnTo>
                  <a:lnTo>
                    <a:pt x="23" y="205"/>
                  </a:lnTo>
                  <a:lnTo>
                    <a:pt x="14" y="199"/>
                  </a:lnTo>
                  <a:lnTo>
                    <a:pt x="9" y="196"/>
                  </a:lnTo>
                  <a:lnTo>
                    <a:pt x="6" y="194"/>
                  </a:lnTo>
                  <a:lnTo>
                    <a:pt x="4" y="191"/>
                  </a:lnTo>
                  <a:lnTo>
                    <a:pt x="2" y="189"/>
                  </a:lnTo>
                  <a:lnTo>
                    <a:pt x="1" y="186"/>
                  </a:lnTo>
                  <a:lnTo>
                    <a:pt x="0" y="41"/>
                  </a:lnTo>
                  <a:lnTo>
                    <a:pt x="0" y="39"/>
                  </a:lnTo>
                  <a:lnTo>
                    <a:pt x="0" y="36"/>
                  </a:lnTo>
                  <a:lnTo>
                    <a:pt x="1" y="31"/>
                  </a:lnTo>
                  <a:lnTo>
                    <a:pt x="4" y="27"/>
                  </a:lnTo>
                  <a:lnTo>
                    <a:pt x="10" y="19"/>
                  </a:lnTo>
                  <a:lnTo>
                    <a:pt x="20" y="12"/>
                  </a:lnTo>
                  <a:lnTo>
                    <a:pt x="31" y="5"/>
                  </a:lnTo>
                  <a:lnTo>
                    <a:pt x="43" y="1"/>
                  </a:lnTo>
                  <a:lnTo>
                    <a:pt x="55"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4" name="组合 23"/>
          <p:cNvGrpSpPr/>
          <p:nvPr/>
        </p:nvGrpSpPr>
        <p:grpSpPr>
          <a:xfrm>
            <a:off x="4351163" y="1584677"/>
            <a:ext cx="1300958" cy="1113221"/>
            <a:chOff x="4539421" y="1719148"/>
            <a:chExt cx="1300958" cy="1113221"/>
          </a:xfrm>
        </p:grpSpPr>
        <p:grpSp>
          <p:nvGrpSpPr>
            <p:cNvPr id="25" name="组合 24"/>
            <p:cNvGrpSpPr/>
            <p:nvPr/>
          </p:nvGrpSpPr>
          <p:grpSpPr>
            <a:xfrm>
              <a:off x="4539421" y="1719148"/>
              <a:ext cx="1300958" cy="1113221"/>
              <a:chOff x="3183471" y="2060848"/>
              <a:chExt cx="1300958" cy="1113221"/>
            </a:xfrm>
          </p:grpSpPr>
          <p:sp>
            <p:nvSpPr>
              <p:cNvPr id="2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Freeform 135"/>
            <p:cNvSpPr>
              <a:spLocks noEditPoints="1"/>
            </p:cNvSpPr>
            <p:nvPr/>
          </p:nvSpPr>
          <p:spPr bwMode="auto">
            <a:xfrm>
              <a:off x="5079166" y="2051920"/>
              <a:ext cx="249238" cy="447675"/>
            </a:xfrm>
            <a:custGeom>
              <a:avLst/>
              <a:gdLst>
                <a:gd name="T0" fmla="*/ 19 w 157"/>
                <a:gd name="T1" fmla="*/ 72 h 282"/>
                <a:gd name="T2" fmla="*/ 43 w 157"/>
                <a:gd name="T3" fmla="*/ 99 h 282"/>
                <a:gd name="T4" fmla="*/ 69 w 157"/>
                <a:gd name="T5" fmla="*/ 130 h 282"/>
                <a:gd name="T6" fmla="*/ 62 w 157"/>
                <a:gd name="T7" fmla="*/ 163 h 282"/>
                <a:gd name="T8" fmla="*/ 34 w 157"/>
                <a:gd name="T9" fmla="*/ 192 h 282"/>
                <a:gd name="T10" fmla="*/ 16 w 157"/>
                <a:gd name="T11" fmla="*/ 218 h 282"/>
                <a:gd name="T12" fmla="*/ 37 w 157"/>
                <a:gd name="T13" fmla="*/ 229 h 282"/>
                <a:gd name="T14" fmla="*/ 69 w 157"/>
                <a:gd name="T15" fmla="*/ 210 h 282"/>
                <a:gd name="T16" fmla="*/ 74 w 157"/>
                <a:gd name="T17" fmla="*/ 195 h 282"/>
                <a:gd name="T18" fmla="*/ 82 w 157"/>
                <a:gd name="T19" fmla="*/ 194 h 282"/>
                <a:gd name="T20" fmla="*/ 86 w 157"/>
                <a:gd name="T21" fmla="*/ 201 h 282"/>
                <a:gd name="T22" fmla="*/ 109 w 157"/>
                <a:gd name="T23" fmla="*/ 224 h 282"/>
                <a:gd name="T24" fmla="*/ 141 w 157"/>
                <a:gd name="T25" fmla="*/ 236 h 282"/>
                <a:gd name="T26" fmla="*/ 132 w 157"/>
                <a:gd name="T27" fmla="*/ 201 h 282"/>
                <a:gd name="T28" fmla="*/ 104 w 157"/>
                <a:gd name="T29" fmla="*/ 173 h 282"/>
                <a:gd name="T30" fmla="*/ 86 w 157"/>
                <a:gd name="T31" fmla="*/ 141 h 282"/>
                <a:gd name="T32" fmla="*/ 104 w 157"/>
                <a:gd name="T33" fmla="*/ 109 h 282"/>
                <a:gd name="T34" fmla="*/ 132 w 157"/>
                <a:gd name="T35" fmla="*/ 81 h 282"/>
                <a:gd name="T36" fmla="*/ 141 w 157"/>
                <a:gd name="T37" fmla="*/ 50 h 282"/>
                <a:gd name="T38" fmla="*/ 79 w 157"/>
                <a:gd name="T39" fmla="*/ 65 h 282"/>
                <a:gd name="T40" fmla="*/ 16 w 157"/>
                <a:gd name="T41" fmla="*/ 50 h 282"/>
                <a:gd name="T42" fmla="*/ 43 w 157"/>
                <a:gd name="T43" fmla="*/ 23 h 282"/>
                <a:gd name="T44" fmla="*/ 21 w 157"/>
                <a:gd name="T45" fmla="*/ 33 h 282"/>
                <a:gd name="T46" fmla="*/ 16 w 157"/>
                <a:gd name="T47" fmla="*/ 36 h 282"/>
                <a:gd name="T48" fmla="*/ 18 w 157"/>
                <a:gd name="T49" fmla="*/ 41 h 282"/>
                <a:gd name="T50" fmla="*/ 79 w 157"/>
                <a:gd name="T51" fmla="*/ 55 h 282"/>
                <a:gd name="T52" fmla="*/ 141 w 157"/>
                <a:gd name="T53" fmla="*/ 41 h 282"/>
                <a:gd name="T54" fmla="*/ 141 w 157"/>
                <a:gd name="T55" fmla="*/ 36 h 282"/>
                <a:gd name="T56" fmla="*/ 136 w 157"/>
                <a:gd name="T57" fmla="*/ 33 h 282"/>
                <a:gd name="T58" fmla="*/ 113 w 157"/>
                <a:gd name="T59" fmla="*/ 23 h 282"/>
                <a:gd name="T60" fmla="*/ 79 w 157"/>
                <a:gd name="T61" fmla="*/ 0 h 282"/>
                <a:gd name="T62" fmla="*/ 134 w 157"/>
                <a:gd name="T63" fmla="*/ 12 h 282"/>
                <a:gd name="T64" fmla="*/ 157 w 157"/>
                <a:gd name="T65" fmla="*/ 31 h 282"/>
                <a:gd name="T66" fmla="*/ 143 w 157"/>
                <a:gd name="T67" fmla="*/ 94 h 282"/>
                <a:gd name="T68" fmla="*/ 107 w 157"/>
                <a:gd name="T69" fmla="*/ 130 h 282"/>
                <a:gd name="T70" fmla="*/ 118 w 157"/>
                <a:gd name="T71" fmla="*/ 164 h 282"/>
                <a:gd name="T72" fmla="*/ 154 w 157"/>
                <a:gd name="T73" fmla="*/ 203 h 282"/>
                <a:gd name="T74" fmla="*/ 155 w 157"/>
                <a:gd name="T75" fmla="*/ 256 h 282"/>
                <a:gd name="T76" fmla="*/ 119 w 157"/>
                <a:gd name="T77" fmla="*/ 277 h 282"/>
                <a:gd name="T78" fmla="*/ 57 w 157"/>
                <a:gd name="T79" fmla="*/ 281 h 282"/>
                <a:gd name="T80" fmla="*/ 10 w 157"/>
                <a:gd name="T81" fmla="*/ 264 h 282"/>
                <a:gd name="T82" fmla="*/ 0 w 157"/>
                <a:gd name="T83" fmla="*/ 218 h 282"/>
                <a:gd name="T84" fmla="*/ 27 w 157"/>
                <a:gd name="T85" fmla="*/ 176 h 282"/>
                <a:gd name="T86" fmla="*/ 55 w 157"/>
                <a:gd name="T87" fmla="*/ 141 h 282"/>
                <a:gd name="T88" fmla="*/ 27 w 157"/>
                <a:gd name="T89" fmla="*/ 106 h 282"/>
                <a:gd name="T90" fmla="*/ 0 w 157"/>
                <a:gd name="T91" fmla="*/ 64 h 282"/>
                <a:gd name="T92" fmla="*/ 10 w 157"/>
                <a:gd name="T93" fmla="*/ 18 h 282"/>
                <a:gd name="T94" fmla="*/ 57 w 157"/>
                <a:gd name="T95" fmla="*/ 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7" h="282">
                  <a:moveTo>
                    <a:pt x="16" y="50"/>
                  </a:moveTo>
                  <a:lnTo>
                    <a:pt x="16" y="64"/>
                  </a:lnTo>
                  <a:lnTo>
                    <a:pt x="19" y="72"/>
                  </a:lnTo>
                  <a:lnTo>
                    <a:pt x="25" y="81"/>
                  </a:lnTo>
                  <a:lnTo>
                    <a:pt x="34" y="90"/>
                  </a:lnTo>
                  <a:lnTo>
                    <a:pt x="43" y="99"/>
                  </a:lnTo>
                  <a:lnTo>
                    <a:pt x="54" y="109"/>
                  </a:lnTo>
                  <a:lnTo>
                    <a:pt x="62" y="119"/>
                  </a:lnTo>
                  <a:lnTo>
                    <a:pt x="69" y="130"/>
                  </a:lnTo>
                  <a:lnTo>
                    <a:pt x="71" y="141"/>
                  </a:lnTo>
                  <a:lnTo>
                    <a:pt x="69" y="153"/>
                  </a:lnTo>
                  <a:lnTo>
                    <a:pt x="62" y="163"/>
                  </a:lnTo>
                  <a:lnTo>
                    <a:pt x="54" y="173"/>
                  </a:lnTo>
                  <a:lnTo>
                    <a:pt x="43" y="183"/>
                  </a:lnTo>
                  <a:lnTo>
                    <a:pt x="34" y="192"/>
                  </a:lnTo>
                  <a:lnTo>
                    <a:pt x="25" y="201"/>
                  </a:lnTo>
                  <a:lnTo>
                    <a:pt x="19" y="210"/>
                  </a:lnTo>
                  <a:lnTo>
                    <a:pt x="16" y="218"/>
                  </a:lnTo>
                  <a:lnTo>
                    <a:pt x="16" y="236"/>
                  </a:lnTo>
                  <a:lnTo>
                    <a:pt x="25" y="233"/>
                  </a:lnTo>
                  <a:lnTo>
                    <a:pt x="37" y="229"/>
                  </a:lnTo>
                  <a:lnTo>
                    <a:pt x="50" y="224"/>
                  </a:lnTo>
                  <a:lnTo>
                    <a:pt x="60" y="218"/>
                  </a:lnTo>
                  <a:lnTo>
                    <a:pt x="69" y="210"/>
                  </a:lnTo>
                  <a:lnTo>
                    <a:pt x="71" y="201"/>
                  </a:lnTo>
                  <a:lnTo>
                    <a:pt x="73" y="197"/>
                  </a:lnTo>
                  <a:lnTo>
                    <a:pt x="74" y="195"/>
                  </a:lnTo>
                  <a:lnTo>
                    <a:pt x="77" y="194"/>
                  </a:lnTo>
                  <a:lnTo>
                    <a:pt x="79" y="192"/>
                  </a:lnTo>
                  <a:lnTo>
                    <a:pt x="82" y="194"/>
                  </a:lnTo>
                  <a:lnTo>
                    <a:pt x="83" y="195"/>
                  </a:lnTo>
                  <a:lnTo>
                    <a:pt x="86" y="197"/>
                  </a:lnTo>
                  <a:lnTo>
                    <a:pt x="86" y="201"/>
                  </a:lnTo>
                  <a:lnTo>
                    <a:pt x="89" y="210"/>
                  </a:lnTo>
                  <a:lnTo>
                    <a:pt x="97" y="218"/>
                  </a:lnTo>
                  <a:lnTo>
                    <a:pt x="109" y="224"/>
                  </a:lnTo>
                  <a:lnTo>
                    <a:pt x="120" y="229"/>
                  </a:lnTo>
                  <a:lnTo>
                    <a:pt x="132" y="233"/>
                  </a:lnTo>
                  <a:lnTo>
                    <a:pt x="141" y="236"/>
                  </a:lnTo>
                  <a:lnTo>
                    <a:pt x="141" y="218"/>
                  </a:lnTo>
                  <a:lnTo>
                    <a:pt x="138" y="210"/>
                  </a:lnTo>
                  <a:lnTo>
                    <a:pt x="132" y="201"/>
                  </a:lnTo>
                  <a:lnTo>
                    <a:pt x="123" y="192"/>
                  </a:lnTo>
                  <a:lnTo>
                    <a:pt x="115" y="183"/>
                  </a:lnTo>
                  <a:lnTo>
                    <a:pt x="104" y="173"/>
                  </a:lnTo>
                  <a:lnTo>
                    <a:pt x="95" y="163"/>
                  </a:lnTo>
                  <a:lnTo>
                    <a:pt x="88" y="153"/>
                  </a:lnTo>
                  <a:lnTo>
                    <a:pt x="86" y="141"/>
                  </a:lnTo>
                  <a:lnTo>
                    <a:pt x="88" y="130"/>
                  </a:lnTo>
                  <a:lnTo>
                    <a:pt x="95" y="119"/>
                  </a:lnTo>
                  <a:lnTo>
                    <a:pt x="104" y="109"/>
                  </a:lnTo>
                  <a:lnTo>
                    <a:pt x="115" y="99"/>
                  </a:lnTo>
                  <a:lnTo>
                    <a:pt x="123" y="90"/>
                  </a:lnTo>
                  <a:lnTo>
                    <a:pt x="132" y="81"/>
                  </a:lnTo>
                  <a:lnTo>
                    <a:pt x="138" y="72"/>
                  </a:lnTo>
                  <a:lnTo>
                    <a:pt x="141" y="64"/>
                  </a:lnTo>
                  <a:lnTo>
                    <a:pt x="141" y="50"/>
                  </a:lnTo>
                  <a:lnTo>
                    <a:pt x="124" y="58"/>
                  </a:lnTo>
                  <a:lnTo>
                    <a:pt x="102" y="63"/>
                  </a:lnTo>
                  <a:lnTo>
                    <a:pt x="79" y="65"/>
                  </a:lnTo>
                  <a:lnTo>
                    <a:pt x="55" y="63"/>
                  </a:lnTo>
                  <a:lnTo>
                    <a:pt x="33" y="58"/>
                  </a:lnTo>
                  <a:lnTo>
                    <a:pt x="16" y="50"/>
                  </a:lnTo>
                  <a:close/>
                  <a:moveTo>
                    <a:pt x="79" y="18"/>
                  </a:moveTo>
                  <a:lnTo>
                    <a:pt x="59" y="19"/>
                  </a:lnTo>
                  <a:lnTo>
                    <a:pt x="43" y="23"/>
                  </a:lnTo>
                  <a:lnTo>
                    <a:pt x="30" y="28"/>
                  </a:lnTo>
                  <a:lnTo>
                    <a:pt x="21" y="33"/>
                  </a:lnTo>
                  <a:lnTo>
                    <a:pt x="21" y="33"/>
                  </a:lnTo>
                  <a:lnTo>
                    <a:pt x="20" y="33"/>
                  </a:lnTo>
                  <a:lnTo>
                    <a:pt x="18" y="35"/>
                  </a:lnTo>
                  <a:lnTo>
                    <a:pt x="16" y="36"/>
                  </a:lnTo>
                  <a:lnTo>
                    <a:pt x="16" y="37"/>
                  </a:lnTo>
                  <a:lnTo>
                    <a:pt x="16" y="40"/>
                  </a:lnTo>
                  <a:lnTo>
                    <a:pt x="18" y="41"/>
                  </a:lnTo>
                  <a:lnTo>
                    <a:pt x="33" y="47"/>
                  </a:lnTo>
                  <a:lnTo>
                    <a:pt x="54" y="54"/>
                  </a:lnTo>
                  <a:lnTo>
                    <a:pt x="79" y="55"/>
                  </a:lnTo>
                  <a:lnTo>
                    <a:pt x="104" y="54"/>
                  </a:lnTo>
                  <a:lnTo>
                    <a:pt x="125" y="49"/>
                  </a:lnTo>
                  <a:lnTo>
                    <a:pt x="141" y="41"/>
                  </a:lnTo>
                  <a:lnTo>
                    <a:pt x="142" y="40"/>
                  </a:lnTo>
                  <a:lnTo>
                    <a:pt x="142" y="39"/>
                  </a:lnTo>
                  <a:lnTo>
                    <a:pt x="141" y="36"/>
                  </a:lnTo>
                  <a:lnTo>
                    <a:pt x="139" y="35"/>
                  </a:lnTo>
                  <a:lnTo>
                    <a:pt x="137" y="33"/>
                  </a:lnTo>
                  <a:lnTo>
                    <a:pt x="136" y="33"/>
                  </a:lnTo>
                  <a:lnTo>
                    <a:pt x="133" y="31"/>
                  </a:lnTo>
                  <a:lnTo>
                    <a:pt x="125" y="27"/>
                  </a:lnTo>
                  <a:lnTo>
                    <a:pt x="113" y="23"/>
                  </a:lnTo>
                  <a:lnTo>
                    <a:pt x="97" y="19"/>
                  </a:lnTo>
                  <a:lnTo>
                    <a:pt x="79" y="18"/>
                  </a:lnTo>
                  <a:close/>
                  <a:moveTo>
                    <a:pt x="79" y="0"/>
                  </a:moveTo>
                  <a:lnTo>
                    <a:pt x="100" y="1"/>
                  </a:lnTo>
                  <a:lnTo>
                    <a:pt x="119" y="5"/>
                  </a:lnTo>
                  <a:lnTo>
                    <a:pt x="134" y="12"/>
                  </a:lnTo>
                  <a:lnTo>
                    <a:pt x="147" y="18"/>
                  </a:lnTo>
                  <a:lnTo>
                    <a:pt x="155" y="26"/>
                  </a:lnTo>
                  <a:lnTo>
                    <a:pt x="157" y="31"/>
                  </a:lnTo>
                  <a:lnTo>
                    <a:pt x="157" y="64"/>
                  </a:lnTo>
                  <a:lnTo>
                    <a:pt x="154" y="80"/>
                  </a:lnTo>
                  <a:lnTo>
                    <a:pt x="143" y="94"/>
                  </a:lnTo>
                  <a:lnTo>
                    <a:pt x="130" y="106"/>
                  </a:lnTo>
                  <a:lnTo>
                    <a:pt x="118" y="118"/>
                  </a:lnTo>
                  <a:lnTo>
                    <a:pt x="107" y="130"/>
                  </a:lnTo>
                  <a:lnTo>
                    <a:pt x="104" y="141"/>
                  </a:lnTo>
                  <a:lnTo>
                    <a:pt x="107" y="153"/>
                  </a:lnTo>
                  <a:lnTo>
                    <a:pt x="118" y="164"/>
                  </a:lnTo>
                  <a:lnTo>
                    <a:pt x="130" y="176"/>
                  </a:lnTo>
                  <a:lnTo>
                    <a:pt x="143" y="188"/>
                  </a:lnTo>
                  <a:lnTo>
                    <a:pt x="154" y="203"/>
                  </a:lnTo>
                  <a:lnTo>
                    <a:pt x="157" y="218"/>
                  </a:lnTo>
                  <a:lnTo>
                    <a:pt x="157" y="251"/>
                  </a:lnTo>
                  <a:lnTo>
                    <a:pt x="155" y="256"/>
                  </a:lnTo>
                  <a:lnTo>
                    <a:pt x="147" y="264"/>
                  </a:lnTo>
                  <a:lnTo>
                    <a:pt x="134" y="270"/>
                  </a:lnTo>
                  <a:lnTo>
                    <a:pt x="119" y="277"/>
                  </a:lnTo>
                  <a:lnTo>
                    <a:pt x="100" y="281"/>
                  </a:lnTo>
                  <a:lnTo>
                    <a:pt x="79" y="282"/>
                  </a:lnTo>
                  <a:lnTo>
                    <a:pt x="57" y="281"/>
                  </a:lnTo>
                  <a:lnTo>
                    <a:pt x="39" y="277"/>
                  </a:lnTo>
                  <a:lnTo>
                    <a:pt x="23" y="270"/>
                  </a:lnTo>
                  <a:lnTo>
                    <a:pt x="10" y="264"/>
                  </a:lnTo>
                  <a:lnTo>
                    <a:pt x="2" y="256"/>
                  </a:lnTo>
                  <a:lnTo>
                    <a:pt x="0" y="251"/>
                  </a:lnTo>
                  <a:lnTo>
                    <a:pt x="0" y="218"/>
                  </a:lnTo>
                  <a:lnTo>
                    <a:pt x="4" y="203"/>
                  </a:lnTo>
                  <a:lnTo>
                    <a:pt x="14" y="188"/>
                  </a:lnTo>
                  <a:lnTo>
                    <a:pt x="27" y="176"/>
                  </a:lnTo>
                  <a:lnTo>
                    <a:pt x="41" y="164"/>
                  </a:lnTo>
                  <a:lnTo>
                    <a:pt x="50" y="153"/>
                  </a:lnTo>
                  <a:lnTo>
                    <a:pt x="55" y="141"/>
                  </a:lnTo>
                  <a:lnTo>
                    <a:pt x="50" y="130"/>
                  </a:lnTo>
                  <a:lnTo>
                    <a:pt x="41" y="118"/>
                  </a:lnTo>
                  <a:lnTo>
                    <a:pt x="27" y="106"/>
                  </a:lnTo>
                  <a:lnTo>
                    <a:pt x="14" y="94"/>
                  </a:lnTo>
                  <a:lnTo>
                    <a:pt x="4" y="80"/>
                  </a:lnTo>
                  <a:lnTo>
                    <a:pt x="0" y="64"/>
                  </a:lnTo>
                  <a:lnTo>
                    <a:pt x="0" y="31"/>
                  </a:lnTo>
                  <a:lnTo>
                    <a:pt x="2" y="26"/>
                  </a:lnTo>
                  <a:lnTo>
                    <a:pt x="10" y="18"/>
                  </a:lnTo>
                  <a:lnTo>
                    <a:pt x="23" y="12"/>
                  </a:lnTo>
                  <a:lnTo>
                    <a:pt x="39" y="5"/>
                  </a:lnTo>
                  <a:lnTo>
                    <a:pt x="57" y="1"/>
                  </a:lnTo>
                  <a:lnTo>
                    <a:pt x="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9" name="组合 28"/>
          <p:cNvGrpSpPr/>
          <p:nvPr/>
        </p:nvGrpSpPr>
        <p:grpSpPr>
          <a:xfrm>
            <a:off x="1602623" y="1912240"/>
            <a:ext cx="3379237" cy="414473"/>
            <a:chOff x="899592" y="2396334"/>
            <a:chExt cx="2689256" cy="414473"/>
          </a:xfrm>
        </p:grpSpPr>
        <p:cxnSp>
          <p:nvCxnSpPr>
            <p:cNvPr id="30" name="直接连接符 29"/>
            <p:cNvCxnSpPr/>
            <p:nvPr/>
          </p:nvCxnSpPr>
          <p:spPr>
            <a:xfrm>
              <a:off x="899592" y="2810807"/>
              <a:ext cx="268925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1" name="TextBox 29"/>
            <p:cNvSpPr txBox="1"/>
            <p:nvPr/>
          </p:nvSpPr>
          <p:spPr>
            <a:xfrm>
              <a:off x="971600" y="2396334"/>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教师示范作用</a:t>
              </a:r>
              <a:endParaRPr lang="zh-CN" altLang="en-US" sz="2000" b="1" dirty="0">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1602624" y="3350060"/>
            <a:ext cx="4717412" cy="398780"/>
            <a:chOff x="899592" y="2436675"/>
            <a:chExt cx="3754199" cy="398780"/>
          </a:xfrm>
        </p:grpSpPr>
        <p:cxnSp>
          <p:nvCxnSpPr>
            <p:cNvPr id="34" name="直接连接符 33"/>
            <p:cNvCxnSpPr/>
            <p:nvPr/>
          </p:nvCxnSpPr>
          <p:spPr>
            <a:xfrm>
              <a:off x="899592" y="2810807"/>
              <a:ext cx="3754199"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5" name="TextBox 40"/>
            <p:cNvSpPr txBox="1"/>
            <p:nvPr/>
          </p:nvSpPr>
          <p:spPr>
            <a:xfrm>
              <a:off x="971600" y="2436675"/>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创新教学模式</a:t>
              </a:r>
              <a:endParaRPr lang="zh-CN" altLang="en-US" sz="2000" b="1" dirty="0">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1602623" y="4616102"/>
            <a:ext cx="3929175" cy="398780"/>
            <a:chOff x="899592" y="2450122"/>
            <a:chExt cx="3126906" cy="398780"/>
          </a:xfrm>
        </p:grpSpPr>
        <p:cxnSp>
          <p:nvCxnSpPr>
            <p:cNvPr id="38" name="直接连接符 37"/>
            <p:cNvCxnSpPr/>
            <p:nvPr/>
          </p:nvCxnSpPr>
          <p:spPr>
            <a:xfrm>
              <a:off x="899592" y="2810807"/>
              <a:ext cx="312690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9" name="TextBox 44"/>
            <p:cNvSpPr txBox="1"/>
            <p:nvPr/>
          </p:nvSpPr>
          <p:spPr>
            <a:xfrm>
              <a:off x="971600" y="2450122"/>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运用现代技术</a:t>
              </a:r>
              <a:endParaRPr lang="zh-CN" altLang="en-US" sz="2000" b="1" dirty="0">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6404812" y="2389724"/>
            <a:ext cx="4043554" cy="421713"/>
            <a:chOff x="6593070" y="2524195"/>
            <a:chExt cx="4043554" cy="421713"/>
          </a:xfrm>
        </p:grpSpPr>
        <p:cxnSp>
          <p:nvCxnSpPr>
            <p:cNvPr id="42" name="直接连接符 41"/>
            <p:cNvCxnSpPr/>
            <p:nvPr/>
          </p:nvCxnSpPr>
          <p:spPr>
            <a:xfrm flipH="1">
              <a:off x="8308845" y="2934707"/>
              <a:ext cx="2327779"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3" name="TextBox 52"/>
            <p:cNvSpPr txBox="1"/>
            <p:nvPr/>
          </p:nvSpPr>
          <p:spPr>
            <a:xfrm flipH="1">
              <a:off x="8365944" y="2547128"/>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挖掘思政元素</a:t>
              </a:r>
              <a:endParaRPr lang="zh-CN" altLang="en-US" sz="2000" b="1" dirty="0">
                <a:latin typeface="微软雅黑" panose="020B0503020204020204" pitchFamily="34" charset="-122"/>
                <a:ea typeface="微软雅黑" panose="020B0503020204020204" pitchFamily="34" charset="-122"/>
              </a:endParaRPr>
            </a:p>
          </p:txBody>
        </p:sp>
        <p:grpSp>
          <p:nvGrpSpPr>
            <p:cNvPr id="44" name="组合 43"/>
            <p:cNvGrpSpPr/>
            <p:nvPr/>
          </p:nvGrpSpPr>
          <p:grpSpPr>
            <a:xfrm>
              <a:off x="6593070" y="2524195"/>
              <a:ext cx="1715775" cy="410512"/>
              <a:chOff x="6593070" y="2524195"/>
              <a:chExt cx="1715775" cy="410512"/>
            </a:xfrm>
          </p:grpSpPr>
          <p:cxnSp>
            <p:nvCxnSpPr>
              <p:cNvPr id="46" name="直接连接符 45"/>
              <p:cNvCxnSpPr/>
              <p:nvPr/>
            </p:nvCxnSpPr>
            <p:spPr>
              <a:xfrm flipH="1">
                <a:off x="6593070" y="2524195"/>
                <a:ext cx="1715775"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8308845" y="2524195"/>
                <a:ext cx="0" cy="410512"/>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48" name="组合 47"/>
          <p:cNvGrpSpPr/>
          <p:nvPr/>
        </p:nvGrpSpPr>
        <p:grpSpPr>
          <a:xfrm>
            <a:off x="7121791" y="3736451"/>
            <a:ext cx="3326575" cy="533707"/>
            <a:chOff x="7310049" y="3870922"/>
            <a:chExt cx="3326575" cy="533707"/>
          </a:xfrm>
        </p:grpSpPr>
        <p:sp>
          <p:nvSpPr>
            <p:cNvPr id="49" name="TextBox 56"/>
            <p:cNvSpPr txBox="1"/>
            <p:nvPr/>
          </p:nvSpPr>
          <p:spPr>
            <a:xfrm flipH="1">
              <a:off x="8292225" y="4005849"/>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设计教学环节</a:t>
              </a:r>
              <a:endParaRPr lang="zh-CN" altLang="en-US" sz="2000" b="1" dirty="0">
                <a:latin typeface="微软雅黑" panose="020B0503020204020204" pitchFamily="34" charset="-122"/>
                <a:ea typeface="微软雅黑" panose="020B0503020204020204" pitchFamily="34" charset="-122"/>
              </a:endParaRPr>
            </a:p>
          </p:txBody>
        </p:sp>
        <p:grpSp>
          <p:nvGrpSpPr>
            <p:cNvPr id="51" name="组合 50"/>
            <p:cNvGrpSpPr/>
            <p:nvPr/>
          </p:nvGrpSpPr>
          <p:grpSpPr>
            <a:xfrm>
              <a:off x="7310049" y="3870922"/>
              <a:ext cx="3326575" cy="509059"/>
              <a:chOff x="7310049" y="3870922"/>
              <a:chExt cx="3326575" cy="509059"/>
            </a:xfrm>
          </p:grpSpPr>
          <p:cxnSp>
            <p:nvCxnSpPr>
              <p:cNvPr id="52" name="直接连接符 51"/>
              <p:cNvCxnSpPr/>
              <p:nvPr/>
            </p:nvCxnSpPr>
            <p:spPr>
              <a:xfrm flipH="1">
                <a:off x="7310050" y="4379981"/>
                <a:ext cx="3326574"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7310049" y="3870922"/>
                <a:ext cx="1" cy="509059"/>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sp>
        <p:nvSpPr>
          <p:cNvPr id="54" name="矩形 53"/>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》课程思政的实施路径</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5" name="矩形 5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500"/>
                                        <p:tgtEl>
                                          <p:spTgt spid="48"/>
                                        </p:tgtEl>
                                      </p:cBhvr>
                                    </p:animEffect>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2" presetClass="entr" presetSubtype="2"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right)">
                                      <p:cBhvr>
                                        <p:cTn id="39" dur="500"/>
                                        <p:tgtEl>
                                          <p:spTgt spid="33"/>
                                        </p:tgtEl>
                                      </p:cBhvr>
                                    </p:animEffect>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2" presetClass="entr" presetSubtype="2"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right)">
                                      <p:cBhvr>
                                        <p:cTn id="4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bwMode="auto">
          <a:xfrm>
            <a:off x="3436017" y="1895315"/>
            <a:ext cx="1921933"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bwMode="auto">
          <a:xfrm>
            <a:off x="3502213" y="5616169"/>
            <a:ext cx="1919817"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bwMode="auto">
          <a:xfrm>
            <a:off x="4598176" y="3157118"/>
            <a:ext cx="1778844"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a:endCxn id="33" idx="2"/>
          </p:cNvCxnSpPr>
          <p:nvPr/>
        </p:nvCxnSpPr>
        <p:spPr bwMode="auto">
          <a:xfrm>
            <a:off x="4405531" y="4470445"/>
            <a:ext cx="1920933"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6628624" y="1421511"/>
            <a:ext cx="1258570" cy="427990"/>
          </a:xfrm>
          <a:prstGeom prst="rect">
            <a:avLst/>
          </a:prstGeom>
        </p:spPr>
        <p:txBody>
          <a:bodyPr wrap="none" lIns="121908" tIns="60955" rIns="121908" bIns="60955">
            <a:spAutoFit/>
          </a:bodyPr>
          <a:lstStyle/>
          <a:p>
            <a:pPr fontAlgn="base">
              <a:spcBef>
                <a:spcPct val="0"/>
              </a:spcBef>
              <a:spcAft>
                <a:spcPct val="0"/>
              </a:spcAft>
            </a:pPr>
            <a:r>
              <a:rPr lang="zh-CN" altLang="en-US" sz="2000" dirty="0">
                <a:solidFill>
                  <a:prstClr val="black"/>
                </a:solidFill>
                <a:latin typeface="微软雅黑" panose="020B0503020204020204" pitchFamily="34" charset="-122"/>
                <a:ea typeface="微软雅黑" panose="020B0503020204020204" pitchFamily="34" charset="-122"/>
              </a:rPr>
              <a:t>课程导入</a:t>
            </a:r>
            <a:endParaRPr lang="zh-CN" altLang="en-US" sz="2000" dirty="0">
              <a:solidFill>
                <a:prstClr val="black"/>
              </a:solidFill>
              <a:latin typeface="微软雅黑" panose="020B0503020204020204" pitchFamily="34" charset="-122"/>
              <a:ea typeface="微软雅黑" panose="020B0503020204020204" pitchFamily="34" charset="-122"/>
            </a:endParaRPr>
          </a:p>
        </p:txBody>
      </p:sp>
      <p:sp>
        <p:nvSpPr>
          <p:cNvPr id="9" name="矩形 47"/>
          <p:cNvSpPr>
            <a:spLocks noChangeArrowheads="1"/>
          </p:cNvSpPr>
          <p:nvPr/>
        </p:nvSpPr>
        <p:spPr bwMode="auto">
          <a:xfrm>
            <a:off x="6589500" y="1731815"/>
            <a:ext cx="4057651" cy="429260"/>
          </a:xfrm>
          <a:prstGeom prst="rect">
            <a:avLst/>
          </a:prstGeom>
          <a:noFill/>
          <a:ln>
            <a:noFill/>
          </a:ln>
        </p:spPr>
        <p:txBody>
          <a:bodyPr lIns="121908" tIns="60955" rIns="121908" bIns="60955">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fontAlgn="base">
              <a:lnSpc>
                <a:spcPct val="150000"/>
              </a:lnSpc>
              <a:spcAft>
                <a:spcPct val="0"/>
              </a:spcAft>
              <a:buFont typeface="Arial" panose="020B0604020202020204" pitchFamily="34" charset="0"/>
              <a:buNone/>
            </a:pPr>
            <a:r>
              <a:rPr lang="zh-CN" altLang="en-US" sz="1335" dirty="0">
                <a:solidFill>
                  <a:prstClr val="black"/>
                </a:solidFill>
              </a:rPr>
              <a:t>图片、视频、音频</a:t>
            </a:r>
            <a:endParaRPr lang="zh-CN" altLang="en-US" sz="1335" dirty="0">
              <a:solidFill>
                <a:prstClr val="black"/>
              </a:solidFill>
            </a:endParaRPr>
          </a:p>
        </p:txBody>
      </p:sp>
      <p:grpSp>
        <p:nvGrpSpPr>
          <p:cNvPr id="10" name="组合 9"/>
          <p:cNvGrpSpPr/>
          <p:nvPr/>
        </p:nvGrpSpPr>
        <p:grpSpPr bwMode="auto">
          <a:xfrm>
            <a:off x="813879" y="2222506"/>
            <a:ext cx="3012857" cy="3012857"/>
            <a:chOff x="1103084" y="2155824"/>
            <a:chExt cx="3176815" cy="3176815"/>
          </a:xfrm>
          <a:blipFill>
            <a:blip r:embed="rId1"/>
            <a:stretch>
              <a:fillRect/>
            </a:stretch>
          </a:blipFill>
        </p:grpSpPr>
        <p:sp>
          <p:nvSpPr>
            <p:cNvPr id="11" name="椭圆 10"/>
            <p:cNvSpPr/>
            <p:nvPr/>
          </p:nvSpPr>
          <p:spPr>
            <a:xfrm>
              <a:off x="1103084" y="2155824"/>
              <a:ext cx="3176815" cy="3176815"/>
            </a:xfrm>
            <a:prstGeom prst="ellipse">
              <a:avLst/>
            </a:prstGeom>
            <a:grp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565">
                <a:defRPr/>
              </a:pPr>
              <a:endParaRPr lang="zh-CN" altLang="en-US" sz="24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sp>
          <p:nvSpPr>
            <p:cNvPr id="12" name="椭圆 11"/>
            <p:cNvSpPr/>
            <p:nvPr/>
          </p:nvSpPr>
          <p:spPr>
            <a:xfrm>
              <a:off x="1281790" y="2334530"/>
              <a:ext cx="2819403" cy="281940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565">
                <a:defRPr/>
              </a:pPr>
              <a:endParaRPr lang="zh-CN" altLang="en-US" sz="2400">
                <a:solidFill>
                  <a:prstClr val="white"/>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3" name="椭圆 12"/>
          <p:cNvSpPr/>
          <p:nvPr/>
        </p:nvSpPr>
        <p:spPr>
          <a:xfrm>
            <a:off x="3133116" y="1606678"/>
            <a:ext cx="497747" cy="497747"/>
          </a:xfrm>
          <a:prstGeom prst="ellipse">
            <a:avLst/>
          </a:prstGeom>
          <a:solidFill>
            <a:srgbClr val="00B05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zh-CN" sz="2400" dirty="0">
                <a:solidFill>
                  <a:prstClr val="white"/>
                </a:solidFill>
              </a:rPr>
              <a:t>1</a:t>
            </a:r>
            <a:endParaRPr lang="zh-CN" altLang="en-US" sz="2400" dirty="0">
              <a:solidFill>
                <a:prstClr val="white"/>
              </a:solidFill>
            </a:endParaRPr>
          </a:p>
        </p:txBody>
      </p:sp>
      <p:sp>
        <p:nvSpPr>
          <p:cNvPr id="14" name="椭圆 13"/>
          <p:cNvSpPr/>
          <p:nvPr/>
        </p:nvSpPr>
        <p:spPr>
          <a:xfrm>
            <a:off x="4189234" y="2887907"/>
            <a:ext cx="497747" cy="497747"/>
          </a:xfrm>
          <a:prstGeom prst="ellipse">
            <a:avLst/>
          </a:prstGeom>
          <a:solidFill>
            <a:srgbClr val="0070C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zh-CN" sz="2400" dirty="0">
                <a:solidFill>
                  <a:prstClr val="white"/>
                </a:solidFill>
              </a:rPr>
              <a:t>2</a:t>
            </a:r>
            <a:endParaRPr lang="zh-CN" altLang="en-US" sz="2400" dirty="0">
              <a:solidFill>
                <a:prstClr val="white"/>
              </a:solidFill>
            </a:endParaRPr>
          </a:p>
        </p:txBody>
      </p:sp>
      <p:sp>
        <p:nvSpPr>
          <p:cNvPr id="15" name="椭圆 14"/>
          <p:cNvSpPr/>
          <p:nvPr/>
        </p:nvSpPr>
        <p:spPr>
          <a:xfrm>
            <a:off x="4161314" y="4197765"/>
            <a:ext cx="497747" cy="497747"/>
          </a:xfrm>
          <a:prstGeom prst="ellipse">
            <a:avLst/>
          </a:prstGeom>
          <a:solidFill>
            <a:srgbClr val="00B0F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zh-CN" sz="2400" dirty="0">
                <a:solidFill>
                  <a:prstClr val="white"/>
                </a:solidFill>
              </a:rPr>
              <a:t>3</a:t>
            </a:r>
            <a:endParaRPr lang="zh-CN" altLang="en-US" sz="2400" dirty="0">
              <a:solidFill>
                <a:prstClr val="white"/>
              </a:solidFill>
            </a:endParaRPr>
          </a:p>
        </p:txBody>
      </p:sp>
      <p:sp>
        <p:nvSpPr>
          <p:cNvPr id="16" name="椭圆 15"/>
          <p:cNvSpPr/>
          <p:nvPr/>
        </p:nvSpPr>
        <p:spPr>
          <a:xfrm>
            <a:off x="3133116" y="5331373"/>
            <a:ext cx="497747" cy="497747"/>
          </a:xfrm>
          <a:prstGeom prst="ellipse">
            <a:avLst/>
          </a:prstGeom>
          <a:solidFill>
            <a:srgbClr val="92D05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zh-CN" sz="2400" dirty="0">
                <a:solidFill>
                  <a:prstClr val="white"/>
                </a:solidFill>
              </a:rPr>
              <a:t>4</a:t>
            </a:r>
            <a:endParaRPr lang="zh-CN" altLang="en-US" sz="2400" dirty="0">
              <a:solidFill>
                <a:prstClr val="white"/>
              </a:solidFill>
            </a:endParaRPr>
          </a:p>
        </p:txBody>
      </p:sp>
      <p:grpSp>
        <p:nvGrpSpPr>
          <p:cNvPr id="17" name="组合 16"/>
          <p:cNvGrpSpPr/>
          <p:nvPr/>
        </p:nvGrpSpPr>
        <p:grpSpPr>
          <a:xfrm>
            <a:off x="5332954" y="1325499"/>
            <a:ext cx="1145275" cy="1145275"/>
            <a:chOff x="3989630" y="984316"/>
            <a:chExt cx="858956" cy="858956"/>
          </a:xfrm>
        </p:grpSpPr>
        <p:grpSp>
          <p:nvGrpSpPr>
            <p:cNvPr id="18" name="组合 17"/>
            <p:cNvGrpSpPr/>
            <p:nvPr/>
          </p:nvGrpSpPr>
          <p:grpSpPr>
            <a:xfrm>
              <a:off x="3989630" y="984316"/>
              <a:ext cx="858956" cy="858956"/>
              <a:chOff x="304800" y="673100"/>
              <a:chExt cx="4000500" cy="4000500"/>
            </a:xfrm>
            <a:effectLst>
              <a:outerShdw blurRad="444500" dist="254000" dir="8100000" algn="tr" rotWithShape="0">
                <a:prstClr val="black">
                  <a:alpha val="50000"/>
                </a:prstClr>
              </a:outerShdw>
            </a:effectLst>
          </p:grpSpPr>
          <p:sp>
            <p:nvSpPr>
              <p:cNvPr id="22" name="同心圆 2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black"/>
                  </a:solidFill>
                </a:endParaRPr>
              </a:p>
            </p:txBody>
          </p:sp>
          <p:sp>
            <p:nvSpPr>
              <p:cNvPr id="23" name="椭圆 2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white"/>
                  </a:solidFill>
                </a:endParaRPr>
              </a:p>
            </p:txBody>
          </p:sp>
        </p:grpSp>
        <p:grpSp>
          <p:nvGrpSpPr>
            <p:cNvPr id="19" name="组合 54"/>
            <p:cNvGrpSpPr>
              <a:grpSpLocks noChangeAspect="1"/>
            </p:cNvGrpSpPr>
            <p:nvPr/>
          </p:nvGrpSpPr>
          <p:grpSpPr bwMode="auto">
            <a:xfrm>
              <a:off x="4230408" y="1145668"/>
              <a:ext cx="389996" cy="469766"/>
              <a:chOff x="3452849" y="2667439"/>
              <a:chExt cx="239345" cy="288607"/>
            </a:xfrm>
          </p:grpSpPr>
          <p:sp>
            <p:nvSpPr>
              <p:cNvPr id="20" name="Freeform 846"/>
              <p:cNvSpPr/>
              <p:nvPr/>
            </p:nvSpPr>
            <p:spPr bwMode="auto">
              <a:xfrm>
                <a:off x="3452849" y="2721892"/>
                <a:ext cx="239345" cy="234154"/>
              </a:xfrm>
              <a:custGeom>
                <a:avLst/>
                <a:gdLst>
                  <a:gd name="T0" fmla="*/ 29 w 48"/>
                  <a:gd name="T1" fmla="*/ 0 h 47"/>
                  <a:gd name="T2" fmla="*/ 29 w 48"/>
                  <a:gd name="T3" fmla="*/ 7 h 47"/>
                  <a:gd name="T4" fmla="*/ 41 w 48"/>
                  <a:gd name="T5" fmla="*/ 23 h 47"/>
                  <a:gd name="T6" fmla="*/ 24 w 48"/>
                  <a:gd name="T7" fmla="*/ 41 h 47"/>
                  <a:gd name="T8" fmla="*/ 6 w 48"/>
                  <a:gd name="T9" fmla="*/ 23 h 47"/>
                  <a:gd name="T10" fmla="*/ 18 w 48"/>
                  <a:gd name="T11" fmla="*/ 7 h 47"/>
                  <a:gd name="T12" fmla="*/ 18 w 48"/>
                  <a:gd name="T13" fmla="*/ 0 h 47"/>
                  <a:gd name="T14" fmla="*/ 0 w 48"/>
                  <a:gd name="T15" fmla="*/ 23 h 47"/>
                  <a:gd name="T16" fmla="*/ 24 w 48"/>
                  <a:gd name="T17" fmla="*/ 47 h 47"/>
                  <a:gd name="T18" fmla="*/ 48 w 48"/>
                  <a:gd name="T19" fmla="*/ 23 h 47"/>
                  <a:gd name="T20" fmla="*/ 29 w 48"/>
                  <a:gd name="T2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7">
                    <a:moveTo>
                      <a:pt x="29" y="0"/>
                    </a:moveTo>
                    <a:cubicBezTo>
                      <a:pt x="29" y="7"/>
                      <a:pt x="29" y="7"/>
                      <a:pt x="29" y="7"/>
                    </a:cubicBezTo>
                    <a:cubicBezTo>
                      <a:pt x="36" y="9"/>
                      <a:pt x="41" y="16"/>
                      <a:pt x="41" y="23"/>
                    </a:cubicBezTo>
                    <a:cubicBezTo>
                      <a:pt x="41" y="33"/>
                      <a:pt x="33" y="41"/>
                      <a:pt x="24" y="41"/>
                    </a:cubicBezTo>
                    <a:cubicBezTo>
                      <a:pt x="14" y="41"/>
                      <a:pt x="6" y="33"/>
                      <a:pt x="6" y="23"/>
                    </a:cubicBezTo>
                    <a:cubicBezTo>
                      <a:pt x="6" y="16"/>
                      <a:pt x="11" y="9"/>
                      <a:pt x="18" y="7"/>
                    </a:cubicBezTo>
                    <a:cubicBezTo>
                      <a:pt x="18" y="0"/>
                      <a:pt x="18" y="0"/>
                      <a:pt x="18" y="0"/>
                    </a:cubicBezTo>
                    <a:cubicBezTo>
                      <a:pt x="7" y="2"/>
                      <a:pt x="0" y="12"/>
                      <a:pt x="0" y="23"/>
                    </a:cubicBezTo>
                    <a:cubicBezTo>
                      <a:pt x="0" y="37"/>
                      <a:pt x="10" y="47"/>
                      <a:pt x="24" y="47"/>
                    </a:cubicBezTo>
                    <a:cubicBezTo>
                      <a:pt x="37" y="47"/>
                      <a:pt x="48" y="37"/>
                      <a:pt x="48" y="23"/>
                    </a:cubicBezTo>
                    <a:cubicBezTo>
                      <a:pt x="48" y="12"/>
                      <a:pt x="40" y="2"/>
                      <a:pt x="29" y="0"/>
                    </a:cubicBezTo>
                    <a:close/>
                  </a:path>
                </a:pathLst>
              </a:custGeom>
              <a:solidFill>
                <a:srgbClr val="00B050"/>
              </a:solidFill>
              <a:ln>
                <a:noFill/>
              </a:ln>
            </p:spPr>
            <p:txBody>
              <a:bodyPr lIns="162560" tIns="81280" rIns="162560" bIns="81280"/>
              <a:lstStyle/>
              <a:p>
                <a:pPr defTabSz="1218565">
                  <a:defRPr/>
                </a:pPr>
                <a:endParaRPr lang="zh-CN" altLang="en-US" sz="332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sp>
            <p:nvSpPr>
              <p:cNvPr id="21" name="Freeform 847"/>
              <p:cNvSpPr/>
              <p:nvPr/>
            </p:nvSpPr>
            <p:spPr bwMode="auto">
              <a:xfrm>
                <a:off x="3547138" y="2667439"/>
                <a:ext cx="44424" cy="138859"/>
              </a:xfrm>
              <a:custGeom>
                <a:avLst/>
                <a:gdLst>
                  <a:gd name="T0" fmla="*/ 7 w 9"/>
                  <a:gd name="T1" fmla="*/ 0 h 28"/>
                  <a:gd name="T2" fmla="*/ 2 w 9"/>
                  <a:gd name="T3" fmla="*/ 0 h 28"/>
                  <a:gd name="T4" fmla="*/ 0 w 9"/>
                  <a:gd name="T5" fmla="*/ 2 h 28"/>
                  <a:gd name="T6" fmla="*/ 0 w 9"/>
                  <a:gd name="T7" fmla="*/ 10 h 28"/>
                  <a:gd name="T8" fmla="*/ 0 w 9"/>
                  <a:gd name="T9" fmla="*/ 16 h 28"/>
                  <a:gd name="T10" fmla="*/ 0 w 9"/>
                  <a:gd name="T11" fmla="*/ 26 h 28"/>
                  <a:gd name="T12" fmla="*/ 2 w 9"/>
                  <a:gd name="T13" fmla="*/ 28 h 28"/>
                  <a:gd name="T14" fmla="*/ 7 w 9"/>
                  <a:gd name="T15" fmla="*/ 28 h 28"/>
                  <a:gd name="T16" fmla="*/ 9 w 9"/>
                  <a:gd name="T17" fmla="*/ 26 h 28"/>
                  <a:gd name="T18" fmla="*/ 9 w 9"/>
                  <a:gd name="T19" fmla="*/ 16 h 28"/>
                  <a:gd name="T20" fmla="*/ 9 w 9"/>
                  <a:gd name="T21" fmla="*/ 10 h 28"/>
                  <a:gd name="T22" fmla="*/ 9 w 9"/>
                  <a:gd name="T23" fmla="*/ 2 h 28"/>
                  <a:gd name="T24" fmla="*/ 7 w 9"/>
                  <a:gd name="T25"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28">
                    <a:moveTo>
                      <a:pt x="7" y="0"/>
                    </a:moveTo>
                    <a:cubicBezTo>
                      <a:pt x="2" y="0"/>
                      <a:pt x="2" y="0"/>
                      <a:pt x="2" y="0"/>
                    </a:cubicBezTo>
                    <a:cubicBezTo>
                      <a:pt x="1" y="0"/>
                      <a:pt x="0" y="1"/>
                      <a:pt x="0" y="2"/>
                    </a:cubicBezTo>
                    <a:cubicBezTo>
                      <a:pt x="0" y="10"/>
                      <a:pt x="0" y="10"/>
                      <a:pt x="0" y="10"/>
                    </a:cubicBezTo>
                    <a:cubicBezTo>
                      <a:pt x="0" y="16"/>
                      <a:pt x="0" y="16"/>
                      <a:pt x="0" y="16"/>
                    </a:cubicBezTo>
                    <a:cubicBezTo>
                      <a:pt x="0" y="26"/>
                      <a:pt x="0" y="26"/>
                      <a:pt x="0" y="26"/>
                    </a:cubicBezTo>
                    <a:cubicBezTo>
                      <a:pt x="0" y="27"/>
                      <a:pt x="1" y="28"/>
                      <a:pt x="2" y="28"/>
                    </a:cubicBezTo>
                    <a:cubicBezTo>
                      <a:pt x="7" y="28"/>
                      <a:pt x="7" y="28"/>
                      <a:pt x="7" y="28"/>
                    </a:cubicBezTo>
                    <a:cubicBezTo>
                      <a:pt x="8" y="28"/>
                      <a:pt x="9" y="27"/>
                      <a:pt x="9" y="26"/>
                    </a:cubicBezTo>
                    <a:cubicBezTo>
                      <a:pt x="9" y="16"/>
                      <a:pt x="9" y="16"/>
                      <a:pt x="9" y="16"/>
                    </a:cubicBezTo>
                    <a:cubicBezTo>
                      <a:pt x="9" y="10"/>
                      <a:pt x="9" y="10"/>
                      <a:pt x="9" y="10"/>
                    </a:cubicBezTo>
                    <a:cubicBezTo>
                      <a:pt x="9" y="2"/>
                      <a:pt x="9" y="2"/>
                      <a:pt x="9" y="2"/>
                    </a:cubicBezTo>
                    <a:cubicBezTo>
                      <a:pt x="9" y="1"/>
                      <a:pt x="8" y="0"/>
                      <a:pt x="7" y="0"/>
                    </a:cubicBezTo>
                    <a:close/>
                  </a:path>
                </a:pathLst>
              </a:custGeom>
              <a:solidFill>
                <a:srgbClr val="00B050"/>
              </a:solidFill>
              <a:ln>
                <a:noFill/>
              </a:ln>
            </p:spPr>
            <p:txBody>
              <a:bodyPr lIns="162560" tIns="81280" rIns="162560" bIns="81280"/>
              <a:lstStyle/>
              <a:p>
                <a:pPr defTabSz="1218565">
                  <a:defRPr/>
                </a:pPr>
                <a:endParaRPr lang="zh-CN" altLang="en-US" sz="332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24" name="组合 23"/>
          <p:cNvGrpSpPr/>
          <p:nvPr/>
        </p:nvGrpSpPr>
        <p:grpSpPr>
          <a:xfrm>
            <a:off x="6259730" y="2503657"/>
            <a:ext cx="1145275" cy="1145275"/>
            <a:chOff x="4684712" y="1948340"/>
            <a:chExt cx="858956" cy="858956"/>
          </a:xfrm>
        </p:grpSpPr>
        <p:grpSp>
          <p:nvGrpSpPr>
            <p:cNvPr id="25" name="组合 24"/>
            <p:cNvGrpSpPr/>
            <p:nvPr/>
          </p:nvGrpSpPr>
          <p:grpSpPr>
            <a:xfrm>
              <a:off x="4684712" y="1948340"/>
              <a:ext cx="858956" cy="858956"/>
              <a:chOff x="304800" y="673100"/>
              <a:chExt cx="4000500" cy="4000500"/>
            </a:xfrm>
            <a:effectLst>
              <a:outerShdw blurRad="444500" dist="254000" dir="8100000" algn="tr" rotWithShape="0">
                <a:prstClr val="black">
                  <a:alpha val="50000"/>
                </a:prstClr>
              </a:outerShdw>
            </a:effectLst>
          </p:grpSpPr>
          <p:sp>
            <p:nvSpPr>
              <p:cNvPr id="27" name="同心圆 2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black"/>
                  </a:solidFill>
                </a:endParaRPr>
              </a:p>
            </p:txBody>
          </p:sp>
          <p:sp>
            <p:nvSpPr>
              <p:cNvPr id="28" name="椭圆 27"/>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white"/>
                  </a:solidFill>
                </a:endParaRPr>
              </a:p>
            </p:txBody>
          </p:sp>
        </p:grpSp>
        <p:sp>
          <p:nvSpPr>
            <p:cNvPr id="26" name="Freeform 168"/>
            <p:cNvSpPr>
              <a:spLocks noChangeAspect="1" noEditPoints="1"/>
            </p:cNvSpPr>
            <p:nvPr/>
          </p:nvSpPr>
          <p:spPr bwMode="auto">
            <a:xfrm>
              <a:off x="4918327" y="2222412"/>
              <a:ext cx="425533" cy="364326"/>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rgbClr val="0070C0"/>
            </a:solidFill>
            <a:ln>
              <a:noFill/>
            </a:ln>
          </p:spPr>
          <p:txBody>
            <a:bodyPr lIns="162560" tIns="81280" rIns="162560" bIns="81280"/>
            <a:lstStyle/>
            <a:p>
              <a:pPr defTabSz="1218565">
                <a:defRPr/>
              </a:pPr>
              <a:endParaRPr lang="zh-CN" altLang="en-US" sz="332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29" name="组合 28"/>
          <p:cNvGrpSpPr/>
          <p:nvPr/>
        </p:nvGrpSpPr>
        <p:grpSpPr>
          <a:xfrm>
            <a:off x="6301468" y="3897807"/>
            <a:ext cx="1145275" cy="1145275"/>
            <a:chOff x="4716016" y="2993953"/>
            <a:chExt cx="858956" cy="858956"/>
          </a:xfrm>
        </p:grpSpPr>
        <p:grpSp>
          <p:nvGrpSpPr>
            <p:cNvPr id="30" name="组合 29"/>
            <p:cNvGrpSpPr/>
            <p:nvPr/>
          </p:nvGrpSpPr>
          <p:grpSpPr>
            <a:xfrm>
              <a:off x="4716016" y="2993953"/>
              <a:ext cx="858956" cy="858956"/>
              <a:chOff x="304800" y="673100"/>
              <a:chExt cx="4000500" cy="4000500"/>
            </a:xfrm>
            <a:effectLst>
              <a:outerShdw blurRad="444500" dist="254000" dir="8100000" algn="tr" rotWithShape="0">
                <a:prstClr val="black">
                  <a:alpha val="50000"/>
                </a:prstClr>
              </a:outerShdw>
            </a:effectLst>
          </p:grpSpPr>
          <p:sp>
            <p:nvSpPr>
              <p:cNvPr id="32" name="同心圆 3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black"/>
                  </a:solidFill>
                </a:endParaRPr>
              </a:p>
            </p:txBody>
          </p:sp>
          <p:sp>
            <p:nvSpPr>
              <p:cNvPr id="33" name="椭圆 3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white"/>
                  </a:solidFill>
                </a:endParaRPr>
              </a:p>
            </p:txBody>
          </p:sp>
        </p:grpSp>
        <p:sp>
          <p:nvSpPr>
            <p:cNvPr id="31" name="Freeform 203"/>
            <p:cNvSpPr>
              <a:spLocks noChangeAspect="1" noEditPoints="1"/>
            </p:cNvSpPr>
            <p:nvPr/>
          </p:nvSpPr>
          <p:spPr bwMode="auto">
            <a:xfrm>
              <a:off x="4972990" y="3242045"/>
              <a:ext cx="370870" cy="356606"/>
            </a:xfrm>
            <a:custGeom>
              <a:avLst/>
              <a:gdLst>
                <a:gd name="T0" fmla="*/ 88 w 218"/>
                <a:gd name="T1" fmla="*/ 43 h 209"/>
                <a:gd name="T2" fmla="*/ 36 w 218"/>
                <a:gd name="T3" fmla="*/ 43 h 209"/>
                <a:gd name="T4" fmla="*/ 26 w 218"/>
                <a:gd name="T5" fmla="*/ 57 h 209"/>
                <a:gd name="T6" fmla="*/ 36 w 218"/>
                <a:gd name="T7" fmla="*/ 71 h 209"/>
                <a:gd name="T8" fmla="*/ 88 w 218"/>
                <a:gd name="T9" fmla="*/ 71 h 209"/>
                <a:gd name="T10" fmla="*/ 88 w 218"/>
                <a:gd name="T11" fmla="*/ 43 h 209"/>
                <a:gd name="T12" fmla="*/ 88 w 218"/>
                <a:gd name="T13" fmla="*/ 43 h 209"/>
                <a:gd name="T14" fmla="*/ 126 w 218"/>
                <a:gd name="T15" fmla="*/ 71 h 209"/>
                <a:gd name="T16" fmla="*/ 187 w 218"/>
                <a:gd name="T17" fmla="*/ 71 h 209"/>
                <a:gd name="T18" fmla="*/ 194 w 218"/>
                <a:gd name="T19" fmla="*/ 71 h 209"/>
                <a:gd name="T20" fmla="*/ 197 w 218"/>
                <a:gd name="T21" fmla="*/ 76 h 209"/>
                <a:gd name="T22" fmla="*/ 213 w 218"/>
                <a:gd name="T23" fmla="*/ 102 h 209"/>
                <a:gd name="T24" fmla="*/ 218 w 218"/>
                <a:gd name="T25" fmla="*/ 109 h 209"/>
                <a:gd name="T26" fmla="*/ 213 w 218"/>
                <a:gd name="T27" fmla="*/ 114 h 209"/>
                <a:gd name="T28" fmla="*/ 197 w 218"/>
                <a:gd name="T29" fmla="*/ 140 h 209"/>
                <a:gd name="T30" fmla="*/ 194 w 218"/>
                <a:gd name="T31" fmla="*/ 147 h 209"/>
                <a:gd name="T32" fmla="*/ 187 w 218"/>
                <a:gd name="T33" fmla="*/ 147 h 209"/>
                <a:gd name="T34" fmla="*/ 126 w 218"/>
                <a:gd name="T35" fmla="*/ 147 h 209"/>
                <a:gd name="T36" fmla="*/ 126 w 218"/>
                <a:gd name="T37" fmla="*/ 180 h 209"/>
                <a:gd name="T38" fmla="*/ 180 w 218"/>
                <a:gd name="T39" fmla="*/ 180 h 209"/>
                <a:gd name="T40" fmla="*/ 180 w 218"/>
                <a:gd name="T41" fmla="*/ 209 h 209"/>
                <a:gd name="T42" fmla="*/ 40 w 218"/>
                <a:gd name="T43" fmla="*/ 209 h 209"/>
                <a:gd name="T44" fmla="*/ 40 w 218"/>
                <a:gd name="T45" fmla="*/ 180 h 209"/>
                <a:gd name="T46" fmla="*/ 90 w 218"/>
                <a:gd name="T47" fmla="*/ 180 h 209"/>
                <a:gd name="T48" fmla="*/ 90 w 218"/>
                <a:gd name="T49" fmla="*/ 95 h 209"/>
                <a:gd name="T50" fmla="*/ 29 w 218"/>
                <a:gd name="T51" fmla="*/ 95 h 209"/>
                <a:gd name="T52" fmla="*/ 22 w 218"/>
                <a:gd name="T53" fmla="*/ 95 h 209"/>
                <a:gd name="T54" fmla="*/ 19 w 218"/>
                <a:gd name="T55" fmla="*/ 88 h 209"/>
                <a:gd name="T56" fmla="*/ 3 w 218"/>
                <a:gd name="T57" fmla="*/ 62 h 209"/>
                <a:gd name="T58" fmla="*/ 0 w 218"/>
                <a:gd name="T59" fmla="*/ 57 h 209"/>
                <a:gd name="T60" fmla="*/ 3 w 218"/>
                <a:gd name="T61" fmla="*/ 50 h 209"/>
                <a:gd name="T62" fmla="*/ 19 w 218"/>
                <a:gd name="T63" fmla="*/ 24 h 209"/>
                <a:gd name="T64" fmla="*/ 22 w 218"/>
                <a:gd name="T65" fmla="*/ 19 h 209"/>
                <a:gd name="T66" fmla="*/ 29 w 218"/>
                <a:gd name="T67" fmla="*/ 19 h 209"/>
                <a:gd name="T68" fmla="*/ 90 w 218"/>
                <a:gd name="T69" fmla="*/ 19 h 209"/>
                <a:gd name="T70" fmla="*/ 90 w 218"/>
                <a:gd name="T71" fmla="*/ 15 h 209"/>
                <a:gd name="T72" fmla="*/ 109 w 218"/>
                <a:gd name="T73" fmla="*/ 0 h 209"/>
                <a:gd name="T74" fmla="*/ 126 w 218"/>
                <a:gd name="T75" fmla="*/ 15 h 209"/>
                <a:gd name="T76" fmla="*/ 126 w 218"/>
                <a:gd name="T77" fmla="*/ 71 h 209"/>
                <a:gd name="T78" fmla="*/ 126 w 218"/>
                <a:gd name="T79" fmla="*/ 71 h 209"/>
                <a:gd name="T80" fmla="*/ 182 w 218"/>
                <a:gd name="T81" fmla="*/ 93 h 209"/>
                <a:gd name="T82" fmla="*/ 128 w 218"/>
                <a:gd name="T83" fmla="*/ 93 h 209"/>
                <a:gd name="T84" fmla="*/ 128 w 218"/>
                <a:gd name="T85" fmla="*/ 123 h 209"/>
                <a:gd name="T86" fmla="*/ 182 w 218"/>
                <a:gd name="T87" fmla="*/ 123 h 209"/>
                <a:gd name="T88" fmla="*/ 192 w 218"/>
                <a:gd name="T89" fmla="*/ 109 h 209"/>
                <a:gd name="T90" fmla="*/ 182 w 218"/>
                <a:gd name="T91" fmla="*/ 9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8" h="209">
                  <a:moveTo>
                    <a:pt x="88" y="43"/>
                  </a:moveTo>
                  <a:lnTo>
                    <a:pt x="36" y="43"/>
                  </a:lnTo>
                  <a:lnTo>
                    <a:pt x="26" y="57"/>
                  </a:lnTo>
                  <a:lnTo>
                    <a:pt x="36" y="71"/>
                  </a:lnTo>
                  <a:lnTo>
                    <a:pt x="88" y="71"/>
                  </a:lnTo>
                  <a:lnTo>
                    <a:pt x="88" y="43"/>
                  </a:lnTo>
                  <a:lnTo>
                    <a:pt x="88" y="43"/>
                  </a:lnTo>
                  <a:close/>
                  <a:moveTo>
                    <a:pt x="126" y="71"/>
                  </a:moveTo>
                  <a:lnTo>
                    <a:pt x="187" y="71"/>
                  </a:lnTo>
                  <a:lnTo>
                    <a:pt x="194" y="71"/>
                  </a:lnTo>
                  <a:lnTo>
                    <a:pt x="197" y="76"/>
                  </a:lnTo>
                  <a:lnTo>
                    <a:pt x="213" y="102"/>
                  </a:lnTo>
                  <a:lnTo>
                    <a:pt x="218" y="109"/>
                  </a:lnTo>
                  <a:lnTo>
                    <a:pt x="213" y="114"/>
                  </a:lnTo>
                  <a:lnTo>
                    <a:pt x="197" y="140"/>
                  </a:lnTo>
                  <a:lnTo>
                    <a:pt x="194" y="147"/>
                  </a:lnTo>
                  <a:lnTo>
                    <a:pt x="187" y="147"/>
                  </a:lnTo>
                  <a:lnTo>
                    <a:pt x="126" y="147"/>
                  </a:lnTo>
                  <a:lnTo>
                    <a:pt x="126" y="180"/>
                  </a:lnTo>
                  <a:lnTo>
                    <a:pt x="180" y="180"/>
                  </a:lnTo>
                  <a:lnTo>
                    <a:pt x="180" y="209"/>
                  </a:lnTo>
                  <a:lnTo>
                    <a:pt x="40" y="209"/>
                  </a:lnTo>
                  <a:lnTo>
                    <a:pt x="40" y="180"/>
                  </a:lnTo>
                  <a:lnTo>
                    <a:pt x="90" y="180"/>
                  </a:lnTo>
                  <a:lnTo>
                    <a:pt x="90" y="95"/>
                  </a:lnTo>
                  <a:lnTo>
                    <a:pt x="29" y="95"/>
                  </a:lnTo>
                  <a:lnTo>
                    <a:pt x="22" y="95"/>
                  </a:lnTo>
                  <a:lnTo>
                    <a:pt x="19" y="88"/>
                  </a:lnTo>
                  <a:lnTo>
                    <a:pt x="3" y="62"/>
                  </a:lnTo>
                  <a:lnTo>
                    <a:pt x="0" y="57"/>
                  </a:lnTo>
                  <a:lnTo>
                    <a:pt x="3" y="50"/>
                  </a:lnTo>
                  <a:lnTo>
                    <a:pt x="19" y="24"/>
                  </a:lnTo>
                  <a:lnTo>
                    <a:pt x="22" y="19"/>
                  </a:lnTo>
                  <a:lnTo>
                    <a:pt x="29" y="19"/>
                  </a:lnTo>
                  <a:lnTo>
                    <a:pt x="90" y="19"/>
                  </a:lnTo>
                  <a:lnTo>
                    <a:pt x="90" y="15"/>
                  </a:lnTo>
                  <a:lnTo>
                    <a:pt x="109" y="0"/>
                  </a:lnTo>
                  <a:lnTo>
                    <a:pt x="126" y="15"/>
                  </a:lnTo>
                  <a:lnTo>
                    <a:pt x="126" y="71"/>
                  </a:lnTo>
                  <a:lnTo>
                    <a:pt x="126" y="71"/>
                  </a:lnTo>
                  <a:close/>
                  <a:moveTo>
                    <a:pt x="182" y="93"/>
                  </a:moveTo>
                  <a:lnTo>
                    <a:pt x="128" y="93"/>
                  </a:lnTo>
                  <a:lnTo>
                    <a:pt x="128" y="123"/>
                  </a:lnTo>
                  <a:lnTo>
                    <a:pt x="182" y="123"/>
                  </a:lnTo>
                  <a:lnTo>
                    <a:pt x="192" y="109"/>
                  </a:lnTo>
                  <a:lnTo>
                    <a:pt x="182" y="93"/>
                  </a:lnTo>
                  <a:close/>
                </a:path>
              </a:pathLst>
            </a:custGeom>
            <a:solidFill>
              <a:srgbClr val="00B0F0"/>
            </a:solidFill>
            <a:ln>
              <a:noFill/>
            </a:ln>
          </p:spPr>
          <p:txBody>
            <a:bodyPr lIns="162560" tIns="81280" rIns="162560" bIns="81280"/>
            <a:lstStyle/>
            <a:p>
              <a:pPr defTabSz="1218565">
                <a:defRPr/>
              </a:pPr>
              <a:endParaRPr lang="zh-CN" altLang="en-US" sz="332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4" name="组合 33"/>
          <p:cNvGrpSpPr/>
          <p:nvPr/>
        </p:nvGrpSpPr>
        <p:grpSpPr>
          <a:xfrm>
            <a:off x="5342575" y="5058718"/>
            <a:ext cx="1145275" cy="1145275"/>
            <a:chOff x="3996846" y="3864636"/>
            <a:chExt cx="858956" cy="858956"/>
          </a:xfrm>
        </p:grpSpPr>
        <p:grpSp>
          <p:nvGrpSpPr>
            <p:cNvPr id="35" name="组合 34"/>
            <p:cNvGrpSpPr/>
            <p:nvPr/>
          </p:nvGrpSpPr>
          <p:grpSpPr>
            <a:xfrm>
              <a:off x="3996846" y="3864636"/>
              <a:ext cx="858956" cy="858956"/>
              <a:chOff x="304800" y="673100"/>
              <a:chExt cx="4000500" cy="4000500"/>
            </a:xfrm>
            <a:effectLst>
              <a:outerShdw blurRad="444500" dist="254000" dir="8100000" algn="tr" rotWithShape="0">
                <a:prstClr val="black">
                  <a:alpha val="50000"/>
                </a:prstClr>
              </a:outerShdw>
            </a:effectLst>
          </p:grpSpPr>
          <p:sp>
            <p:nvSpPr>
              <p:cNvPr id="37" name="同心圆 3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black"/>
                  </a:solidFill>
                </a:endParaRPr>
              </a:p>
            </p:txBody>
          </p:sp>
          <p:sp>
            <p:nvSpPr>
              <p:cNvPr id="38" name="椭圆 37"/>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prstClr val="white"/>
                  </a:solidFill>
                </a:endParaRPr>
              </a:p>
            </p:txBody>
          </p:sp>
        </p:grpSp>
        <p:sp>
          <p:nvSpPr>
            <p:cNvPr id="36" name="Freeform 110"/>
            <p:cNvSpPr>
              <a:spLocks noChangeAspect="1" noEditPoints="1"/>
            </p:cNvSpPr>
            <p:nvPr/>
          </p:nvSpPr>
          <p:spPr bwMode="auto">
            <a:xfrm>
              <a:off x="4211960" y="4064356"/>
              <a:ext cx="424516" cy="376344"/>
            </a:xfrm>
            <a:custGeom>
              <a:avLst/>
              <a:gdLst>
                <a:gd name="T0" fmla="*/ 55 w 100"/>
                <a:gd name="T1" fmla="*/ 4 h 88"/>
                <a:gd name="T2" fmla="*/ 76 w 100"/>
                <a:gd name="T3" fmla="*/ 41 h 88"/>
                <a:gd name="T4" fmla="*/ 76 w 100"/>
                <a:gd name="T5" fmla="*/ 41 h 88"/>
                <a:gd name="T6" fmla="*/ 98 w 100"/>
                <a:gd name="T7" fmla="*/ 79 h 88"/>
                <a:gd name="T8" fmla="*/ 96 w 100"/>
                <a:gd name="T9" fmla="*/ 87 h 88"/>
                <a:gd name="T10" fmla="*/ 92 w 100"/>
                <a:gd name="T11" fmla="*/ 88 h 88"/>
                <a:gd name="T12" fmla="*/ 92 w 100"/>
                <a:gd name="T13" fmla="*/ 88 h 88"/>
                <a:gd name="T14" fmla="*/ 49 w 100"/>
                <a:gd name="T15" fmla="*/ 88 h 88"/>
                <a:gd name="T16" fmla="*/ 7 w 100"/>
                <a:gd name="T17" fmla="*/ 88 h 88"/>
                <a:gd name="T18" fmla="*/ 0 w 100"/>
                <a:gd name="T19" fmla="*/ 82 h 88"/>
                <a:gd name="T20" fmla="*/ 1 w 100"/>
                <a:gd name="T21" fmla="*/ 78 h 88"/>
                <a:gd name="T22" fmla="*/ 23 w 100"/>
                <a:gd name="T23" fmla="*/ 41 h 88"/>
                <a:gd name="T24" fmla="*/ 23 w 100"/>
                <a:gd name="T25" fmla="*/ 41 h 88"/>
                <a:gd name="T26" fmla="*/ 44 w 100"/>
                <a:gd name="T27" fmla="*/ 4 h 88"/>
                <a:gd name="T28" fmla="*/ 53 w 100"/>
                <a:gd name="T29" fmla="*/ 2 h 88"/>
                <a:gd name="T30" fmla="*/ 55 w 100"/>
                <a:gd name="T31" fmla="*/ 4 h 88"/>
                <a:gd name="T32" fmla="*/ 44 w 100"/>
                <a:gd name="T33" fmla="*/ 34 h 88"/>
                <a:gd name="T34" fmla="*/ 44 w 100"/>
                <a:gd name="T35" fmla="*/ 37 h 88"/>
                <a:gd name="T36" fmla="*/ 46 w 100"/>
                <a:gd name="T37" fmla="*/ 62 h 88"/>
                <a:gd name="T38" fmla="*/ 52 w 100"/>
                <a:gd name="T39" fmla="*/ 62 h 88"/>
                <a:gd name="T40" fmla="*/ 54 w 100"/>
                <a:gd name="T41" fmla="*/ 37 h 88"/>
                <a:gd name="T42" fmla="*/ 54 w 100"/>
                <a:gd name="T43" fmla="*/ 34 h 88"/>
                <a:gd name="T44" fmla="*/ 44 w 100"/>
                <a:gd name="T45" fmla="*/ 34 h 88"/>
                <a:gd name="T46" fmla="*/ 49 w 100"/>
                <a:gd name="T47" fmla="*/ 72 h 88"/>
                <a:gd name="T48" fmla="*/ 53 w 100"/>
                <a:gd name="T49" fmla="*/ 69 h 88"/>
                <a:gd name="T50" fmla="*/ 49 w 100"/>
                <a:gd name="T51" fmla="*/ 65 h 88"/>
                <a:gd name="T52" fmla="*/ 45 w 100"/>
                <a:gd name="T53" fmla="*/ 69 h 88"/>
                <a:gd name="T54" fmla="*/ 49 w 100"/>
                <a:gd name="T55" fmla="*/ 72 h 88"/>
                <a:gd name="T56" fmla="*/ 65 w 100"/>
                <a:gd name="T57" fmla="*/ 48 h 88"/>
                <a:gd name="T58" fmla="*/ 49 w 100"/>
                <a:gd name="T59" fmla="*/ 20 h 88"/>
                <a:gd name="T60" fmla="*/ 34 w 100"/>
                <a:gd name="T61" fmla="*/ 47 h 88"/>
                <a:gd name="T62" fmla="*/ 33 w 100"/>
                <a:gd name="T63" fmla="*/ 48 h 88"/>
                <a:gd name="T64" fmla="*/ 17 w 100"/>
                <a:gd name="T65" fmla="*/ 75 h 88"/>
                <a:gd name="T66" fmla="*/ 49 w 100"/>
                <a:gd name="T67" fmla="*/ 75 h 88"/>
                <a:gd name="T68" fmla="*/ 81 w 100"/>
                <a:gd name="T69" fmla="*/ 75 h 88"/>
                <a:gd name="T70" fmla="*/ 65 w 100"/>
                <a:gd name="T71" fmla="*/ 48 h 88"/>
                <a:gd name="T72" fmla="*/ 65 w 100"/>
                <a:gd name="T73" fmla="*/ 4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0" h="88">
                  <a:moveTo>
                    <a:pt x="55" y="4"/>
                  </a:moveTo>
                  <a:cubicBezTo>
                    <a:pt x="76" y="41"/>
                    <a:pt x="76" y="41"/>
                    <a:pt x="76" y="41"/>
                  </a:cubicBezTo>
                  <a:cubicBezTo>
                    <a:pt x="76" y="41"/>
                    <a:pt x="76" y="41"/>
                    <a:pt x="76" y="41"/>
                  </a:cubicBezTo>
                  <a:cubicBezTo>
                    <a:pt x="98" y="79"/>
                    <a:pt x="98" y="79"/>
                    <a:pt x="98" y="79"/>
                  </a:cubicBezTo>
                  <a:cubicBezTo>
                    <a:pt x="100" y="82"/>
                    <a:pt x="99" y="85"/>
                    <a:pt x="96" y="87"/>
                  </a:cubicBezTo>
                  <a:cubicBezTo>
                    <a:pt x="95" y="88"/>
                    <a:pt x="93" y="88"/>
                    <a:pt x="92" y="88"/>
                  </a:cubicBezTo>
                  <a:cubicBezTo>
                    <a:pt x="92" y="88"/>
                    <a:pt x="92" y="88"/>
                    <a:pt x="92" y="88"/>
                  </a:cubicBezTo>
                  <a:cubicBezTo>
                    <a:pt x="49" y="88"/>
                    <a:pt x="49" y="88"/>
                    <a:pt x="49" y="88"/>
                  </a:cubicBezTo>
                  <a:cubicBezTo>
                    <a:pt x="7" y="88"/>
                    <a:pt x="7" y="88"/>
                    <a:pt x="7" y="88"/>
                  </a:cubicBezTo>
                  <a:cubicBezTo>
                    <a:pt x="3" y="88"/>
                    <a:pt x="0" y="85"/>
                    <a:pt x="0" y="82"/>
                  </a:cubicBezTo>
                  <a:cubicBezTo>
                    <a:pt x="0" y="80"/>
                    <a:pt x="1" y="79"/>
                    <a:pt x="1" y="78"/>
                  </a:cubicBezTo>
                  <a:cubicBezTo>
                    <a:pt x="23" y="41"/>
                    <a:pt x="23" y="41"/>
                    <a:pt x="23" y="41"/>
                  </a:cubicBezTo>
                  <a:cubicBezTo>
                    <a:pt x="23" y="41"/>
                    <a:pt x="23" y="41"/>
                    <a:pt x="23" y="41"/>
                  </a:cubicBezTo>
                  <a:cubicBezTo>
                    <a:pt x="44" y="4"/>
                    <a:pt x="44" y="4"/>
                    <a:pt x="44" y="4"/>
                  </a:cubicBezTo>
                  <a:cubicBezTo>
                    <a:pt x="46" y="1"/>
                    <a:pt x="50" y="0"/>
                    <a:pt x="53" y="2"/>
                  </a:cubicBezTo>
                  <a:cubicBezTo>
                    <a:pt x="54" y="3"/>
                    <a:pt x="54" y="3"/>
                    <a:pt x="55" y="4"/>
                  </a:cubicBezTo>
                  <a:close/>
                  <a:moveTo>
                    <a:pt x="44" y="34"/>
                  </a:moveTo>
                  <a:cubicBezTo>
                    <a:pt x="44" y="37"/>
                    <a:pt x="44" y="37"/>
                    <a:pt x="44" y="37"/>
                  </a:cubicBezTo>
                  <a:cubicBezTo>
                    <a:pt x="46" y="62"/>
                    <a:pt x="46" y="62"/>
                    <a:pt x="46" y="62"/>
                  </a:cubicBezTo>
                  <a:cubicBezTo>
                    <a:pt x="52" y="62"/>
                    <a:pt x="52" y="62"/>
                    <a:pt x="52" y="62"/>
                  </a:cubicBezTo>
                  <a:cubicBezTo>
                    <a:pt x="54" y="37"/>
                    <a:pt x="54" y="37"/>
                    <a:pt x="54" y="37"/>
                  </a:cubicBezTo>
                  <a:cubicBezTo>
                    <a:pt x="54" y="34"/>
                    <a:pt x="54" y="34"/>
                    <a:pt x="54" y="34"/>
                  </a:cubicBezTo>
                  <a:cubicBezTo>
                    <a:pt x="44" y="34"/>
                    <a:pt x="44" y="34"/>
                    <a:pt x="44" y="34"/>
                  </a:cubicBezTo>
                  <a:close/>
                  <a:moveTo>
                    <a:pt x="49" y="72"/>
                  </a:moveTo>
                  <a:cubicBezTo>
                    <a:pt x="52" y="72"/>
                    <a:pt x="53" y="71"/>
                    <a:pt x="53" y="69"/>
                  </a:cubicBezTo>
                  <a:cubicBezTo>
                    <a:pt x="53" y="66"/>
                    <a:pt x="51" y="65"/>
                    <a:pt x="49" y="65"/>
                  </a:cubicBezTo>
                  <a:cubicBezTo>
                    <a:pt x="47" y="65"/>
                    <a:pt x="45" y="66"/>
                    <a:pt x="45" y="69"/>
                  </a:cubicBezTo>
                  <a:cubicBezTo>
                    <a:pt x="45" y="71"/>
                    <a:pt x="47" y="72"/>
                    <a:pt x="49" y="72"/>
                  </a:cubicBezTo>
                  <a:close/>
                  <a:moveTo>
                    <a:pt x="65" y="48"/>
                  </a:moveTo>
                  <a:cubicBezTo>
                    <a:pt x="49" y="20"/>
                    <a:pt x="49" y="20"/>
                    <a:pt x="49" y="20"/>
                  </a:cubicBezTo>
                  <a:cubicBezTo>
                    <a:pt x="34" y="47"/>
                    <a:pt x="34" y="47"/>
                    <a:pt x="34" y="47"/>
                  </a:cubicBezTo>
                  <a:cubicBezTo>
                    <a:pt x="34" y="48"/>
                    <a:pt x="34" y="48"/>
                    <a:pt x="33" y="48"/>
                  </a:cubicBezTo>
                  <a:cubicBezTo>
                    <a:pt x="17" y="75"/>
                    <a:pt x="17" y="75"/>
                    <a:pt x="17" y="75"/>
                  </a:cubicBezTo>
                  <a:cubicBezTo>
                    <a:pt x="49" y="75"/>
                    <a:pt x="49" y="75"/>
                    <a:pt x="49" y="75"/>
                  </a:cubicBezTo>
                  <a:cubicBezTo>
                    <a:pt x="81" y="75"/>
                    <a:pt x="81" y="75"/>
                    <a:pt x="81" y="75"/>
                  </a:cubicBezTo>
                  <a:cubicBezTo>
                    <a:pt x="65" y="48"/>
                    <a:pt x="65" y="48"/>
                    <a:pt x="65" y="48"/>
                  </a:cubicBezTo>
                  <a:cubicBezTo>
                    <a:pt x="65" y="48"/>
                    <a:pt x="65" y="48"/>
                    <a:pt x="65" y="48"/>
                  </a:cubicBezTo>
                  <a:close/>
                </a:path>
              </a:pathLst>
            </a:custGeom>
            <a:solidFill>
              <a:srgbClr val="92D050"/>
            </a:solidFill>
            <a:ln>
              <a:noFill/>
            </a:ln>
          </p:spPr>
          <p:txBody>
            <a:bodyPr lIns="162560" tIns="81280" rIns="162560" bIns="81280"/>
            <a:lstStyle/>
            <a:p>
              <a:pPr defTabSz="1218565">
                <a:defRPr/>
              </a:pPr>
              <a:endParaRPr lang="zh-CN" altLang="en-US" sz="3320">
                <a:solidFill>
                  <a:prstClr val="black"/>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39" name="矩形 38"/>
          <p:cNvSpPr/>
          <p:nvPr/>
        </p:nvSpPr>
        <p:spPr>
          <a:xfrm>
            <a:off x="7492720" y="2568624"/>
            <a:ext cx="1258570" cy="427990"/>
          </a:xfrm>
          <a:prstGeom prst="rect">
            <a:avLst/>
          </a:prstGeom>
        </p:spPr>
        <p:txBody>
          <a:bodyPr wrap="none" lIns="121908" tIns="60955" rIns="121908" bIns="60955">
            <a:spAutoFit/>
          </a:bodyPr>
          <a:lstStyle/>
          <a:p>
            <a:pPr fontAlgn="base">
              <a:spcBef>
                <a:spcPct val="0"/>
              </a:spcBef>
              <a:spcAft>
                <a:spcPct val="0"/>
              </a:spcAft>
            </a:pPr>
            <a:r>
              <a:rPr lang="zh-CN" altLang="en-US" sz="2000" dirty="0">
                <a:solidFill>
                  <a:prstClr val="black"/>
                </a:solidFill>
                <a:latin typeface="微软雅黑" panose="020B0503020204020204" pitchFamily="34" charset="-122"/>
                <a:ea typeface="微软雅黑" panose="020B0503020204020204" pitchFamily="34" charset="-122"/>
              </a:rPr>
              <a:t>情景过渡</a:t>
            </a:r>
            <a:endParaRPr lang="zh-CN" altLang="en-US" sz="2000" dirty="0">
              <a:solidFill>
                <a:prstClr val="black"/>
              </a:solidFill>
              <a:latin typeface="微软雅黑" panose="020B0503020204020204" pitchFamily="34" charset="-122"/>
              <a:ea typeface="微软雅黑" panose="020B0503020204020204" pitchFamily="34" charset="-122"/>
            </a:endParaRPr>
          </a:p>
        </p:txBody>
      </p:sp>
      <p:sp>
        <p:nvSpPr>
          <p:cNvPr id="40" name="矩形 47"/>
          <p:cNvSpPr>
            <a:spLocks noChangeArrowheads="1"/>
          </p:cNvSpPr>
          <p:nvPr/>
        </p:nvSpPr>
        <p:spPr bwMode="auto">
          <a:xfrm>
            <a:off x="7453596" y="2878928"/>
            <a:ext cx="4057651" cy="429260"/>
          </a:xfrm>
          <a:prstGeom prst="rect">
            <a:avLst/>
          </a:prstGeom>
          <a:noFill/>
          <a:ln>
            <a:noFill/>
          </a:ln>
        </p:spPr>
        <p:txBody>
          <a:bodyPr lIns="121908" tIns="60955" rIns="121908" bIns="60955">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fontAlgn="base">
              <a:lnSpc>
                <a:spcPct val="150000"/>
              </a:lnSpc>
              <a:spcAft>
                <a:spcPct val="0"/>
              </a:spcAft>
              <a:buNone/>
            </a:pPr>
            <a:r>
              <a:rPr lang="zh-CN" altLang="en-US" sz="1335" dirty="0">
                <a:solidFill>
                  <a:prstClr val="black"/>
                </a:solidFill>
              </a:rPr>
              <a:t>引导学生自己想问题</a:t>
            </a:r>
            <a:endParaRPr lang="zh-CN" altLang="en-US" sz="1335" dirty="0">
              <a:solidFill>
                <a:prstClr val="black"/>
              </a:solidFill>
            </a:endParaRPr>
          </a:p>
        </p:txBody>
      </p:sp>
      <p:sp>
        <p:nvSpPr>
          <p:cNvPr id="41" name="矩形 40"/>
          <p:cNvSpPr/>
          <p:nvPr/>
        </p:nvSpPr>
        <p:spPr>
          <a:xfrm>
            <a:off x="7592131" y="3943257"/>
            <a:ext cx="1258570" cy="427990"/>
          </a:xfrm>
          <a:prstGeom prst="rect">
            <a:avLst/>
          </a:prstGeom>
        </p:spPr>
        <p:txBody>
          <a:bodyPr wrap="none" lIns="121908" tIns="60955" rIns="121908" bIns="60955">
            <a:spAutoFit/>
          </a:bodyPr>
          <a:lstStyle/>
          <a:p>
            <a:pPr fontAlgn="base">
              <a:spcBef>
                <a:spcPct val="0"/>
              </a:spcBef>
              <a:spcAft>
                <a:spcPct val="0"/>
              </a:spcAft>
            </a:pPr>
            <a:r>
              <a:rPr lang="zh-CN" altLang="en-US" sz="2000" dirty="0">
                <a:solidFill>
                  <a:prstClr val="black"/>
                </a:solidFill>
                <a:latin typeface="微软雅黑" panose="020B0503020204020204" pitchFamily="34" charset="-122"/>
                <a:ea typeface="微软雅黑" panose="020B0503020204020204" pitchFamily="34" charset="-122"/>
              </a:rPr>
              <a:t>内容讲解</a:t>
            </a:r>
            <a:endParaRPr lang="zh-CN" altLang="en-US" sz="2000" dirty="0">
              <a:solidFill>
                <a:prstClr val="black"/>
              </a:solidFill>
              <a:latin typeface="微软雅黑" panose="020B0503020204020204" pitchFamily="34" charset="-122"/>
              <a:ea typeface="微软雅黑" panose="020B0503020204020204" pitchFamily="34" charset="-122"/>
            </a:endParaRPr>
          </a:p>
        </p:txBody>
      </p:sp>
      <p:sp>
        <p:nvSpPr>
          <p:cNvPr id="42" name="矩形 47"/>
          <p:cNvSpPr>
            <a:spLocks noChangeArrowheads="1"/>
          </p:cNvSpPr>
          <p:nvPr/>
        </p:nvSpPr>
        <p:spPr bwMode="auto">
          <a:xfrm>
            <a:off x="7553007" y="4253561"/>
            <a:ext cx="4057651" cy="429260"/>
          </a:xfrm>
          <a:prstGeom prst="rect">
            <a:avLst/>
          </a:prstGeom>
          <a:noFill/>
          <a:ln>
            <a:noFill/>
          </a:ln>
        </p:spPr>
        <p:txBody>
          <a:bodyPr lIns="121908" tIns="60955" rIns="121908" bIns="60955">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fontAlgn="base">
              <a:lnSpc>
                <a:spcPct val="150000"/>
              </a:lnSpc>
              <a:spcAft>
                <a:spcPct val="0"/>
              </a:spcAft>
              <a:buFont typeface="Arial" panose="020B0604020202020204" pitchFamily="34" charset="0"/>
              <a:buNone/>
            </a:pPr>
            <a:r>
              <a:rPr lang="zh-CN" altLang="en-US" sz="1335" dirty="0">
                <a:solidFill>
                  <a:prstClr val="black"/>
                </a:solidFill>
              </a:rPr>
              <a:t>讲解过程也加入思政元素</a:t>
            </a:r>
            <a:endParaRPr lang="zh-CN" altLang="en-US" sz="1335" dirty="0">
              <a:solidFill>
                <a:prstClr val="black"/>
              </a:solidFill>
            </a:endParaRPr>
          </a:p>
        </p:txBody>
      </p:sp>
      <p:sp>
        <p:nvSpPr>
          <p:cNvPr id="43" name="矩形 42"/>
          <p:cNvSpPr/>
          <p:nvPr/>
        </p:nvSpPr>
        <p:spPr>
          <a:xfrm>
            <a:off x="6692137" y="5202483"/>
            <a:ext cx="1258570" cy="427990"/>
          </a:xfrm>
          <a:prstGeom prst="rect">
            <a:avLst/>
          </a:prstGeom>
        </p:spPr>
        <p:txBody>
          <a:bodyPr wrap="none" lIns="121908" tIns="60955" rIns="121908" bIns="60955">
            <a:spAutoFit/>
          </a:bodyPr>
          <a:lstStyle/>
          <a:p>
            <a:pPr fontAlgn="base">
              <a:spcBef>
                <a:spcPct val="0"/>
              </a:spcBef>
              <a:spcAft>
                <a:spcPct val="0"/>
              </a:spcAft>
            </a:pPr>
            <a:r>
              <a:rPr lang="zh-CN" altLang="en-US" sz="2000" dirty="0">
                <a:solidFill>
                  <a:prstClr val="black"/>
                </a:solidFill>
                <a:latin typeface="微软雅黑" panose="020B0503020204020204" pitchFamily="34" charset="-122"/>
                <a:ea typeface="微软雅黑" panose="020B0503020204020204" pitchFamily="34" charset="-122"/>
              </a:rPr>
              <a:t>教学反思</a:t>
            </a:r>
            <a:endParaRPr lang="zh-CN" altLang="en-US" sz="2000" dirty="0">
              <a:solidFill>
                <a:prstClr val="black"/>
              </a:solidFill>
              <a:latin typeface="微软雅黑" panose="020B0503020204020204" pitchFamily="34" charset="-122"/>
              <a:ea typeface="微软雅黑" panose="020B0503020204020204" pitchFamily="34" charset="-122"/>
            </a:endParaRPr>
          </a:p>
        </p:txBody>
      </p:sp>
      <p:sp>
        <p:nvSpPr>
          <p:cNvPr id="44" name="矩形 47"/>
          <p:cNvSpPr>
            <a:spLocks noChangeArrowheads="1"/>
          </p:cNvSpPr>
          <p:nvPr/>
        </p:nvSpPr>
        <p:spPr bwMode="auto">
          <a:xfrm>
            <a:off x="6653014" y="5512787"/>
            <a:ext cx="4057651" cy="429260"/>
          </a:xfrm>
          <a:prstGeom prst="rect">
            <a:avLst/>
          </a:prstGeom>
          <a:noFill/>
          <a:ln>
            <a:noFill/>
          </a:ln>
        </p:spPr>
        <p:txBody>
          <a:bodyPr lIns="121908" tIns="60955" rIns="121908" bIns="60955">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fontAlgn="base">
              <a:lnSpc>
                <a:spcPct val="150000"/>
              </a:lnSpc>
              <a:spcAft>
                <a:spcPct val="0"/>
              </a:spcAft>
              <a:buFont typeface="Arial" panose="020B0604020202020204" pitchFamily="34" charset="0"/>
              <a:buNone/>
            </a:pPr>
            <a:r>
              <a:rPr lang="zh-CN" altLang="en-US" sz="1335" dirty="0">
                <a:solidFill>
                  <a:prstClr val="black"/>
                </a:solidFill>
              </a:rPr>
              <a:t>提问：让学生明白了哪些道理？</a:t>
            </a:r>
            <a:endParaRPr lang="zh-CN" altLang="en-US" sz="1335" dirty="0">
              <a:solidFill>
                <a:prstClr val="black"/>
              </a:solidFill>
            </a:endParaRPr>
          </a:p>
        </p:txBody>
      </p:sp>
      <p:sp>
        <p:nvSpPr>
          <p:cNvPr id="45" name="矩形 44"/>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设计教学环节</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46" name="矩形 45"/>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3</a:t>
            </a:r>
            <a:endParaRPr lang="en-US" sz="3200"/>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 calcmode="lin" valueType="num">
                                          <p:cBhvr>
                                            <p:cTn id="7" dur="400" fill="hold"/>
                                            <p:tgtEl>
                                              <p:spTgt spid="10"/>
                                            </p:tgtEl>
                                            <p:attrNameLst>
                                              <p:attrName>ppt_w</p:attrName>
                                            </p:attrNameLst>
                                          </p:cBhvr>
                                          <p:tavLst>
                                            <p:tav tm="0">
                                              <p:val>
                                                <p:fltVal val="0"/>
                                              </p:val>
                                            </p:tav>
                                            <p:tav tm="100000">
                                              <p:val>
                                                <p:strVal val="#ppt_w"/>
                                              </p:val>
                                            </p:tav>
                                          </p:tavLst>
                                        </p:anim>
                                        <p:anim calcmode="lin" valueType="num">
                                          <p:cBhvr>
                                            <p:cTn id="8" dur="400" fill="hold"/>
                                            <p:tgtEl>
                                              <p:spTgt spid="10"/>
                                            </p:tgtEl>
                                            <p:attrNameLst>
                                              <p:attrName>ppt_h</p:attrName>
                                            </p:attrNameLst>
                                          </p:cBhvr>
                                          <p:tavLst>
                                            <p:tav tm="0">
                                              <p:val>
                                                <p:fltVal val="0"/>
                                              </p:val>
                                            </p:tav>
                                            <p:tav tm="100000">
                                              <p:val>
                                                <p:strVal val="#ppt_h"/>
                                              </p:val>
                                            </p:tav>
                                          </p:tavLst>
                                        </p:anim>
                                        <p:animEffect transition="in" filter="fade">
                                          <p:cBhvr>
                                            <p:cTn id="9" dur="400"/>
                                            <p:tgtEl>
                                              <p:spTgt spid="10"/>
                                            </p:tgtEl>
                                          </p:cBhvr>
                                        </p:animEffect>
                                      </p:childTnLst>
                                    </p:cTn>
                                  </p:par>
                                </p:childTnLst>
                              </p:cTn>
                            </p:par>
                            <p:par>
                              <p:cTn id="10" fill="hold">
                                <p:stCondLst>
                                  <p:cond delay="750"/>
                                </p:stCondLst>
                                <p:childTnLst>
                                  <p:par>
                                    <p:cTn id="11" presetID="53" presetClass="entr" presetSubtype="16"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par>
                              <p:cTn id="20" fill="hold">
                                <p:stCondLst>
                                  <p:cond delay="1750"/>
                                </p:stCondLst>
                                <p:childTnLst>
                                  <p:par>
                                    <p:cTn id="21" presetID="2" presetClass="entr" presetSubtype="2" fill="hold" nodeType="afterEffect" p14:presetBounceEnd="40000">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14:bounceEnd="40000">
                                          <p:cBhvr additive="base">
                                            <p:cTn id="23" dur="500" fill="hold"/>
                                            <p:tgtEl>
                                              <p:spTgt spid="17"/>
                                            </p:tgtEl>
                                            <p:attrNameLst>
                                              <p:attrName>ppt_x</p:attrName>
                                            </p:attrNameLst>
                                          </p:cBhvr>
                                          <p:tavLst>
                                            <p:tav tm="0">
                                              <p:val>
                                                <p:strVal val="1+#ppt_w/2"/>
                                              </p:val>
                                            </p:tav>
                                            <p:tav tm="100000">
                                              <p:val>
                                                <p:strVal val="#ppt_x"/>
                                              </p:val>
                                            </p:tav>
                                          </p:tavLst>
                                        </p:anim>
                                        <p:anim calcmode="lin" valueType="num" p14:bounceEnd="40000">
                                          <p:cBhvr additive="base">
                                            <p:cTn id="24" dur="500" fill="hold"/>
                                            <p:tgtEl>
                                              <p:spTgt spid="1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par>
                                    <p:cTn id="32" presetID="53" presetClass="entr" presetSubtype="16" fill="hold" grpId="0" nodeType="withEffect">
                                      <p:stCondLst>
                                        <p:cond delay="750"/>
                                      </p:stCondLst>
                                      <p:childTnLst>
                                        <p:set>
                                          <p:cBhvr>
                                            <p:cTn id="33" dur="1" fill="hold">
                                              <p:stCondLst>
                                                <p:cond delay="0"/>
                                              </p:stCondLst>
                                            </p:cTn>
                                            <p:tgtEl>
                                              <p:spTgt spid="14"/>
                                            </p:tgtEl>
                                            <p:attrNameLst>
                                              <p:attrName>style.visibility</p:attrName>
                                            </p:attrNameLst>
                                          </p:cBhvr>
                                          <p:to>
                                            <p:strVal val="visible"/>
                                          </p:to>
                                        </p:set>
                                        <p:anim calcmode="lin" valueType="num">
                                          <p:cBhvr>
                                            <p:cTn id="34" dur="500" fill="hold"/>
                                            <p:tgtEl>
                                              <p:spTgt spid="14"/>
                                            </p:tgtEl>
                                            <p:attrNameLst>
                                              <p:attrName>ppt_w</p:attrName>
                                            </p:attrNameLst>
                                          </p:cBhvr>
                                          <p:tavLst>
                                            <p:tav tm="0">
                                              <p:val>
                                                <p:fltVal val="0"/>
                                              </p:val>
                                            </p:tav>
                                            <p:tav tm="100000">
                                              <p:val>
                                                <p:strVal val="#ppt_w"/>
                                              </p:val>
                                            </p:tav>
                                          </p:tavLst>
                                        </p:anim>
                                        <p:anim calcmode="lin" valueType="num">
                                          <p:cBhvr>
                                            <p:cTn id="35" dur="500" fill="hold"/>
                                            <p:tgtEl>
                                              <p:spTgt spid="14"/>
                                            </p:tgtEl>
                                            <p:attrNameLst>
                                              <p:attrName>ppt_h</p:attrName>
                                            </p:attrNameLst>
                                          </p:cBhvr>
                                          <p:tavLst>
                                            <p:tav tm="0">
                                              <p:val>
                                                <p:fltVal val="0"/>
                                              </p:val>
                                            </p:tav>
                                            <p:tav tm="100000">
                                              <p:val>
                                                <p:strVal val="#ppt_h"/>
                                              </p:val>
                                            </p:tav>
                                          </p:tavLst>
                                        </p:anim>
                                        <p:animEffect transition="in" filter="fade">
                                          <p:cBhvr>
                                            <p:cTn id="36" dur="500"/>
                                            <p:tgtEl>
                                              <p:spTgt spid="14"/>
                                            </p:tgtEl>
                                          </p:cBhvr>
                                        </p:animEffect>
                                      </p:childTnLst>
                                    </p:cTn>
                                  </p:par>
                                </p:childTnLst>
                              </p:cTn>
                            </p:par>
                            <p:par>
                              <p:cTn id="37" fill="hold">
                                <p:stCondLst>
                                  <p:cond delay="2750"/>
                                </p:stCondLst>
                                <p:childTnLst>
                                  <p:par>
                                    <p:cTn id="38" presetID="22" presetClass="entr" presetSubtype="8" fill="hold"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left)">
                                          <p:cBhvr>
                                            <p:cTn id="40" dur="500"/>
                                            <p:tgtEl>
                                              <p:spTgt spid="6"/>
                                            </p:tgtEl>
                                          </p:cBhvr>
                                        </p:animEffect>
                                      </p:childTnLst>
                                    </p:cTn>
                                  </p:par>
                                </p:childTnLst>
                              </p:cTn>
                            </p:par>
                            <p:par>
                              <p:cTn id="41" fill="hold">
                                <p:stCondLst>
                                  <p:cond delay="3250"/>
                                </p:stCondLst>
                                <p:childTnLst>
                                  <p:par>
                                    <p:cTn id="42" presetID="2" presetClass="entr" presetSubtype="2" fill="hold" nodeType="afterEffect" p14:presetBounceEnd="40000">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14:bounceEnd="40000">
                                          <p:cBhvr additive="base">
                                            <p:cTn id="44" dur="500" fill="hold"/>
                                            <p:tgtEl>
                                              <p:spTgt spid="24"/>
                                            </p:tgtEl>
                                            <p:attrNameLst>
                                              <p:attrName>ppt_x</p:attrName>
                                            </p:attrNameLst>
                                          </p:cBhvr>
                                          <p:tavLst>
                                            <p:tav tm="0">
                                              <p:val>
                                                <p:strVal val="1+#ppt_w/2"/>
                                              </p:val>
                                            </p:tav>
                                            <p:tav tm="100000">
                                              <p:val>
                                                <p:strVal val="#ppt_x"/>
                                              </p:val>
                                            </p:tav>
                                          </p:tavLst>
                                        </p:anim>
                                        <p:anim calcmode="lin" valueType="num" p14:bounceEnd="40000">
                                          <p:cBhvr additive="base">
                                            <p:cTn id="45" dur="500" fill="hold"/>
                                            <p:tgtEl>
                                              <p:spTgt spid="24"/>
                                            </p:tgtEl>
                                            <p:attrNameLst>
                                              <p:attrName>ppt_y</p:attrName>
                                            </p:attrNameLst>
                                          </p:cBhvr>
                                          <p:tavLst>
                                            <p:tav tm="0">
                                              <p:val>
                                                <p:strVal val="#ppt_y"/>
                                              </p:val>
                                            </p:tav>
                                            <p:tav tm="100000">
                                              <p:val>
                                                <p:strVal val="#ppt_y"/>
                                              </p:val>
                                            </p:tav>
                                          </p:tavLst>
                                        </p:anim>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500"/>
                                            <p:tgtEl>
                                              <p:spTgt spid="39"/>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left)">
                                          <p:cBhvr>
                                            <p:cTn id="52" dur="500"/>
                                            <p:tgtEl>
                                              <p:spTgt spid="40"/>
                                            </p:tgtEl>
                                          </p:cBhvr>
                                        </p:animEffect>
                                      </p:childTnLst>
                                    </p:cTn>
                                  </p:par>
                                  <p:par>
                                    <p:cTn id="53" presetID="53" presetClass="entr" presetSubtype="16" fill="hold" grpId="0" nodeType="withEffect">
                                      <p:stCondLst>
                                        <p:cond delay="75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par>
                              <p:cTn id="58" fill="hold">
                                <p:stCondLst>
                                  <p:cond delay="4250"/>
                                </p:stCondLst>
                                <p:childTnLst>
                                  <p:par>
                                    <p:cTn id="59" presetID="22" presetClass="entr" presetSubtype="8" fill="hold" nodeType="after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wipe(left)">
                                          <p:cBhvr>
                                            <p:cTn id="61" dur="500"/>
                                            <p:tgtEl>
                                              <p:spTgt spid="7"/>
                                            </p:tgtEl>
                                          </p:cBhvr>
                                        </p:animEffect>
                                      </p:childTnLst>
                                    </p:cTn>
                                  </p:par>
                                </p:childTnLst>
                              </p:cTn>
                            </p:par>
                            <p:par>
                              <p:cTn id="62" fill="hold">
                                <p:stCondLst>
                                  <p:cond delay="4750"/>
                                </p:stCondLst>
                                <p:childTnLst>
                                  <p:par>
                                    <p:cTn id="63" presetID="2" presetClass="entr" presetSubtype="2" fill="hold" nodeType="afterEffect" p14:presetBounceEnd="40000">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14:bounceEnd="40000">
                                          <p:cBhvr additive="base">
                                            <p:cTn id="65"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66" dur="500" fill="hold"/>
                                            <p:tgtEl>
                                              <p:spTgt spid="29"/>
                                            </p:tgtEl>
                                            <p:attrNameLst>
                                              <p:attrName>ppt_y</p:attrName>
                                            </p:attrNameLst>
                                          </p:cBhvr>
                                          <p:tavLst>
                                            <p:tav tm="0">
                                              <p:val>
                                                <p:strVal val="#ppt_y"/>
                                              </p:val>
                                            </p:tav>
                                            <p:tav tm="100000">
                                              <p:val>
                                                <p:strVal val="#ppt_y"/>
                                              </p:val>
                                            </p:tav>
                                          </p:tavLst>
                                        </p:anim>
                                      </p:childTnLst>
                                    </p:cTn>
                                  </p:par>
                                </p:childTnLst>
                              </p:cTn>
                            </p:par>
                            <p:par>
                              <p:cTn id="67" fill="hold">
                                <p:stCondLst>
                                  <p:cond delay="5250"/>
                                </p:stCondLst>
                                <p:childTnLst>
                                  <p:par>
                                    <p:cTn id="68" presetID="22" presetClass="entr" presetSubtype="8"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Effect transition="in" filter="wipe(left)">
                                          <p:cBhvr>
                                            <p:cTn id="70" dur="500"/>
                                            <p:tgtEl>
                                              <p:spTgt spid="41"/>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500"/>
                                            <p:tgtEl>
                                              <p:spTgt spid="42"/>
                                            </p:tgtEl>
                                          </p:cBhvr>
                                        </p:animEffect>
                                      </p:childTnLst>
                                    </p:cTn>
                                  </p:par>
                                  <p:par>
                                    <p:cTn id="74" presetID="53" presetClass="entr" presetSubtype="16" fill="hold" grpId="0" nodeType="withEffect">
                                      <p:stCondLst>
                                        <p:cond delay="750"/>
                                      </p:stCondLst>
                                      <p:childTnLst>
                                        <p:set>
                                          <p:cBhvr>
                                            <p:cTn id="75" dur="1" fill="hold">
                                              <p:stCondLst>
                                                <p:cond delay="0"/>
                                              </p:stCondLst>
                                            </p:cTn>
                                            <p:tgtEl>
                                              <p:spTgt spid="16"/>
                                            </p:tgtEl>
                                            <p:attrNameLst>
                                              <p:attrName>style.visibility</p:attrName>
                                            </p:attrNameLst>
                                          </p:cBhvr>
                                          <p:to>
                                            <p:strVal val="visible"/>
                                          </p:to>
                                        </p:set>
                                        <p:anim calcmode="lin" valueType="num">
                                          <p:cBhvr>
                                            <p:cTn id="76" dur="500" fill="hold"/>
                                            <p:tgtEl>
                                              <p:spTgt spid="16"/>
                                            </p:tgtEl>
                                            <p:attrNameLst>
                                              <p:attrName>ppt_w</p:attrName>
                                            </p:attrNameLst>
                                          </p:cBhvr>
                                          <p:tavLst>
                                            <p:tav tm="0">
                                              <p:val>
                                                <p:fltVal val="0"/>
                                              </p:val>
                                            </p:tav>
                                            <p:tav tm="100000">
                                              <p:val>
                                                <p:strVal val="#ppt_w"/>
                                              </p:val>
                                            </p:tav>
                                          </p:tavLst>
                                        </p:anim>
                                        <p:anim calcmode="lin" valueType="num">
                                          <p:cBhvr>
                                            <p:cTn id="77" dur="500" fill="hold"/>
                                            <p:tgtEl>
                                              <p:spTgt spid="16"/>
                                            </p:tgtEl>
                                            <p:attrNameLst>
                                              <p:attrName>ppt_h</p:attrName>
                                            </p:attrNameLst>
                                          </p:cBhvr>
                                          <p:tavLst>
                                            <p:tav tm="0">
                                              <p:val>
                                                <p:fltVal val="0"/>
                                              </p:val>
                                            </p:tav>
                                            <p:tav tm="100000">
                                              <p:val>
                                                <p:strVal val="#ppt_h"/>
                                              </p:val>
                                            </p:tav>
                                          </p:tavLst>
                                        </p:anim>
                                        <p:animEffect transition="in" filter="fade">
                                          <p:cBhvr>
                                            <p:cTn id="78" dur="500"/>
                                            <p:tgtEl>
                                              <p:spTgt spid="16"/>
                                            </p:tgtEl>
                                          </p:cBhvr>
                                        </p:animEffect>
                                      </p:childTnLst>
                                    </p:cTn>
                                  </p:par>
                                </p:childTnLst>
                              </p:cTn>
                            </p:par>
                            <p:par>
                              <p:cTn id="79" fill="hold">
                                <p:stCondLst>
                                  <p:cond delay="5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500"/>
                                            <p:tgtEl>
                                              <p:spTgt spid="5"/>
                                            </p:tgtEl>
                                          </p:cBhvr>
                                        </p:animEffect>
                                      </p:childTnLst>
                                    </p:cTn>
                                  </p:par>
                                </p:childTnLst>
                              </p:cTn>
                            </p:par>
                            <p:par>
                              <p:cTn id="83" fill="hold">
                                <p:stCondLst>
                                  <p:cond delay="6250"/>
                                </p:stCondLst>
                                <p:childTnLst>
                                  <p:par>
                                    <p:cTn id="84" presetID="2" presetClass="entr" presetSubtype="2" fill="hold" nodeType="afterEffect" p14:presetBounceEnd="40000">
                                      <p:stCondLst>
                                        <p:cond delay="0"/>
                                      </p:stCondLst>
                                      <p:childTnLst>
                                        <p:set>
                                          <p:cBhvr>
                                            <p:cTn id="85" dur="1" fill="hold">
                                              <p:stCondLst>
                                                <p:cond delay="0"/>
                                              </p:stCondLst>
                                            </p:cTn>
                                            <p:tgtEl>
                                              <p:spTgt spid="34"/>
                                            </p:tgtEl>
                                            <p:attrNameLst>
                                              <p:attrName>style.visibility</p:attrName>
                                            </p:attrNameLst>
                                          </p:cBhvr>
                                          <p:to>
                                            <p:strVal val="visible"/>
                                          </p:to>
                                        </p:set>
                                        <p:anim calcmode="lin" valueType="num" p14:bounceEnd="40000">
                                          <p:cBhvr additive="base">
                                            <p:cTn id="86" dur="500" fill="hold"/>
                                            <p:tgtEl>
                                              <p:spTgt spid="34"/>
                                            </p:tgtEl>
                                            <p:attrNameLst>
                                              <p:attrName>ppt_x</p:attrName>
                                            </p:attrNameLst>
                                          </p:cBhvr>
                                          <p:tavLst>
                                            <p:tav tm="0">
                                              <p:val>
                                                <p:strVal val="1+#ppt_w/2"/>
                                              </p:val>
                                            </p:tav>
                                            <p:tav tm="100000">
                                              <p:val>
                                                <p:strVal val="#ppt_x"/>
                                              </p:val>
                                            </p:tav>
                                          </p:tavLst>
                                        </p:anim>
                                        <p:anim calcmode="lin" valueType="num" p14:bounceEnd="40000">
                                          <p:cBhvr additive="base">
                                            <p:cTn id="87" dur="500" fill="hold"/>
                                            <p:tgtEl>
                                              <p:spTgt spid="34"/>
                                            </p:tgtEl>
                                            <p:attrNameLst>
                                              <p:attrName>ppt_y</p:attrName>
                                            </p:attrNameLst>
                                          </p:cBhvr>
                                          <p:tavLst>
                                            <p:tav tm="0">
                                              <p:val>
                                                <p:strVal val="#ppt_y"/>
                                              </p:val>
                                            </p:tav>
                                            <p:tav tm="100000">
                                              <p:val>
                                                <p:strVal val="#ppt_y"/>
                                              </p:val>
                                            </p:tav>
                                          </p:tavLst>
                                        </p:anim>
                                      </p:childTnLst>
                                    </p:cTn>
                                  </p:par>
                                </p:childTnLst>
                              </p:cTn>
                            </p:par>
                            <p:par>
                              <p:cTn id="88" fill="hold">
                                <p:stCondLst>
                                  <p:cond delay="6750"/>
                                </p:stCondLst>
                                <p:childTnLst>
                                  <p:par>
                                    <p:cTn id="89" presetID="22" presetClass="entr" presetSubtype="8"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Effect transition="in" filter="wipe(left)">
                                          <p:cBhvr>
                                            <p:cTn id="91" dur="500"/>
                                            <p:tgtEl>
                                              <p:spTgt spid="43"/>
                                            </p:tgtEl>
                                          </p:cBhvr>
                                        </p:animEffect>
                                      </p:childTnLst>
                                    </p:cTn>
                                  </p:par>
                                  <p:par>
                                    <p:cTn id="92" presetID="22" presetClass="entr" presetSubtype="8" fill="hold" grpId="0" nodeType="with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left)">
                                          <p:cBhvr>
                                            <p:cTn id="9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animBg="1"/>
          <p:bldP spid="14" grpId="0" animBg="1"/>
          <p:bldP spid="15" grpId="0" animBg="1"/>
          <p:bldP spid="16" grpId="0" animBg="1"/>
          <p:bldP spid="39" grpId="0"/>
          <p:bldP spid="40" grpId="0"/>
          <p:bldP spid="41" grpId="0"/>
          <p:bldP spid="42" grpId="0"/>
          <p:bldP spid="43" grpId="0"/>
          <p:bldP spid="4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 calcmode="lin" valueType="num">
                                          <p:cBhvr>
                                            <p:cTn id="7" dur="400" fill="hold"/>
                                            <p:tgtEl>
                                              <p:spTgt spid="10"/>
                                            </p:tgtEl>
                                            <p:attrNameLst>
                                              <p:attrName>ppt_w</p:attrName>
                                            </p:attrNameLst>
                                          </p:cBhvr>
                                          <p:tavLst>
                                            <p:tav tm="0">
                                              <p:val>
                                                <p:fltVal val="0"/>
                                              </p:val>
                                            </p:tav>
                                            <p:tav tm="100000">
                                              <p:val>
                                                <p:strVal val="#ppt_w"/>
                                              </p:val>
                                            </p:tav>
                                          </p:tavLst>
                                        </p:anim>
                                        <p:anim calcmode="lin" valueType="num">
                                          <p:cBhvr>
                                            <p:cTn id="8" dur="400" fill="hold"/>
                                            <p:tgtEl>
                                              <p:spTgt spid="10"/>
                                            </p:tgtEl>
                                            <p:attrNameLst>
                                              <p:attrName>ppt_h</p:attrName>
                                            </p:attrNameLst>
                                          </p:cBhvr>
                                          <p:tavLst>
                                            <p:tav tm="0">
                                              <p:val>
                                                <p:fltVal val="0"/>
                                              </p:val>
                                            </p:tav>
                                            <p:tav tm="100000">
                                              <p:val>
                                                <p:strVal val="#ppt_h"/>
                                              </p:val>
                                            </p:tav>
                                          </p:tavLst>
                                        </p:anim>
                                        <p:animEffect transition="in" filter="fade">
                                          <p:cBhvr>
                                            <p:cTn id="9" dur="400"/>
                                            <p:tgtEl>
                                              <p:spTgt spid="10"/>
                                            </p:tgtEl>
                                          </p:cBhvr>
                                        </p:animEffect>
                                      </p:childTnLst>
                                    </p:cTn>
                                  </p:par>
                                </p:childTnLst>
                              </p:cTn>
                            </p:par>
                            <p:par>
                              <p:cTn id="10" fill="hold">
                                <p:stCondLst>
                                  <p:cond delay="750"/>
                                </p:stCondLst>
                                <p:childTnLst>
                                  <p:par>
                                    <p:cTn id="11" presetID="53" presetClass="entr" presetSubtype="16"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par>
                              <p:cTn id="20" fill="hold">
                                <p:stCondLst>
                                  <p:cond delay="1750"/>
                                </p:stCondLst>
                                <p:childTnLst>
                                  <p:par>
                                    <p:cTn id="21" presetID="2" presetClass="entr" presetSubtype="2"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1+#ppt_w/2"/>
                                              </p:val>
                                            </p:tav>
                                            <p:tav tm="100000">
                                              <p:val>
                                                <p:strVal val="#ppt_x"/>
                                              </p:val>
                                            </p:tav>
                                          </p:tavLst>
                                        </p:anim>
                                        <p:anim calcmode="lin" valueType="num">
                                          <p:cBhvr additive="base">
                                            <p:cTn id="24" dur="500" fill="hold"/>
                                            <p:tgtEl>
                                              <p:spTgt spid="1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par>
                                    <p:cTn id="32" presetID="53" presetClass="entr" presetSubtype="16" fill="hold" grpId="0" nodeType="withEffect">
                                      <p:stCondLst>
                                        <p:cond delay="750"/>
                                      </p:stCondLst>
                                      <p:childTnLst>
                                        <p:set>
                                          <p:cBhvr>
                                            <p:cTn id="33" dur="1" fill="hold">
                                              <p:stCondLst>
                                                <p:cond delay="0"/>
                                              </p:stCondLst>
                                            </p:cTn>
                                            <p:tgtEl>
                                              <p:spTgt spid="14"/>
                                            </p:tgtEl>
                                            <p:attrNameLst>
                                              <p:attrName>style.visibility</p:attrName>
                                            </p:attrNameLst>
                                          </p:cBhvr>
                                          <p:to>
                                            <p:strVal val="visible"/>
                                          </p:to>
                                        </p:set>
                                        <p:anim calcmode="lin" valueType="num">
                                          <p:cBhvr>
                                            <p:cTn id="34" dur="500" fill="hold"/>
                                            <p:tgtEl>
                                              <p:spTgt spid="14"/>
                                            </p:tgtEl>
                                            <p:attrNameLst>
                                              <p:attrName>ppt_w</p:attrName>
                                            </p:attrNameLst>
                                          </p:cBhvr>
                                          <p:tavLst>
                                            <p:tav tm="0">
                                              <p:val>
                                                <p:fltVal val="0"/>
                                              </p:val>
                                            </p:tav>
                                            <p:tav tm="100000">
                                              <p:val>
                                                <p:strVal val="#ppt_w"/>
                                              </p:val>
                                            </p:tav>
                                          </p:tavLst>
                                        </p:anim>
                                        <p:anim calcmode="lin" valueType="num">
                                          <p:cBhvr>
                                            <p:cTn id="35" dur="500" fill="hold"/>
                                            <p:tgtEl>
                                              <p:spTgt spid="14"/>
                                            </p:tgtEl>
                                            <p:attrNameLst>
                                              <p:attrName>ppt_h</p:attrName>
                                            </p:attrNameLst>
                                          </p:cBhvr>
                                          <p:tavLst>
                                            <p:tav tm="0">
                                              <p:val>
                                                <p:fltVal val="0"/>
                                              </p:val>
                                            </p:tav>
                                            <p:tav tm="100000">
                                              <p:val>
                                                <p:strVal val="#ppt_h"/>
                                              </p:val>
                                            </p:tav>
                                          </p:tavLst>
                                        </p:anim>
                                        <p:animEffect transition="in" filter="fade">
                                          <p:cBhvr>
                                            <p:cTn id="36" dur="500"/>
                                            <p:tgtEl>
                                              <p:spTgt spid="14"/>
                                            </p:tgtEl>
                                          </p:cBhvr>
                                        </p:animEffect>
                                      </p:childTnLst>
                                    </p:cTn>
                                  </p:par>
                                </p:childTnLst>
                              </p:cTn>
                            </p:par>
                            <p:par>
                              <p:cTn id="37" fill="hold">
                                <p:stCondLst>
                                  <p:cond delay="2750"/>
                                </p:stCondLst>
                                <p:childTnLst>
                                  <p:par>
                                    <p:cTn id="38" presetID="22" presetClass="entr" presetSubtype="8" fill="hold"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left)">
                                          <p:cBhvr>
                                            <p:cTn id="40" dur="500"/>
                                            <p:tgtEl>
                                              <p:spTgt spid="6"/>
                                            </p:tgtEl>
                                          </p:cBhvr>
                                        </p:animEffect>
                                      </p:childTnLst>
                                    </p:cTn>
                                  </p:par>
                                </p:childTnLst>
                              </p:cTn>
                            </p:par>
                            <p:par>
                              <p:cTn id="41" fill="hold">
                                <p:stCondLst>
                                  <p:cond delay="3250"/>
                                </p:stCondLst>
                                <p:childTnLst>
                                  <p:par>
                                    <p:cTn id="42" presetID="2" presetClass="entr" presetSubtype="2"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1+#ppt_w/2"/>
                                              </p:val>
                                            </p:tav>
                                            <p:tav tm="100000">
                                              <p:val>
                                                <p:strVal val="#ppt_x"/>
                                              </p:val>
                                            </p:tav>
                                          </p:tavLst>
                                        </p:anim>
                                        <p:anim calcmode="lin" valueType="num">
                                          <p:cBhvr additive="base">
                                            <p:cTn id="45" dur="500" fill="hold"/>
                                            <p:tgtEl>
                                              <p:spTgt spid="24"/>
                                            </p:tgtEl>
                                            <p:attrNameLst>
                                              <p:attrName>ppt_y</p:attrName>
                                            </p:attrNameLst>
                                          </p:cBhvr>
                                          <p:tavLst>
                                            <p:tav tm="0">
                                              <p:val>
                                                <p:strVal val="#ppt_y"/>
                                              </p:val>
                                            </p:tav>
                                            <p:tav tm="100000">
                                              <p:val>
                                                <p:strVal val="#ppt_y"/>
                                              </p:val>
                                            </p:tav>
                                          </p:tavLst>
                                        </p:anim>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500"/>
                                            <p:tgtEl>
                                              <p:spTgt spid="39"/>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left)">
                                          <p:cBhvr>
                                            <p:cTn id="52" dur="500"/>
                                            <p:tgtEl>
                                              <p:spTgt spid="40"/>
                                            </p:tgtEl>
                                          </p:cBhvr>
                                        </p:animEffect>
                                      </p:childTnLst>
                                    </p:cTn>
                                  </p:par>
                                  <p:par>
                                    <p:cTn id="53" presetID="53" presetClass="entr" presetSubtype="16" fill="hold" grpId="0" nodeType="withEffect">
                                      <p:stCondLst>
                                        <p:cond delay="75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par>
                              <p:cTn id="58" fill="hold">
                                <p:stCondLst>
                                  <p:cond delay="4250"/>
                                </p:stCondLst>
                                <p:childTnLst>
                                  <p:par>
                                    <p:cTn id="59" presetID="22" presetClass="entr" presetSubtype="8" fill="hold" nodeType="after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wipe(left)">
                                          <p:cBhvr>
                                            <p:cTn id="61" dur="500"/>
                                            <p:tgtEl>
                                              <p:spTgt spid="7"/>
                                            </p:tgtEl>
                                          </p:cBhvr>
                                        </p:animEffect>
                                      </p:childTnLst>
                                    </p:cTn>
                                  </p:par>
                                </p:childTnLst>
                              </p:cTn>
                            </p:par>
                            <p:par>
                              <p:cTn id="62" fill="hold">
                                <p:stCondLst>
                                  <p:cond delay="4750"/>
                                </p:stCondLst>
                                <p:childTnLst>
                                  <p:par>
                                    <p:cTn id="63" presetID="2" presetClass="entr" presetSubtype="2" fill="hold" nodeType="after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additive="base">
                                            <p:cTn id="65" dur="500" fill="hold"/>
                                            <p:tgtEl>
                                              <p:spTgt spid="29"/>
                                            </p:tgtEl>
                                            <p:attrNameLst>
                                              <p:attrName>ppt_x</p:attrName>
                                            </p:attrNameLst>
                                          </p:cBhvr>
                                          <p:tavLst>
                                            <p:tav tm="0">
                                              <p:val>
                                                <p:strVal val="1+#ppt_w/2"/>
                                              </p:val>
                                            </p:tav>
                                            <p:tav tm="100000">
                                              <p:val>
                                                <p:strVal val="#ppt_x"/>
                                              </p:val>
                                            </p:tav>
                                          </p:tavLst>
                                        </p:anim>
                                        <p:anim calcmode="lin" valueType="num">
                                          <p:cBhvr additive="base">
                                            <p:cTn id="66" dur="500" fill="hold"/>
                                            <p:tgtEl>
                                              <p:spTgt spid="29"/>
                                            </p:tgtEl>
                                            <p:attrNameLst>
                                              <p:attrName>ppt_y</p:attrName>
                                            </p:attrNameLst>
                                          </p:cBhvr>
                                          <p:tavLst>
                                            <p:tav tm="0">
                                              <p:val>
                                                <p:strVal val="#ppt_y"/>
                                              </p:val>
                                            </p:tav>
                                            <p:tav tm="100000">
                                              <p:val>
                                                <p:strVal val="#ppt_y"/>
                                              </p:val>
                                            </p:tav>
                                          </p:tavLst>
                                        </p:anim>
                                      </p:childTnLst>
                                    </p:cTn>
                                  </p:par>
                                </p:childTnLst>
                              </p:cTn>
                            </p:par>
                            <p:par>
                              <p:cTn id="67" fill="hold">
                                <p:stCondLst>
                                  <p:cond delay="5250"/>
                                </p:stCondLst>
                                <p:childTnLst>
                                  <p:par>
                                    <p:cTn id="68" presetID="22" presetClass="entr" presetSubtype="8"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Effect transition="in" filter="wipe(left)">
                                          <p:cBhvr>
                                            <p:cTn id="70" dur="500"/>
                                            <p:tgtEl>
                                              <p:spTgt spid="41"/>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500"/>
                                            <p:tgtEl>
                                              <p:spTgt spid="42"/>
                                            </p:tgtEl>
                                          </p:cBhvr>
                                        </p:animEffect>
                                      </p:childTnLst>
                                    </p:cTn>
                                  </p:par>
                                  <p:par>
                                    <p:cTn id="74" presetID="53" presetClass="entr" presetSubtype="16" fill="hold" grpId="0" nodeType="withEffect">
                                      <p:stCondLst>
                                        <p:cond delay="750"/>
                                      </p:stCondLst>
                                      <p:childTnLst>
                                        <p:set>
                                          <p:cBhvr>
                                            <p:cTn id="75" dur="1" fill="hold">
                                              <p:stCondLst>
                                                <p:cond delay="0"/>
                                              </p:stCondLst>
                                            </p:cTn>
                                            <p:tgtEl>
                                              <p:spTgt spid="16"/>
                                            </p:tgtEl>
                                            <p:attrNameLst>
                                              <p:attrName>style.visibility</p:attrName>
                                            </p:attrNameLst>
                                          </p:cBhvr>
                                          <p:to>
                                            <p:strVal val="visible"/>
                                          </p:to>
                                        </p:set>
                                        <p:anim calcmode="lin" valueType="num">
                                          <p:cBhvr>
                                            <p:cTn id="76" dur="500" fill="hold"/>
                                            <p:tgtEl>
                                              <p:spTgt spid="16"/>
                                            </p:tgtEl>
                                            <p:attrNameLst>
                                              <p:attrName>ppt_w</p:attrName>
                                            </p:attrNameLst>
                                          </p:cBhvr>
                                          <p:tavLst>
                                            <p:tav tm="0">
                                              <p:val>
                                                <p:fltVal val="0"/>
                                              </p:val>
                                            </p:tav>
                                            <p:tav tm="100000">
                                              <p:val>
                                                <p:strVal val="#ppt_w"/>
                                              </p:val>
                                            </p:tav>
                                          </p:tavLst>
                                        </p:anim>
                                        <p:anim calcmode="lin" valueType="num">
                                          <p:cBhvr>
                                            <p:cTn id="77" dur="500" fill="hold"/>
                                            <p:tgtEl>
                                              <p:spTgt spid="16"/>
                                            </p:tgtEl>
                                            <p:attrNameLst>
                                              <p:attrName>ppt_h</p:attrName>
                                            </p:attrNameLst>
                                          </p:cBhvr>
                                          <p:tavLst>
                                            <p:tav tm="0">
                                              <p:val>
                                                <p:fltVal val="0"/>
                                              </p:val>
                                            </p:tav>
                                            <p:tav tm="100000">
                                              <p:val>
                                                <p:strVal val="#ppt_h"/>
                                              </p:val>
                                            </p:tav>
                                          </p:tavLst>
                                        </p:anim>
                                        <p:animEffect transition="in" filter="fade">
                                          <p:cBhvr>
                                            <p:cTn id="78" dur="500"/>
                                            <p:tgtEl>
                                              <p:spTgt spid="16"/>
                                            </p:tgtEl>
                                          </p:cBhvr>
                                        </p:animEffect>
                                      </p:childTnLst>
                                    </p:cTn>
                                  </p:par>
                                </p:childTnLst>
                              </p:cTn>
                            </p:par>
                            <p:par>
                              <p:cTn id="79" fill="hold">
                                <p:stCondLst>
                                  <p:cond delay="5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500"/>
                                            <p:tgtEl>
                                              <p:spTgt spid="5"/>
                                            </p:tgtEl>
                                          </p:cBhvr>
                                        </p:animEffect>
                                      </p:childTnLst>
                                    </p:cTn>
                                  </p:par>
                                </p:childTnLst>
                              </p:cTn>
                            </p:par>
                            <p:par>
                              <p:cTn id="83" fill="hold">
                                <p:stCondLst>
                                  <p:cond delay="6250"/>
                                </p:stCondLst>
                                <p:childTnLst>
                                  <p:par>
                                    <p:cTn id="84" presetID="2" presetClass="entr" presetSubtype="2" fill="hold" nodeType="afterEffect">
                                      <p:stCondLst>
                                        <p:cond delay="0"/>
                                      </p:stCondLst>
                                      <p:childTnLst>
                                        <p:set>
                                          <p:cBhvr>
                                            <p:cTn id="85" dur="1" fill="hold">
                                              <p:stCondLst>
                                                <p:cond delay="0"/>
                                              </p:stCondLst>
                                            </p:cTn>
                                            <p:tgtEl>
                                              <p:spTgt spid="34"/>
                                            </p:tgtEl>
                                            <p:attrNameLst>
                                              <p:attrName>style.visibility</p:attrName>
                                            </p:attrNameLst>
                                          </p:cBhvr>
                                          <p:to>
                                            <p:strVal val="visible"/>
                                          </p:to>
                                        </p:set>
                                        <p:anim calcmode="lin" valueType="num">
                                          <p:cBhvr additive="base">
                                            <p:cTn id="86" dur="500" fill="hold"/>
                                            <p:tgtEl>
                                              <p:spTgt spid="34"/>
                                            </p:tgtEl>
                                            <p:attrNameLst>
                                              <p:attrName>ppt_x</p:attrName>
                                            </p:attrNameLst>
                                          </p:cBhvr>
                                          <p:tavLst>
                                            <p:tav tm="0">
                                              <p:val>
                                                <p:strVal val="1+#ppt_w/2"/>
                                              </p:val>
                                            </p:tav>
                                            <p:tav tm="100000">
                                              <p:val>
                                                <p:strVal val="#ppt_x"/>
                                              </p:val>
                                            </p:tav>
                                          </p:tavLst>
                                        </p:anim>
                                        <p:anim calcmode="lin" valueType="num">
                                          <p:cBhvr additive="base">
                                            <p:cTn id="87" dur="500" fill="hold"/>
                                            <p:tgtEl>
                                              <p:spTgt spid="34"/>
                                            </p:tgtEl>
                                            <p:attrNameLst>
                                              <p:attrName>ppt_y</p:attrName>
                                            </p:attrNameLst>
                                          </p:cBhvr>
                                          <p:tavLst>
                                            <p:tav tm="0">
                                              <p:val>
                                                <p:strVal val="#ppt_y"/>
                                              </p:val>
                                            </p:tav>
                                            <p:tav tm="100000">
                                              <p:val>
                                                <p:strVal val="#ppt_y"/>
                                              </p:val>
                                            </p:tav>
                                          </p:tavLst>
                                        </p:anim>
                                      </p:childTnLst>
                                    </p:cTn>
                                  </p:par>
                                </p:childTnLst>
                              </p:cTn>
                            </p:par>
                            <p:par>
                              <p:cTn id="88" fill="hold">
                                <p:stCondLst>
                                  <p:cond delay="6750"/>
                                </p:stCondLst>
                                <p:childTnLst>
                                  <p:par>
                                    <p:cTn id="89" presetID="22" presetClass="entr" presetSubtype="8"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Effect transition="in" filter="wipe(left)">
                                          <p:cBhvr>
                                            <p:cTn id="91" dur="500"/>
                                            <p:tgtEl>
                                              <p:spTgt spid="43"/>
                                            </p:tgtEl>
                                          </p:cBhvr>
                                        </p:animEffect>
                                      </p:childTnLst>
                                    </p:cTn>
                                  </p:par>
                                  <p:par>
                                    <p:cTn id="92" presetID="22" presetClass="entr" presetSubtype="8" fill="hold" grpId="0" nodeType="with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left)">
                                          <p:cBhvr>
                                            <p:cTn id="9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animBg="1"/>
          <p:bldP spid="14" grpId="0" animBg="1"/>
          <p:bldP spid="15" grpId="0" animBg="1"/>
          <p:bldP spid="16" grpId="0" animBg="1"/>
          <p:bldP spid="39" grpId="0"/>
          <p:bldP spid="40" grpId="0"/>
          <p:bldP spid="41" grpId="0"/>
          <p:bldP spid="42" grpId="0"/>
          <p:bldP spid="43" grpId="0"/>
          <p:bldP spid="44" grpId="0"/>
        </p:bldLst>
      </p:timing>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bwMode="auto">
          <a:xfrm>
            <a:off x="817952" y="1773932"/>
            <a:ext cx="5842000" cy="3856038"/>
            <a:chOff x="0" y="0"/>
            <a:chExt cx="5166566" cy="3409678"/>
          </a:xfrm>
        </p:grpSpPr>
        <p:sp>
          <p:nvSpPr>
            <p:cNvPr id="5" name="椭圆 2"/>
            <p:cNvSpPr/>
            <p:nvPr/>
          </p:nvSpPr>
          <p:spPr bwMode="auto">
            <a:xfrm rot="1748642">
              <a:off x="0" y="0"/>
              <a:ext cx="2211234" cy="2230539"/>
            </a:xfrm>
            <a:custGeom>
              <a:avLst/>
              <a:gdLst>
                <a:gd name="T0" fmla="*/ 2997604 w 2997604"/>
                <a:gd name="T1" fmla="*/ 1790780 h 3024336"/>
                <a:gd name="T2" fmla="*/ 1512168 w 2997604"/>
                <a:gd name="T3" fmla="*/ 3024336 h 3024336"/>
                <a:gd name="T4" fmla="*/ 0 w 2997604"/>
                <a:gd name="T5" fmla="*/ 1512168 h 3024336"/>
                <a:gd name="T6" fmla="*/ 1512168 w 2997604"/>
                <a:gd name="T7" fmla="*/ 0 h 3024336"/>
                <a:gd name="T8" fmla="*/ 1764196 w 2997604"/>
                <a:gd name="T9" fmla="*/ 22675 h 3024336"/>
              </a:gdLst>
              <a:ahLst/>
              <a:cxnLst>
                <a:cxn ang="0">
                  <a:pos x="T0" y="T1"/>
                </a:cxn>
                <a:cxn ang="0">
                  <a:pos x="T2" y="T3"/>
                </a:cxn>
                <a:cxn ang="0">
                  <a:pos x="T4" y="T5"/>
                </a:cxn>
                <a:cxn ang="0">
                  <a:pos x="T6" y="T7"/>
                </a:cxn>
                <a:cxn ang="0">
                  <a:pos x="T8" y="T9"/>
                </a:cxn>
              </a:cxnLst>
              <a:rect l="0" t="0" r="r" b="b"/>
              <a:pathLst>
                <a:path w="2997604" h="3024336">
                  <a:moveTo>
                    <a:pt x="2997604" y="1790780"/>
                  </a:moveTo>
                  <a:cubicBezTo>
                    <a:pt x="2867846" y="2492941"/>
                    <a:pt x="2252064" y="3024336"/>
                    <a:pt x="1512168" y="3024336"/>
                  </a:cubicBezTo>
                  <a:cubicBezTo>
                    <a:pt x="677021" y="3024336"/>
                    <a:pt x="0" y="2347315"/>
                    <a:pt x="0" y="1512168"/>
                  </a:cubicBezTo>
                  <a:cubicBezTo>
                    <a:pt x="0" y="677021"/>
                    <a:pt x="677021" y="0"/>
                    <a:pt x="1512168" y="0"/>
                  </a:cubicBezTo>
                  <a:cubicBezTo>
                    <a:pt x="1598138" y="0"/>
                    <a:pt x="1682432" y="7174"/>
                    <a:pt x="1764196" y="22675"/>
                  </a:cubicBezTo>
                </a:path>
              </a:pathLst>
            </a:custGeom>
            <a:noFill/>
            <a:ln w="25400" cap="flat" cmpd="sng">
              <a:solidFill>
                <a:schemeClr val="tx2">
                  <a:lumMod val="75000"/>
                </a:schemeClr>
              </a:solidFill>
              <a:prstDash val="sysDash"/>
              <a:round/>
              <a:tailEnd type="triangle" w="lg" len="lg"/>
            </a:ln>
            <a:extLst>
              <a:ext uri="{909E8E84-426E-40DD-AFC4-6F175D3DCCD1}">
                <a14:hiddenFill xmlns:a14="http://schemas.microsoft.com/office/drawing/2010/main">
                  <a:solidFill>
                    <a:srgbClr val="FFFFFF"/>
                  </a:solidFill>
                </a14:hiddenFill>
              </a:ext>
            </a:extLst>
          </p:spPr>
          <p:txBody>
            <a:bodyPr lIns="68580" tIns="34290" rIns="68580" bIns="34290" anchor="ctr"/>
            <a:lstStyle/>
            <a:p>
              <a:endParaRPr lang="zh-CN" altLang="en-US"/>
            </a:p>
          </p:txBody>
        </p:sp>
        <p:sp>
          <p:nvSpPr>
            <p:cNvPr id="6" name="椭圆 4"/>
            <p:cNvSpPr/>
            <p:nvPr/>
          </p:nvSpPr>
          <p:spPr bwMode="auto">
            <a:xfrm rot="1748642">
              <a:off x="2072242" y="1513229"/>
              <a:ext cx="1573837" cy="746788"/>
            </a:xfrm>
            <a:custGeom>
              <a:avLst/>
              <a:gdLst>
                <a:gd name="T0" fmla="*/ 0 w 2134918"/>
                <a:gd name="T1" fmla="*/ 1012045 h 1012045"/>
                <a:gd name="T2" fmla="*/ 1067459 w 2134918"/>
                <a:gd name="T3" fmla="*/ 0 h 1012045"/>
                <a:gd name="T4" fmla="*/ 2134918 w 2134918"/>
                <a:gd name="T5" fmla="*/ 1012045 h 1012045"/>
              </a:gdLst>
              <a:ahLst/>
              <a:cxnLst>
                <a:cxn ang="0">
                  <a:pos x="T0" y="T1"/>
                </a:cxn>
                <a:cxn ang="0">
                  <a:pos x="T2" y="T3"/>
                </a:cxn>
                <a:cxn ang="0">
                  <a:pos x="T4" y="T5"/>
                </a:cxn>
              </a:cxnLst>
              <a:rect l="0" t="0" r="r" b="b"/>
              <a:pathLst>
                <a:path w="2134918" h="1012045">
                  <a:moveTo>
                    <a:pt x="0" y="1012045"/>
                  </a:moveTo>
                  <a:cubicBezTo>
                    <a:pt x="28964" y="447977"/>
                    <a:pt x="495896" y="0"/>
                    <a:pt x="1067459" y="0"/>
                  </a:cubicBezTo>
                  <a:cubicBezTo>
                    <a:pt x="1639022" y="0"/>
                    <a:pt x="2105955" y="447977"/>
                    <a:pt x="2134918" y="1012045"/>
                  </a:cubicBezTo>
                </a:path>
              </a:pathLst>
            </a:custGeom>
            <a:noFill/>
            <a:ln w="25400" cap="flat" cmpd="sng">
              <a:solidFill>
                <a:schemeClr val="tx2">
                  <a:lumMod val="75000"/>
                </a:schemeClr>
              </a:solidFill>
              <a:prstDash val="sysDash"/>
              <a:round/>
            </a:ln>
            <a:extLst>
              <a:ext uri="{909E8E84-426E-40DD-AFC4-6F175D3DCCD1}">
                <a14:hiddenFill xmlns:a14="http://schemas.microsoft.com/office/drawing/2010/main">
                  <a:solidFill>
                    <a:srgbClr val="FFFFFF"/>
                  </a:solidFill>
                </a14:hiddenFill>
              </a:ext>
            </a:extLst>
          </p:spPr>
          <p:txBody>
            <a:bodyPr lIns="68580" tIns="34290" rIns="68580" bIns="34290" anchor="ctr"/>
            <a:lstStyle/>
            <a:p>
              <a:endParaRPr lang="zh-CN" altLang="en-US"/>
            </a:p>
          </p:txBody>
        </p:sp>
        <p:sp>
          <p:nvSpPr>
            <p:cNvPr id="7" name="椭圆 4"/>
            <p:cNvSpPr/>
            <p:nvPr/>
          </p:nvSpPr>
          <p:spPr bwMode="auto">
            <a:xfrm rot="1748643" flipV="1">
              <a:off x="3158906" y="2877661"/>
              <a:ext cx="1121762" cy="532017"/>
            </a:xfrm>
            <a:custGeom>
              <a:avLst/>
              <a:gdLst>
                <a:gd name="T0" fmla="*/ 0 w 2134918"/>
                <a:gd name="T1" fmla="*/ 1012045 h 1012045"/>
                <a:gd name="T2" fmla="*/ 1067459 w 2134918"/>
                <a:gd name="T3" fmla="*/ 0 h 1012045"/>
                <a:gd name="T4" fmla="*/ 2134918 w 2134918"/>
                <a:gd name="T5" fmla="*/ 1012045 h 1012045"/>
              </a:gdLst>
              <a:ahLst/>
              <a:cxnLst>
                <a:cxn ang="0">
                  <a:pos x="T0" y="T1"/>
                </a:cxn>
                <a:cxn ang="0">
                  <a:pos x="T2" y="T3"/>
                </a:cxn>
                <a:cxn ang="0">
                  <a:pos x="T4" y="T5"/>
                </a:cxn>
              </a:cxnLst>
              <a:rect l="0" t="0" r="r" b="b"/>
              <a:pathLst>
                <a:path w="2134918" h="1012045">
                  <a:moveTo>
                    <a:pt x="0" y="1012045"/>
                  </a:moveTo>
                  <a:cubicBezTo>
                    <a:pt x="28964" y="447977"/>
                    <a:pt x="495896" y="0"/>
                    <a:pt x="1067459" y="0"/>
                  </a:cubicBezTo>
                  <a:cubicBezTo>
                    <a:pt x="1639022" y="0"/>
                    <a:pt x="2105955" y="447977"/>
                    <a:pt x="2134918" y="1012045"/>
                  </a:cubicBezTo>
                </a:path>
              </a:pathLst>
            </a:custGeom>
            <a:noFill/>
            <a:ln w="25400" cap="flat" cmpd="sng">
              <a:solidFill>
                <a:schemeClr val="tx2">
                  <a:lumMod val="75000"/>
                </a:schemeClr>
              </a:solidFill>
              <a:prstDash val="sysDash"/>
              <a:round/>
            </a:ln>
            <a:extLst>
              <a:ext uri="{909E8E84-426E-40DD-AFC4-6F175D3DCCD1}">
                <a14:hiddenFill xmlns:a14="http://schemas.microsoft.com/office/drawing/2010/main">
                  <a:solidFill>
                    <a:srgbClr val="FFFFFF"/>
                  </a:solidFill>
                </a14:hiddenFill>
              </a:ext>
            </a:extLst>
          </p:spPr>
          <p:txBody>
            <a:bodyPr lIns="68580" tIns="34290" rIns="68580" bIns="34290" anchor="ctr"/>
            <a:lstStyle/>
            <a:p>
              <a:endParaRPr lang="zh-CN" altLang="en-US"/>
            </a:p>
          </p:txBody>
        </p:sp>
        <p:sp>
          <p:nvSpPr>
            <p:cNvPr id="8" name="椭圆 4"/>
            <p:cNvSpPr/>
            <p:nvPr/>
          </p:nvSpPr>
          <p:spPr bwMode="auto">
            <a:xfrm rot="1748642">
              <a:off x="4392985" y="3020842"/>
              <a:ext cx="773581" cy="366376"/>
            </a:xfrm>
            <a:custGeom>
              <a:avLst/>
              <a:gdLst>
                <a:gd name="T0" fmla="*/ 0 w 2134918"/>
                <a:gd name="T1" fmla="*/ 1012045 h 1012045"/>
                <a:gd name="T2" fmla="*/ 1067459 w 2134918"/>
                <a:gd name="T3" fmla="*/ 0 h 1012045"/>
                <a:gd name="T4" fmla="*/ 2134918 w 2134918"/>
                <a:gd name="T5" fmla="*/ 1012045 h 1012045"/>
              </a:gdLst>
              <a:ahLst/>
              <a:cxnLst>
                <a:cxn ang="0">
                  <a:pos x="T0" y="T1"/>
                </a:cxn>
                <a:cxn ang="0">
                  <a:pos x="T2" y="T3"/>
                </a:cxn>
                <a:cxn ang="0">
                  <a:pos x="T4" y="T5"/>
                </a:cxn>
              </a:cxnLst>
              <a:rect l="0" t="0" r="r" b="b"/>
              <a:pathLst>
                <a:path w="2134918" h="1012045">
                  <a:moveTo>
                    <a:pt x="0" y="1012045"/>
                  </a:moveTo>
                  <a:cubicBezTo>
                    <a:pt x="28964" y="447977"/>
                    <a:pt x="495896" y="0"/>
                    <a:pt x="1067459" y="0"/>
                  </a:cubicBezTo>
                  <a:cubicBezTo>
                    <a:pt x="1639022" y="0"/>
                    <a:pt x="2105955" y="447977"/>
                    <a:pt x="2134918" y="1012045"/>
                  </a:cubicBezTo>
                </a:path>
              </a:pathLst>
            </a:custGeom>
            <a:noFill/>
            <a:ln w="25400" cap="flat" cmpd="sng">
              <a:solidFill>
                <a:schemeClr val="tx2">
                  <a:lumMod val="75000"/>
                </a:schemeClr>
              </a:solidFill>
              <a:prstDash val="sysDash"/>
              <a:round/>
            </a:ln>
            <a:extLst>
              <a:ext uri="{909E8E84-426E-40DD-AFC4-6F175D3DCCD1}">
                <a14:hiddenFill xmlns:a14="http://schemas.microsoft.com/office/drawing/2010/main">
                  <a:solidFill>
                    <a:srgbClr val="FFFFFF"/>
                  </a:solidFill>
                </a14:hiddenFill>
              </a:ext>
            </a:extLst>
          </p:spPr>
          <p:txBody>
            <a:bodyPr lIns="68580" tIns="34290" rIns="68580" bIns="34290" anchor="ctr"/>
            <a:lstStyle/>
            <a:p>
              <a:endParaRPr lang="zh-CN" altLang="en-US"/>
            </a:p>
          </p:txBody>
        </p:sp>
      </p:grpSp>
      <p:sp>
        <p:nvSpPr>
          <p:cNvPr id="9" name="KSO_GN4"/>
          <p:cNvSpPr>
            <a:spLocks noChangeArrowheads="1"/>
          </p:cNvSpPr>
          <p:nvPr/>
        </p:nvSpPr>
        <p:spPr bwMode="auto">
          <a:xfrm>
            <a:off x="967177" y="1929507"/>
            <a:ext cx="2220912" cy="2220913"/>
          </a:xfrm>
          <a:prstGeom prst="ellipse">
            <a:avLst/>
          </a:prstGeom>
          <a:solidFill>
            <a:srgbClr val="92D050"/>
          </a:solidFill>
          <a:ln>
            <a:noFill/>
          </a:ln>
        </p:spPr>
        <p:txBody>
          <a:bodyPr lIns="0" tIns="0" rIns="0" bIns="0" anchor="ctr"/>
          <a:lstStyle>
            <a:lvl1pPr defTabSz="685800">
              <a:defRPr>
                <a:solidFill>
                  <a:schemeClr val="tx1"/>
                </a:solidFill>
                <a:latin typeface="Calibri" panose="020F0502020204030204" charset="0"/>
                <a:ea typeface="微软雅黑" panose="020B0503020204020204" pitchFamily="34" charset="-122"/>
              </a:defRPr>
            </a:lvl1pPr>
            <a:lvl2pPr marL="742950" indent="-285750" defTabSz="685800">
              <a:defRPr>
                <a:solidFill>
                  <a:schemeClr val="tx1"/>
                </a:solidFill>
                <a:latin typeface="Calibri" panose="020F0502020204030204" charset="0"/>
                <a:ea typeface="微软雅黑" panose="020B0503020204020204" pitchFamily="34" charset="-122"/>
              </a:defRPr>
            </a:lvl2pPr>
            <a:lvl3pPr marL="1143000" indent="-228600" defTabSz="685800">
              <a:defRPr>
                <a:solidFill>
                  <a:schemeClr val="tx1"/>
                </a:solidFill>
                <a:latin typeface="Calibri" panose="020F0502020204030204" charset="0"/>
                <a:ea typeface="微软雅黑" panose="020B0503020204020204" pitchFamily="34" charset="-122"/>
              </a:defRPr>
            </a:lvl3pPr>
            <a:lvl4pPr marL="1600200" indent="-228600" defTabSz="685800">
              <a:defRPr>
                <a:solidFill>
                  <a:schemeClr val="tx1"/>
                </a:solidFill>
                <a:latin typeface="Calibri" panose="020F0502020204030204" charset="0"/>
                <a:ea typeface="微软雅黑" panose="020B0503020204020204" pitchFamily="34" charset="-122"/>
              </a:defRPr>
            </a:lvl4pPr>
            <a:lvl5pPr marL="2057400" indent="-228600" defTabSz="685800">
              <a:defRPr>
                <a:solidFill>
                  <a:schemeClr val="tx1"/>
                </a:solidFill>
                <a:latin typeface="Calibri" panose="020F0502020204030204" charset="0"/>
                <a:ea typeface="微软雅黑" panose="020B0503020204020204" pitchFamily="34"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ctr" eaLnBrk="1" hangingPunct="1">
              <a:lnSpc>
                <a:spcPct val="130000"/>
              </a:lnSpc>
            </a:pPr>
            <a:r>
              <a:rPr lang="en-US" altLang="zh-CN" sz="7200" dirty="0">
                <a:solidFill>
                  <a:schemeClr val="bg1"/>
                </a:solidFill>
                <a:latin typeface="Impact" panose="020B0806030902050204" pitchFamily="34" charset="0"/>
              </a:rPr>
              <a:t>04</a:t>
            </a:r>
            <a:endParaRPr lang="en-US" altLang="zh-CN" sz="7200" dirty="0">
              <a:solidFill>
                <a:schemeClr val="bg1"/>
              </a:solidFill>
              <a:latin typeface="Impact" panose="020B0806030902050204" pitchFamily="34" charset="0"/>
            </a:endParaRPr>
          </a:p>
        </p:txBody>
      </p:sp>
      <p:sp>
        <p:nvSpPr>
          <p:cNvPr id="10" name="KSO_GN3"/>
          <p:cNvSpPr>
            <a:spLocks noChangeArrowheads="1"/>
          </p:cNvSpPr>
          <p:nvPr/>
        </p:nvSpPr>
        <p:spPr bwMode="auto">
          <a:xfrm>
            <a:off x="3011877" y="3556695"/>
            <a:ext cx="1571625" cy="1571625"/>
          </a:xfrm>
          <a:prstGeom prst="ellipse">
            <a:avLst/>
          </a:prstGeom>
          <a:solidFill>
            <a:srgbClr val="00B050"/>
          </a:solidFill>
          <a:ln>
            <a:noFill/>
          </a:ln>
        </p:spPr>
        <p:txBody>
          <a:bodyPr lIns="0" tIns="0" rIns="0" bIns="0" anchor="ctr"/>
          <a:lstStyle>
            <a:lvl1pPr defTabSz="685800">
              <a:defRPr>
                <a:solidFill>
                  <a:schemeClr val="tx1"/>
                </a:solidFill>
                <a:latin typeface="Calibri" panose="020F0502020204030204" charset="0"/>
                <a:ea typeface="微软雅黑" panose="020B0503020204020204" pitchFamily="34" charset="-122"/>
              </a:defRPr>
            </a:lvl1pPr>
            <a:lvl2pPr marL="742950" indent="-285750" defTabSz="685800">
              <a:defRPr>
                <a:solidFill>
                  <a:schemeClr val="tx1"/>
                </a:solidFill>
                <a:latin typeface="Calibri" panose="020F0502020204030204" charset="0"/>
                <a:ea typeface="微软雅黑" panose="020B0503020204020204" pitchFamily="34" charset="-122"/>
              </a:defRPr>
            </a:lvl2pPr>
            <a:lvl3pPr marL="1143000" indent="-228600" defTabSz="685800">
              <a:defRPr>
                <a:solidFill>
                  <a:schemeClr val="tx1"/>
                </a:solidFill>
                <a:latin typeface="Calibri" panose="020F0502020204030204" charset="0"/>
                <a:ea typeface="微软雅黑" panose="020B0503020204020204" pitchFamily="34" charset="-122"/>
              </a:defRPr>
            </a:lvl3pPr>
            <a:lvl4pPr marL="1600200" indent="-228600" defTabSz="685800">
              <a:defRPr>
                <a:solidFill>
                  <a:schemeClr val="tx1"/>
                </a:solidFill>
                <a:latin typeface="Calibri" panose="020F0502020204030204" charset="0"/>
                <a:ea typeface="微软雅黑" panose="020B0503020204020204" pitchFamily="34" charset="-122"/>
              </a:defRPr>
            </a:lvl4pPr>
            <a:lvl5pPr marL="2057400" indent="-228600" defTabSz="685800">
              <a:defRPr>
                <a:solidFill>
                  <a:schemeClr val="tx1"/>
                </a:solidFill>
                <a:latin typeface="Calibri" panose="020F0502020204030204" charset="0"/>
                <a:ea typeface="微软雅黑" panose="020B0503020204020204" pitchFamily="34"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ctr" eaLnBrk="1" hangingPunct="1">
              <a:lnSpc>
                <a:spcPct val="130000"/>
              </a:lnSpc>
            </a:pPr>
            <a:r>
              <a:rPr lang="en-US" altLang="zh-CN" sz="5400">
                <a:solidFill>
                  <a:schemeClr val="bg1"/>
                </a:solidFill>
                <a:latin typeface="Impact" panose="020B0806030902050204" pitchFamily="34" charset="0"/>
              </a:rPr>
              <a:t>03</a:t>
            </a:r>
            <a:endParaRPr lang="en-US" altLang="zh-CN" sz="5400">
              <a:solidFill>
                <a:schemeClr val="bg1"/>
              </a:solidFill>
              <a:latin typeface="Impact" panose="020B0806030902050204" pitchFamily="34" charset="0"/>
            </a:endParaRPr>
          </a:p>
        </p:txBody>
      </p:sp>
      <p:sp>
        <p:nvSpPr>
          <p:cNvPr id="11" name="KSO_GN2"/>
          <p:cNvSpPr>
            <a:spLocks noChangeArrowheads="1"/>
          </p:cNvSpPr>
          <p:nvPr/>
        </p:nvSpPr>
        <p:spPr bwMode="auto">
          <a:xfrm rot="10800000" flipV="1">
            <a:off x="4642239" y="4425057"/>
            <a:ext cx="1120775" cy="1120775"/>
          </a:xfrm>
          <a:prstGeom prst="ellipse">
            <a:avLst/>
          </a:prstGeom>
          <a:solidFill>
            <a:srgbClr val="00B0F0"/>
          </a:solidFill>
          <a:ln>
            <a:noFill/>
          </a:ln>
        </p:spPr>
        <p:txBody>
          <a:bodyPr lIns="0" tIns="0" rIns="0" bIns="0" anchor="ctr"/>
          <a:lstStyle>
            <a:lvl1pPr defTabSz="685800">
              <a:defRPr>
                <a:solidFill>
                  <a:schemeClr val="tx1"/>
                </a:solidFill>
                <a:latin typeface="Calibri" panose="020F0502020204030204" charset="0"/>
                <a:ea typeface="微软雅黑" panose="020B0503020204020204" pitchFamily="34" charset="-122"/>
              </a:defRPr>
            </a:lvl1pPr>
            <a:lvl2pPr marL="742950" indent="-285750" defTabSz="685800">
              <a:defRPr>
                <a:solidFill>
                  <a:schemeClr val="tx1"/>
                </a:solidFill>
                <a:latin typeface="Calibri" panose="020F0502020204030204" charset="0"/>
                <a:ea typeface="微软雅黑" panose="020B0503020204020204" pitchFamily="34" charset="-122"/>
              </a:defRPr>
            </a:lvl2pPr>
            <a:lvl3pPr marL="1143000" indent="-228600" defTabSz="685800">
              <a:defRPr>
                <a:solidFill>
                  <a:schemeClr val="tx1"/>
                </a:solidFill>
                <a:latin typeface="Calibri" panose="020F0502020204030204" charset="0"/>
                <a:ea typeface="微软雅黑" panose="020B0503020204020204" pitchFamily="34" charset="-122"/>
              </a:defRPr>
            </a:lvl3pPr>
            <a:lvl4pPr marL="1600200" indent="-228600" defTabSz="685800">
              <a:defRPr>
                <a:solidFill>
                  <a:schemeClr val="tx1"/>
                </a:solidFill>
                <a:latin typeface="Calibri" panose="020F0502020204030204" charset="0"/>
                <a:ea typeface="微软雅黑" panose="020B0503020204020204" pitchFamily="34" charset="-122"/>
              </a:defRPr>
            </a:lvl4pPr>
            <a:lvl5pPr marL="2057400" indent="-228600" defTabSz="685800">
              <a:defRPr>
                <a:solidFill>
                  <a:schemeClr val="tx1"/>
                </a:solidFill>
                <a:latin typeface="Calibri" panose="020F0502020204030204" charset="0"/>
                <a:ea typeface="微软雅黑" panose="020B0503020204020204" pitchFamily="34"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ctr" eaLnBrk="1" hangingPunct="1">
              <a:lnSpc>
                <a:spcPct val="130000"/>
              </a:lnSpc>
            </a:pPr>
            <a:r>
              <a:rPr lang="en-US" altLang="zh-CN" sz="3600" dirty="0">
                <a:solidFill>
                  <a:schemeClr val="bg1"/>
                </a:solidFill>
                <a:latin typeface="Impact" panose="020B0806030902050204" pitchFamily="34" charset="0"/>
              </a:rPr>
              <a:t>02</a:t>
            </a:r>
            <a:endParaRPr lang="en-US" altLang="zh-CN" sz="2000" dirty="0">
              <a:solidFill>
                <a:schemeClr val="bg1"/>
              </a:solidFill>
              <a:latin typeface="Impact" panose="020B0806030902050204" pitchFamily="34" charset="0"/>
            </a:endParaRPr>
          </a:p>
        </p:txBody>
      </p:sp>
      <p:sp>
        <p:nvSpPr>
          <p:cNvPr id="12" name="KSO_GN1"/>
          <p:cNvSpPr>
            <a:spLocks noChangeArrowheads="1"/>
          </p:cNvSpPr>
          <p:nvPr/>
        </p:nvSpPr>
        <p:spPr bwMode="auto">
          <a:xfrm>
            <a:off x="5710627" y="5248970"/>
            <a:ext cx="773112" cy="773112"/>
          </a:xfrm>
          <a:prstGeom prst="ellipse">
            <a:avLst/>
          </a:prstGeom>
          <a:solidFill>
            <a:srgbClr val="0070C0"/>
          </a:solidFill>
          <a:ln>
            <a:noFill/>
          </a:ln>
        </p:spPr>
        <p:txBody>
          <a:bodyPr lIns="0" tIns="0" rIns="0" bIns="0" anchor="ctr"/>
          <a:lstStyle>
            <a:lvl1pPr defTabSz="685800">
              <a:defRPr>
                <a:solidFill>
                  <a:schemeClr val="tx1"/>
                </a:solidFill>
                <a:latin typeface="Calibri" panose="020F0502020204030204" charset="0"/>
                <a:ea typeface="微软雅黑" panose="020B0503020204020204" pitchFamily="34" charset="-122"/>
              </a:defRPr>
            </a:lvl1pPr>
            <a:lvl2pPr marL="742950" indent="-285750" defTabSz="685800">
              <a:defRPr>
                <a:solidFill>
                  <a:schemeClr val="tx1"/>
                </a:solidFill>
                <a:latin typeface="Calibri" panose="020F0502020204030204" charset="0"/>
                <a:ea typeface="微软雅黑" panose="020B0503020204020204" pitchFamily="34" charset="-122"/>
              </a:defRPr>
            </a:lvl2pPr>
            <a:lvl3pPr marL="1143000" indent="-228600" defTabSz="685800">
              <a:defRPr>
                <a:solidFill>
                  <a:schemeClr val="tx1"/>
                </a:solidFill>
                <a:latin typeface="Calibri" panose="020F0502020204030204" charset="0"/>
                <a:ea typeface="微软雅黑" panose="020B0503020204020204" pitchFamily="34" charset="-122"/>
              </a:defRPr>
            </a:lvl3pPr>
            <a:lvl4pPr marL="1600200" indent="-228600" defTabSz="685800">
              <a:defRPr>
                <a:solidFill>
                  <a:schemeClr val="tx1"/>
                </a:solidFill>
                <a:latin typeface="Calibri" panose="020F0502020204030204" charset="0"/>
                <a:ea typeface="微软雅黑" panose="020B0503020204020204" pitchFamily="34" charset="-122"/>
              </a:defRPr>
            </a:lvl4pPr>
            <a:lvl5pPr marL="2057400" indent="-228600" defTabSz="685800">
              <a:defRPr>
                <a:solidFill>
                  <a:schemeClr val="tx1"/>
                </a:solidFill>
                <a:latin typeface="Calibri" panose="020F0502020204030204" charset="0"/>
                <a:ea typeface="微软雅黑" panose="020B0503020204020204" pitchFamily="34"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ctr" eaLnBrk="1" hangingPunct="1">
              <a:lnSpc>
                <a:spcPct val="130000"/>
              </a:lnSpc>
            </a:pPr>
            <a:r>
              <a:rPr lang="en-US" altLang="zh-CN" sz="3600" dirty="0">
                <a:solidFill>
                  <a:schemeClr val="bg1"/>
                </a:solidFill>
                <a:latin typeface="Impact" panose="020B0806030902050204" pitchFamily="34" charset="0"/>
              </a:rPr>
              <a:t>01</a:t>
            </a:r>
            <a:endParaRPr lang="en-US" altLang="zh-CN" sz="3600" dirty="0">
              <a:solidFill>
                <a:schemeClr val="bg1"/>
              </a:solidFill>
              <a:latin typeface="Impact" panose="020B0806030902050204" pitchFamily="34" charset="0"/>
            </a:endParaRPr>
          </a:p>
        </p:txBody>
      </p:sp>
      <p:sp>
        <p:nvSpPr>
          <p:cNvPr id="13" name="文本框 11"/>
          <p:cNvSpPr txBox="1">
            <a:spLocks noChangeArrowheads="1"/>
          </p:cNvSpPr>
          <p:nvPr/>
        </p:nvSpPr>
        <p:spPr bwMode="auto">
          <a:xfrm>
            <a:off x="3197860" y="1403350"/>
            <a:ext cx="8000365" cy="1691005"/>
          </a:xfrm>
          <a:prstGeom prst="rect">
            <a:avLst/>
          </a:prstGeom>
          <a:noFill/>
          <a:ln w="9525">
            <a:solidFill>
              <a:schemeClr val="tx1">
                <a:lumMod val="50000"/>
                <a:lumOff val="5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charset="0"/>
                <a:ea typeface="微软雅黑" panose="020B0503020204020204" pitchFamily="34" charset="-122"/>
              </a:defRPr>
            </a:lvl1pPr>
            <a:lvl2pPr marL="742950" indent="-285750">
              <a:defRPr>
                <a:solidFill>
                  <a:schemeClr val="tx1"/>
                </a:solidFill>
                <a:latin typeface="Calibri" panose="020F0502020204030204" charset="0"/>
                <a:ea typeface="微软雅黑" panose="020B0503020204020204" pitchFamily="34" charset="-122"/>
              </a:defRPr>
            </a:lvl2pPr>
            <a:lvl3pPr marL="1143000" indent="-228600">
              <a:defRPr>
                <a:solidFill>
                  <a:schemeClr val="tx1"/>
                </a:solidFill>
                <a:latin typeface="Calibri" panose="020F0502020204030204" charset="0"/>
                <a:ea typeface="微软雅黑" panose="020B0503020204020204" pitchFamily="34" charset="-122"/>
              </a:defRPr>
            </a:lvl3pPr>
            <a:lvl4pPr marL="1600200" indent="-228600">
              <a:defRPr>
                <a:solidFill>
                  <a:schemeClr val="tx1"/>
                </a:solidFill>
                <a:latin typeface="Calibri" panose="020F0502020204030204" charset="0"/>
                <a:ea typeface="微软雅黑" panose="020B0503020204020204" pitchFamily="34" charset="-122"/>
              </a:defRPr>
            </a:lvl4pPr>
            <a:lvl5pPr marL="2057400" indent="-228600">
              <a:defRPr>
                <a:solidFill>
                  <a:schemeClr val="tx1"/>
                </a:solidFill>
                <a:latin typeface="Calibri" panose="020F050202020403020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just" eaLnBrk="1" hangingPunct="1">
              <a:lnSpc>
                <a:spcPct val="130000"/>
              </a:lnSpc>
            </a:pPr>
            <a:r>
              <a:rPr lang="zh-CN" altLang="en-US" sz="1600" dirty="0">
                <a:solidFill>
                  <a:srgbClr val="262626"/>
                </a:solidFill>
              </a:rPr>
              <a:t>学习了体育运动这一课，让学生明白了什么？</a:t>
            </a:r>
            <a:endParaRPr lang="zh-CN" altLang="en-US" sz="1600" dirty="0">
              <a:solidFill>
                <a:srgbClr val="262626"/>
              </a:solidFill>
            </a:endParaRPr>
          </a:p>
          <a:p>
            <a:pPr algn="just" eaLnBrk="1" hangingPunct="1">
              <a:lnSpc>
                <a:spcPct val="130000"/>
              </a:lnSpc>
            </a:pPr>
            <a:r>
              <a:rPr lang="en-US" altLang="zh-CN" sz="1600" dirty="0">
                <a:solidFill>
                  <a:srgbClr val="262626"/>
                </a:solidFill>
              </a:rPr>
              <a:t>1.</a:t>
            </a:r>
            <a:r>
              <a:rPr lang="zh-CN" altLang="en-US" sz="1600" dirty="0">
                <a:solidFill>
                  <a:srgbClr val="262626"/>
                </a:solidFill>
              </a:rPr>
              <a:t>我国举办奥运会及冬运会，体现了中国强大富强，作为一份子，要有国家自信</a:t>
            </a:r>
            <a:endParaRPr lang="zh-CN" altLang="en-US" sz="1600" dirty="0">
              <a:solidFill>
                <a:srgbClr val="262626"/>
              </a:solidFill>
            </a:endParaRPr>
          </a:p>
          <a:p>
            <a:pPr algn="just" eaLnBrk="1" hangingPunct="1">
              <a:lnSpc>
                <a:spcPct val="130000"/>
              </a:lnSpc>
            </a:pPr>
            <a:r>
              <a:rPr lang="en-US" altLang="zh-CN" sz="1600" dirty="0">
                <a:solidFill>
                  <a:srgbClr val="262626"/>
                </a:solidFill>
              </a:rPr>
              <a:t>2.号召学生学习女排精神，以奋斗和拼搏回报家人、回馈社会、报效祖国。</a:t>
            </a:r>
            <a:endParaRPr lang="en-US" altLang="zh-CN" sz="1600" dirty="0">
              <a:solidFill>
                <a:srgbClr val="262626"/>
              </a:solidFill>
            </a:endParaRPr>
          </a:p>
          <a:p>
            <a:pPr algn="just" eaLnBrk="1" hangingPunct="1">
              <a:lnSpc>
                <a:spcPct val="130000"/>
              </a:lnSpc>
            </a:pPr>
            <a:r>
              <a:rPr lang="en-US" altLang="zh-CN" sz="1600" dirty="0">
                <a:solidFill>
                  <a:srgbClr val="262626"/>
                </a:solidFill>
              </a:rPr>
              <a:t>3.</a:t>
            </a:r>
            <a:r>
              <a:rPr lang="zh-CN" altLang="en-US" sz="1600" dirty="0">
                <a:solidFill>
                  <a:srgbClr val="262626"/>
                </a:solidFill>
              </a:rPr>
              <a:t>注重个人诚信问题</a:t>
            </a:r>
            <a:endParaRPr lang="zh-CN" altLang="en-US" sz="1600" dirty="0">
              <a:solidFill>
                <a:srgbClr val="262626"/>
              </a:solidFill>
            </a:endParaRPr>
          </a:p>
          <a:p>
            <a:pPr algn="just" eaLnBrk="1" hangingPunct="1">
              <a:lnSpc>
                <a:spcPct val="130000"/>
              </a:lnSpc>
            </a:pPr>
            <a:r>
              <a:rPr lang="en-US" altLang="zh-CN" sz="1600" dirty="0">
                <a:solidFill>
                  <a:srgbClr val="262626"/>
                </a:solidFill>
              </a:rPr>
              <a:t>4.</a:t>
            </a:r>
            <a:r>
              <a:rPr lang="zh-CN" altLang="en-US" sz="1600" dirty="0">
                <a:solidFill>
                  <a:srgbClr val="262626"/>
                </a:solidFill>
              </a:rPr>
              <a:t>明白身体健康的重要性，健康的精神寓于健康的体魄</a:t>
            </a:r>
            <a:endParaRPr lang="zh-CN" altLang="en-US" sz="1600" dirty="0">
              <a:solidFill>
                <a:srgbClr val="262626"/>
              </a:solidFill>
            </a:endParaRPr>
          </a:p>
        </p:txBody>
      </p:sp>
      <p:sp>
        <p:nvSpPr>
          <p:cNvPr id="14" name="文本框 12"/>
          <p:cNvSpPr txBox="1">
            <a:spLocks noChangeArrowheads="1"/>
          </p:cNvSpPr>
          <p:nvPr/>
        </p:nvSpPr>
        <p:spPr bwMode="auto">
          <a:xfrm>
            <a:off x="4583430" y="3177540"/>
            <a:ext cx="6614795" cy="1050925"/>
          </a:xfrm>
          <a:prstGeom prst="rect">
            <a:avLst/>
          </a:prstGeom>
          <a:noFill/>
          <a:ln w="9525">
            <a:solidFill>
              <a:schemeClr val="tx1">
                <a:lumMod val="50000"/>
                <a:lumOff val="5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charset="0"/>
                <a:ea typeface="微软雅黑" panose="020B0503020204020204" pitchFamily="34" charset="-122"/>
              </a:defRPr>
            </a:lvl1pPr>
            <a:lvl2pPr marL="742950" indent="-285750">
              <a:defRPr>
                <a:solidFill>
                  <a:schemeClr val="tx1"/>
                </a:solidFill>
                <a:latin typeface="Calibri" panose="020F0502020204030204" charset="0"/>
                <a:ea typeface="微软雅黑" panose="020B0503020204020204" pitchFamily="34" charset="-122"/>
              </a:defRPr>
            </a:lvl2pPr>
            <a:lvl3pPr marL="1143000" indent="-228600">
              <a:defRPr>
                <a:solidFill>
                  <a:schemeClr val="tx1"/>
                </a:solidFill>
                <a:latin typeface="Calibri" panose="020F0502020204030204" charset="0"/>
                <a:ea typeface="微软雅黑" panose="020B0503020204020204" pitchFamily="34" charset="-122"/>
              </a:defRPr>
            </a:lvl3pPr>
            <a:lvl4pPr marL="1600200" indent="-228600">
              <a:defRPr>
                <a:solidFill>
                  <a:schemeClr val="tx1"/>
                </a:solidFill>
                <a:latin typeface="Calibri" panose="020F0502020204030204" charset="0"/>
                <a:ea typeface="微软雅黑" panose="020B0503020204020204" pitchFamily="34" charset="-122"/>
              </a:defRPr>
            </a:lvl4pPr>
            <a:lvl5pPr marL="2057400" indent="-228600">
              <a:defRPr>
                <a:solidFill>
                  <a:schemeClr val="tx1"/>
                </a:solidFill>
                <a:latin typeface="Calibri" panose="020F050202020403020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just" eaLnBrk="1" hangingPunct="1">
              <a:lnSpc>
                <a:spcPct val="130000"/>
              </a:lnSpc>
            </a:pPr>
            <a:r>
              <a:rPr lang="zh-CN" altLang="en-US" sz="1600" dirty="0">
                <a:solidFill>
                  <a:srgbClr val="262626"/>
                </a:solidFill>
              </a:rPr>
              <a:t>对话和课文</a:t>
            </a:r>
            <a:endParaRPr lang="zh-CN" altLang="en-US" sz="1600" dirty="0">
              <a:solidFill>
                <a:srgbClr val="262626"/>
              </a:solidFill>
            </a:endParaRPr>
          </a:p>
          <a:p>
            <a:pPr algn="just" eaLnBrk="1" hangingPunct="1">
              <a:lnSpc>
                <a:spcPct val="130000"/>
              </a:lnSpc>
            </a:pPr>
            <a:r>
              <a:rPr lang="zh-CN" altLang="en-US" sz="1600" dirty="0">
                <a:solidFill>
                  <a:srgbClr val="262626"/>
                </a:solidFill>
              </a:rPr>
              <a:t>为了取得赛场上的胜利，是否可以不惜一切？讨论</a:t>
            </a:r>
            <a:endParaRPr lang="zh-CN" altLang="en-US" sz="1600" dirty="0">
              <a:solidFill>
                <a:srgbClr val="262626"/>
              </a:solidFill>
            </a:endParaRPr>
          </a:p>
          <a:p>
            <a:pPr algn="just" eaLnBrk="1" hangingPunct="1">
              <a:lnSpc>
                <a:spcPct val="130000"/>
              </a:lnSpc>
            </a:pPr>
            <a:r>
              <a:rPr lang="zh-CN" altLang="en-US" sz="1600" dirty="0">
                <a:solidFill>
                  <a:srgbClr val="262626"/>
                </a:solidFill>
              </a:rPr>
              <a:t>可以让“诚信”深入人心</a:t>
            </a:r>
            <a:endParaRPr lang="zh-CN" altLang="en-US" sz="1600" dirty="0">
              <a:solidFill>
                <a:srgbClr val="262626"/>
              </a:solidFill>
            </a:endParaRPr>
          </a:p>
        </p:txBody>
      </p:sp>
      <p:sp>
        <p:nvSpPr>
          <p:cNvPr id="15" name="文本框 13"/>
          <p:cNvSpPr txBox="1">
            <a:spLocks noChangeArrowheads="1"/>
          </p:cNvSpPr>
          <p:nvPr/>
        </p:nvSpPr>
        <p:spPr bwMode="auto">
          <a:xfrm>
            <a:off x="5899785" y="4283075"/>
            <a:ext cx="5298440" cy="1050925"/>
          </a:xfrm>
          <a:prstGeom prst="rect">
            <a:avLst/>
          </a:prstGeom>
          <a:noFill/>
          <a:ln w="9525">
            <a:solidFill>
              <a:schemeClr val="tx1">
                <a:lumMod val="50000"/>
                <a:lumOff val="5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charset="0"/>
                <a:ea typeface="微软雅黑" panose="020B0503020204020204" pitchFamily="34" charset="-122"/>
              </a:defRPr>
            </a:lvl1pPr>
            <a:lvl2pPr marL="742950" indent="-285750">
              <a:defRPr>
                <a:solidFill>
                  <a:schemeClr val="tx1"/>
                </a:solidFill>
                <a:latin typeface="Calibri" panose="020F0502020204030204" charset="0"/>
                <a:ea typeface="微软雅黑" panose="020B0503020204020204" pitchFamily="34" charset="-122"/>
              </a:defRPr>
            </a:lvl2pPr>
            <a:lvl3pPr marL="1143000" indent="-228600">
              <a:defRPr>
                <a:solidFill>
                  <a:schemeClr val="tx1"/>
                </a:solidFill>
                <a:latin typeface="Calibri" panose="020F0502020204030204" charset="0"/>
                <a:ea typeface="微软雅黑" panose="020B0503020204020204" pitchFamily="34" charset="-122"/>
              </a:defRPr>
            </a:lvl3pPr>
            <a:lvl4pPr marL="1600200" indent="-228600">
              <a:defRPr>
                <a:solidFill>
                  <a:schemeClr val="tx1"/>
                </a:solidFill>
                <a:latin typeface="Calibri" panose="020F0502020204030204" charset="0"/>
                <a:ea typeface="微软雅黑" panose="020B0503020204020204" pitchFamily="34" charset="-122"/>
              </a:defRPr>
            </a:lvl4pPr>
            <a:lvl5pPr marL="2057400" indent="-228600">
              <a:defRPr>
                <a:solidFill>
                  <a:schemeClr val="tx1"/>
                </a:solidFill>
                <a:latin typeface="Calibri" panose="020F050202020403020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just">
              <a:lnSpc>
                <a:spcPct val="130000"/>
              </a:lnSpc>
            </a:pPr>
            <a:r>
              <a:rPr lang="zh-CN" altLang="en-US" sz="1600" dirty="0">
                <a:solidFill>
                  <a:srgbClr val="262626"/>
                </a:solidFill>
              </a:rPr>
              <a:t>过渡：谈论自己喜欢的体育项目，自己是否在定期地参加体育运动，认为自己对体育重视程度如何，面对疫情谈论自己如何锻炼身体</a:t>
            </a:r>
            <a:endParaRPr lang="zh-CN" altLang="en-US" sz="1600" dirty="0">
              <a:solidFill>
                <a:srgbClr val="262626"/>
              </a:solidFill>
            </a:endParaRPr>
          </a:p>
        </p:txBody>
      </p:sp>
      <p:sp>
        <p:nvSpPr>
          <p:cNvPr id="16" name="文本框 14"/>
          <p:cNvSpPr txBox="1">
            <a:spLocks noChangeArrowheads="1"/>
          </p:cNvSpPr>
          <p:nvPr/>
        </p:nvSpPr>
        <p:spPr bwMode="auto">
          <a:xfrm>
            <a:off x="6580505" y="5398135"/>
            <a:ext cx="4617085" cy="730885"/>
          </a:xfrm>
          <a:prstGeom prst="rect">
            <a:avLst/>
          </a:prstGeom>
          <a:noFill/>
          <a:ln w="9525">
            <a:solidFill>
              <a:schemeClr val="tx1">
                <a:lumMod val="50000"/>
                <a:lumOff val="50000"/>
              </a:schemeClr>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charset="0"/>
                <a:ea typeface="微软雅黑" panose="020B0503020204020204" pitchFamily="34" charset="-122"/>
              </a:defRPr>
            </a:lvl1pPr>
            <a:lvl2pPr marL="742950" indent="-285750">
              <a:defRPr>
                <a:solidFill>
                  <a:schemeClr val="tx1"/>
                </a:solidFill>
                <a:latin typeface="Calibri" panose="020F0502020204030204" charset="0"/>
                <a:ea typeface="微软雅黑" panose="020B0503020204020204" pitchFamily="34" charset="-122"/>
              </a:defRPr>
            </a:lvl2pPr>
            <a:lvl3pPr marL="1143000" indent="-228600">
              <a:defRPr>
                <a:solidFill>
                  <a:schemeClr val="tx1"/>
                </a:solidFill>
                <a:latin typeface="Calibri" panose="020F0502020204030204" charset="0"/>
                <a:ea typeface="微软雅黑" panose="020B0503020204020204" pitchFamily="34" charset="-122"/>
              </a:defRPr>
            </a:lvl3pPr>
            <a:lvl4pPr marL="1600200" indent="-228600">
              <a:defRPr>
                <a:solidFill>
                  <a:schemeClr val="tx1"/>
                </a:solidFill>
                <a:latin typeface="Calibri" panose="020F0502020204030204" charset="0"/>
                <a:ea typeface="微软雅黑" panose="020B0503020204020204" pitchFamily="34" charset="-122"/>
              </a:defRPr>
            </a:lvl4pPr>
            <a:lvl5pPr marL="2057400" indent="-228600">
              <a:defRPr>
                <a:solidFill>
                  <a:schemeClr val="tx1"/>
                </a:solidFill>
                <a:latin typeface="Calibri" panose="020F050202020403020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微软雅黑" panose="020B0503020204020204" pitchFamily="34" charset="-122"/>
              </a:defRPr>
            </a:lvl9pPr>
          </a:lstStyle>
          <a:p>
            <a:pPr algn="just">
              <a:lnSpc>
                <a:spcPct val="130000"/>
              </a:lnSpc>
            </a:pPr>
            <a:r>
              <a:rPr lang="zh-CN" altLang="en-US" sz="1600" dirty="0">
                <a:solidFill>
                  <a:srgbClr val="262626"/>
                </a:solidFill>
              </a:rPr>
              <a:t>导入：</a:t>
            </a:r>
            <a:r>
              <a:rPr lang="zh-CN" altLang="en-US" sz="1600" dirty="0">
                <a:solidFill>
                  <a:srgbClr val="262626"/>
                </a:solidFill>
              </a:rPr>
              <a:t>奥运会（运动项目、由来、口号、会徽、运动员名字）提前布置课前任务</a:t>
            </a:r>
            <a:endParaRPr lang="zh-CN" altLang="en-US" sz="1600" dirty="0">
              <a:solidFill>
                <a:srgbClr val="262626"/>
              </a:solidFill>
            </a:endParaRPr>
          </a:p>
        </p:txBody>
      </p:sp>
      <p:sp>
        <p:nvSpPr>
          <p:cNvPr id="45" name="矩形 44"/>
          <p:cNvSpPr/>
          <p:nvPr/>
        </p:nvSpPr>
        <p:spPr>
          <a:xfrm>
            <a:off x="2478405" y="481330"/>
            <a:ext cx="4745355"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设计教学环节</a:t>
            </a:r>
            <a:r>
              <a:rPr lang="en-US" altLang="zh-CN" sz="2800" dirty="0">
                <a:solidFill>
                  <a:prstClr val="white"/>
                </a:solidFill>
                <a:ea typeface="微软雅黑" panose="020B0503020204020204" pitchFamily="34" charset="-122"/>
                <a:cs typeface="Arial Unicode MS" pitchFamily="34" charset="-122"/>
              </a:rPr>
              <a:t>——</a:t>
            </a:r>
            <a:r>
              <a:rPr lang="zh-CN" altLang="en-US" sz="2800" dirty="0">
                <a:solidFill>
                  <a:prstClr val="white"/>
                </a:solidFill>
                <a:ea typeface="微软雅黑" panose="020B0503020204020204" pitchFamily="34" charset="-122"/>
                <a:cs typeface="Arial Unicode MS" pitchFamily="34" charset="-122"/>
              </a:rPr>
              <a:t>体育运动</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46" name="矩形 45"/>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3</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750"/>
                                        <p:tgtEl>
                                          <p:spTgt spid="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25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25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grpId="0" nodeType="withEffect">
                                  <p:stCondLst>
                                    <p:cond delay="25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10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3"/>
                                        </p:tgtEl>
                                        <p:attrNameLst>
                                          <p:attrName>ppt_y</p:attrName>
                                        </p:attrNameLst>
                                      </p:cBhvr>
                                      <p:tavLst>
                                        <p:tav tm="0">
                                          <p:val>
                                            <p:strVal val="#ppt_y"/>
                                          </p:val>
                                        </p:tav>
                                        <p:tav tm="100000">
                                          <p:val>
                                            <p:strVal val="#ppt_y"/>
                                          </p:val>
                                        </p:tav>
                                      </p:tavLst>
                                    </p:anim>
                                    <p:anim calcmode="lin" valueType="num">
                                      <p:cBhvr>
                                        <p:cTn id="25"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3"/>
                                        </p:tgtEl>
                                      </p:cBhvr>
                                    </p:animEffect>
                                  </p:childTnLst>
                                </p:cTn>
                              </p:par>
                              <p:par>
                                <p:cTn id="28" presetID="41" presetClass="entr" presetSubtype="0" fill="hold" grpId="0" nodeType="withEffect">
                                  <p:stCondLst>
                                    <p:cond delay="0"/>
                                  </p:stCondLst>
                                  <p:iterate type="lt">
                                    <p:tmPct val="10000"/>
                                  </p:iterate>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4"/>
                                        </p:tgtEl>
                                        <p:attrNameLst>
                                          <p:attrName>ppt_y</p:attrName>
                                        </p:attrNameLst>
                                      </p:cBhvr>
                                      <p:tavLst>
                                        <p:tav tm="0">
                                          <p:val>
                                            <p:strVal val="#ppt_y"/>
                                          </p:val>
                                        </p:tav>
                                        <p:tav tm="100000">
                                          <p:val>
                                            <p:strVal val="#ppt_y"/>
                                          </p:val>
                                        </p:tav>
                                      </p:tavLst>
                                    </p:anim>
                                    <p:anim calcmode="lin" valueType="num">
                                      <p:cBhvr>
                                        <p:cTn id="32"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4"/>
                                        </p:tgtEl>
                                      </p:cBhvr>
                                    </p:animEffect>
                                  </p:childTnLst>
                                </p:cTn>
                              </p:par>
                              <p:par>
                                <p:cTn id="35" presetID="41" presetClass="entr" presetSubtype="0" fill="hold" grpId="0" nodeType="withEffect">
                                  <p:stCondLst>
                                    <p:cond delay="0"/>
                                  </p:stCondLst>
                                  <p:iterate type="lt">
                                    <p:tmPct val="10000"/>
                                  </p:iterate>
                                  <p:childTnLst>
                                    <p:set>
                                      <p:cBhvr>
                                        <p:cTn id="36" dur="1" fill="hold">
                                          <p:stCondLst>
                                            <p:cond delay="0"/>
                                          </p:stCondLst>
                                        </p:cTn>
                                        <p:tgtEl>
                                          <p:spTgt spid="15"/>
                                        </p:tgtEl>
                                        <p:attrNameLst>
                                          <p:attrName>style.visibility</p:attrName>
                                        </p:attrNameLst>
                                      </p:cBhvr>
                                      <p:to>
                                        <p:strVal val="visible"/>
                                      </p:to>
                                    </p:set>
                                    <p:anim calcmode="lin" valueType="num">
                                      <p:cBhvr>
                                        <p:cTn id="37"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15"/>
                                        </p:tgtEl>
                                        <p:attrNameLst>
                                          <p:attrName>ppt_y</p:attrName>
                                        </p:attrNameLst>
                                      </p:cBhvr>
                                      <p:tavLst>
                                        <p:tav tm="0">
                                          <p:val>
                                            <p:strVal val="#ppt_y"/>
                                          </p:val>
                                        </p:tav>
                                        <p:tav tm="100000">
                                          <p:val>
                                            <p:strVal val="#ppt_y"/>
                                          </p:val>
                                        </p:tav>
                                      </p:tavLst>
                                    </p:anim>
                                    <p:anim calcmode="lin" valueType="num">
                                      <p:cBhvr>
                                        <p:cTn id="39"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15"/>
                                        </p:tgtEl>
                                      </p:cBhvr>
                                    </p:animEffect>
                                  </p:childTnLst>
                                </p:cTn>
                              </p:par>
                              <p:par>
                                <p:cTn id="42" presetID="41" presetClass="entr" presetSubtype="0" fill="hold" grpId="0" nodeType="withEffect">
                                  <p:stCondLst>
                                    <p:cond delay="0"/>
                                  </p:stCondLst>
                                  <p:iterate type="lt">
                                    <p:tmPct val="10000"/>
                                  </p:iterate>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16"/>
                                        </p:tgtEl>
                                        <p:attrNameLst>
                                          <p:attrName>ppt_y</p:attrName>
                                        </p:attrNameLst>
                                      </p:cBhvr>
                                      <p:tavLst>
                                        <p:tav tm="0">
                                          <p:val>
                                            <p:strVal val="#ppt_y"/>
                                          </p:val>
                                        </p:tav>
                                        <p:tav tm="100000">
                                          <p:val>
                                            <p:strVal val="#ppt_y"/>
                                          </p:val>
                                        </p:tav>
                                      </p:tavLst>
                                    </p:anim>
                                    <p:anim calcmode="lin" valueType="num">
                                      <p:cBhvr>
                                        <p:cTn id="46"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autoUpdateAnimBg="0"/>
      <p:bldP spid="10" grpId="0" bldLvl="0" animBg="1" autoUpdateAnimBg="0"/>
      <p:bldP spid="11" grpId="0" bldLvl="0" animBg="1" autoUpdateAnimBg="0"/>
      <p:bldP spid="12" grpId="0" bldLvl="0" animBg="1" autoUpdateAnimBg="0"/>
      <p:bldP spid="13" grpId="0" bldLvl="0" animBg="1"/>
      <p:bldP spid="14" grpId="0" bldLvl="0" animBg="1"/>
      <p:bldP spid="15" grpId="0" bldLvl="0" animBg="1"/>
      <p:bldP spid="16"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471312" y="2714688"/>
            <a:ext cx="1300958" cy="1113221"/>
            <a:chOff x="6659570" y="2849159"/>
            <a:chExt cx="1300958" cy="1113221"/>
          </a:xfrm>
        </p:grpSpPr>
        <p:grpSp>
          <p:nvGrpSpPr>
            <p:cNvPr id="5" name="组合 4"/>
            <p:cNvGrpSpPr/>
            <p:nvPr/>
          </p:nvGrpSpPr>
          <p:grpSpPr>
            <a:xfrm>
              <a:off x="6659570" y="2849159"/>
              <a:ext cx="1300958" cy="1113221"/>
              <a:chOff x="3183471" y="2060848"/>
              <a:chExt cx="1300958" cy="1113221"/>
            </a:xfrm>
          </p:grpSpPr>
          <p:sp>
            <p:nvSpPr>
              <p:cNvPr id="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Freeform 67"/>
            <p:cNvSpPr>
              <a:spLocks noEditPoints="1"/>
            </p:cNvSpPr>
            <p:nvPr/>
          </p:nvSpPr>
          <p:spPr bwMode="auto">
            <a:xfrm>
              <a:off x="7104467" y="3200982"/>
              <a:ext cx="411163" cy="409575"/>
            </a:xfrm>
            <a:custGeom>
              <a:avLst/>
              <a:gdLst>
                <a:gd name="T0" fmla="*/ 229 w 259"/>
                <a:gd name="T1" fmla="*/ 171 h 258"/>
                <a:gd name="T2" fmla="*/ 240 w 259"/>
                <a:gd name="T3" fmla="*/ 195 h 258"/>
                <a:gd name="T4" fmla="*/ 199 w 259"/>
                <a:gd name="T5" fmla="*/ 239 h 258"/>
                <a:gd name="T6" fmla="*/ 127 w 259"/>
                <a:gd name="T7" fmla="*/ 258 h 258"/>
                <a:gd name="T8" fmla="*/ 55 w 259"/>
                <a:gd name="T9" fmla="*/ 235 h 258"/>
                <a:gd name="T10" fmla="*/ 94 w 259"/>
                <a:gd name="T11" fmla="*/ 234 h 258"/>
                <a:gd name="T12" fmla="*/ 151 w 259"/>
                <a:gd name="T13" fmla="*/ 216 h 258"/>
                <a:gd name="T14" fmla="*/ 185 w 259"/>
                <a:gd name="T15" fmla="*/ 188 h 258"/>
                <a:gd name="T16" fmla="*/ 203 w 259"/>
                <a:gd name="T17" fmla="*/ 169 h 258"/>
                <a:gd name="T18" fmla="*/ 142 w 259"/>
                <a:gd name="T19" fmla="*/ 81 h 258"/>
                <a:gd name="T20" fmla="*/ 161 w 259"/>
                <a:gd name="T21" fmla="*/ 111 h 258"/>
                <a:gd name="T22" fmla="*/ 163 w 259"/>
                <a:gd name="T23" fmla="*/ 118 h 258"/>
                <a:gd name="T24" fmla="*/ 166 w 259"/>
                <a:gd name="T25" fmla="*/ 125 h 258"/>
                <a:gd name="T26" fmla="*/ 173 w 259"/>
                <a:gd name="T27" fmla="*/ 137 h 258"/>
                <a:gd name="T28" fmla="*/ 175 w 259"/>
                <a:gd name="T29" fmla="*/ 155 h 258"/>
                <a:gd name="T30" fmla="*/ 169 w 259"/>
                <a:gd name="T31" fmla="*/ 152 h 258"/>
                <a:gd name="T32" fmla="*/ 162 w 259"/>
                <a:gd name="T33" fmla="*/ 158 h 258"/>
                <a:gd name="T34" fmla="*/ 164 w 259"/>
                <a:gd name="T35" fmla="*/ 167 h 258"/>
                <a:gd name="T36" fmla="*/ 162 w 259"/>
                <a:gd name="T37" fmla="*/ 175 h 258"/>
                <a:gd name="T38" fmla="*/ 149 w 259"/>
                <a:gd name="T39" fmla="*/ 178 h 258"/>
                <a:gd name="T40" fmla="*/ 135 w 259"/>
                <a:gd name="T41" fmla="*/ 176 h 258"/>
                <a:gd name="T42" fmla="*/ 130 w 259"/>
                <a:gd name="T43" fmla="*/ 171 h 258"/>
                <a:gd name="T44" fmla="*/ 124 w 259"/>
                <a:gd name="T45" fmla="*/ 176 h 258"/>
                <a:gd name="T46" fmla="*/ 112 w 259"/>
                <a:gd name="T47" fmla="*/ 178 h 258"/>
                <a:gd name="T48" fmla="*/ 97 w 259"/>
                <a:gd name="T49" fmla="*/ 175 h 258"/>
                <a:gd name="T50" fmla="*/ 95 w 259"/>
                <a:gd name="T51" fmla="*/ 167 h 258"/>
                <a:gd name="T52" fmla="*/ 97 w 259"/>
                <a:gd name="T53" fmla="*/ 158 h 258"/>
                <a:gd name="T54" fmla="*/ 91 w 259"/>
                <a:gd name="T55" fmla="*/ 152 h 258"/>
                <a:gd name="T56" fmla="*/ 85 w 259"/>
                <a:gd name="T57" fmla="*/ 155 h 258"/>
                <a:gd name="T58" fmla="*/ 86 w 259"/>
                <a:gd name="T59" fmla="*/ 137 h 258"/>
                <a:gd name="T60" fmla="*/ 93 w 259"/>
                <a:gd name="T61" fmla="*/ 125 h 258"/>
                <a:gd name="T62" fmla="*/ 96 w 259"/>
                <a:gd name="T63" fmla="*/ 118 h 258"/>
                <a:gd name="T64" fmla="*/ 98 w 259"/>
                <a:gd name="T65" fmla="*/ 112 h 258"/>
                <a:gd name="T66" fmla="*/ 107 w 259"/>
                <a:gd name="T67" fmla="*/ 89 h 258"/>
                <a:gd name="T68" fmla="*/ 87 w 259"/>
                <a:gd name="T69" fmla="*/ 6 h 258"/>
                <a:gd name="T70" fmla="*/ 47 w 259"/>
                <a:gd name="T71" fmla="*/ 72 h 258"/>
                <a:gd name="T72" fmla="*/ 46 w 259"/>
                <a:gd name="T73" fmla="*/ 131 h 258"/>
                <a:gd name="T74" fmla="*/ 56 w 259"/>
                <a:gd name="T75" fmla="*/ 162 h 258"/>
                <a:gd name="T76" fmla="*/ 43 w 259"/>
                <a:gd name="T77" fmla="*/ 193 h 258"/>
                <a:gd name="T78" fmla="*/ 17 w 259"/>
                <a:gd name="T79" fmla="*/ 190 h 258"/>
                <a:gd name="T80" fmla="*/ 0 w 259"/>
                <a:gd name="T81" fmla="*/ 133 h 258"/>
                <a:gd name="T82" fmla="*/ 18 w 259"/>
                <a:gd name="T83" fmla="*/ 62 h 258"/>
                <a:gd name="T84" fmla="*/ 75 w 259"/>
                <a:gd name="T85" fmla="*/ 11 h 258"/>
                <a:gd name="T86" fmla="*/ 168 w 259"/>
                <a:gd name="T87" fmla="*/ 4 h 258"/>
                <a:gd name="T88" fmla="*/ 230 w 259"/>
                <a:gd name="T89" fmla="*/ 45 h 258"/>
                <a:gd name="T90" fmla="*/ 259 w 259"/>
                <a:gd name="T91" fmla="*/ 114 h 258"/>
                <a:gd name="T92" fmla="*/ 249 w 259"/>
                <a:gd name="T93" fmla="*/ 129 h 258"/>
                <a:gd name="T94" fmla="*/ 210 w 259"/>
                <a:gd name="T95" fmla="*/ 78 h 258"/>
                <a:gd name="T96" fmla="*/ 165 w 259"/>
                <a:gd name="T97" fmla="*/ 54 h 258"/>
                <a:gd name="T98" fmla="*/ 137 w 259"/>
                <a:gd name="T99" fmla="*/ 48 h 258"/>
                <a:gd name="T100" fmla="*/ 118 w 259"/>
                <a:gd name="T101" fmla="*/ 31 h 258"/>
                <a:gd name="T102" fmla="*/ 125 w 259"/>
                <a:gd name="T103" fmla="*/ 5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9" h="258">
                  <a:moveTo>
                    <a:pt x="211" y="167"/>
                  </a:moveTo>
                  <a:lnTo>
                    <a:pt x="220" y="167"/>
                  </a:lnTo>
                  <a:lnTo>
                    <a:pt x="229" y="171"/>
                  </a:lnTo>
                  <a:lnTo>
                    <a:pt x="236" y="178"/>
                  </a:lnTo>
                  <a:lnTo>
                    <a:pt x="239" y="186"/>
                  </a:lnTo>
                  <a:lnTo>
                    <a:pt x="240" y="195"/>
                  </a:lnTo>
                  <a:lnTo>
                    <a:pt x="236" y="204"/>
                  </a:lnTo>
                  <a:lnTo>
                    <a:pt x="219" y="224"/>
                  </a:lnTo>
                  <a:lnTo>
                    <a:pt x="199" y="239"/>
                  </a:lnTo>
                  <a:lnTo>
                    <a:pt x="176" y="251"/>
                  </a:lnTo>
                  <a:lnTo>
                    <a:pt x="152" y="257"/>
                  </a:lnTo>
                  <a:lnTo>
                    <a:pt x="127" y="258"/>
                  </a:lnTo>
                  <a:lnTo>
                    <a:pt x="102" y="256"/>
                  </a:lnTo>
                  <a:lnTo>
                    <a:pt x="78" y="248"/>
                  </a:lnTo>
                  <a:lnTo>
                    <a:pt x="55" y="235"/>
                  </a:lnTo>
                  <a:lnTo>
                    <a:pt x="44" y="227"/>
                  </a:lnTo>
                  <a:lnTo>
                    <a:pt x="71" y="233"/>
                  </a:lnTo>
                  <a:lnTo>
                    <a:pt x="94" y="234"/>
                  </a:lnTo>
                  <a:lnTo>
                    <a:pt x="115" y="230"/>
                  </a:lnTo>
                  <a:lnTo>
                    <a:pt x="134" y="224"/>
                  </a:lnTo>
                  <a:lnTo>
                    <a:pt x="151" y="216"/>
                  </a:lnTo>
                  <a:lnTo>
                    <a:pt x="165" y="206"/>
                  </a:lnTo>
                  <a:lnTo>
                    <a:pt x="176" y="197"/>
                  </a:lnTo>
                  <a:lnTo>
                    <a:pt x="185" y="188"/>
                  </a:lnTo>
                  <a:lnTo>
                    <a:pt x="192" y="180"/>
                  </a:lnTo>
                  <a:lnTo>
                    <a:pt x="197" y="176"/>
                  </a:lnTo>
                  <a:lnTo>
                    <a:pt x="203" y="169"/>
                  </a:lnTo>
                  <a:lnTo>
                    <a:pt x="211" y="167"/>
                  </a:lnTo>
                  <a:close/>
                  <a:moveTo>
                    <a:pt x="130" y="79"/>
                  </a:moveTo>
                  <a:lnTo>
                    <a:pt x="142" y="81"/>
                  </a:lnTo>
                  <a:lnTo>
                    <a:pt x="152" y="89"/>
                  </a:lnTo>
                  <a:lnTo>
                    <a:pt x="159" y="99"/>
                  </a:lnTo>
                  <a:lnTo>
                    <a:pt x="161" y="111"/>
                  </a:lnTo>
                  <a:lnTo>
                    <a:pt x="162" y="114"/>
                  </a:lnTo>
                  <a:lnTo>
                    <a:pt x="162" y="114"/>
                  </a:lnTo>
                  <a:lnTo>
                    <a:pt x="163" y="118"/>
                  </a:lnTo>
                  <a:lnTo>
                    <a:pt x="164" y="122"/>
                  </a:lnTo>
                  <a:lnTo>
                    <a:pt x="164" y="123"/>
                  </a:lnTo>
                  <a:lnTo>
                    <a:pt x="166" y="125"/>
                  </a:lnTo>
                  <a:lnTo>
                    <a:pt x="169" y="128"/>
                  </a:lnTo>
                  <a:lnTo>
                    <a:pt x="171" y="131"/>
                  </a:lnTo>
                  <a:lnTo>
                    <a:pt x="173" y="137"/>
                  </a:lnTo>
                  <a:lnTo>
                    <a:pt x="176" y="145"/>
                  </a:lnTo>
                  <a:lnTo>
                    <a:pt x="176" y="151"/>
                  </a:lnTo>
                  <a:lnTo>
                    <a:pt x="175" y="155"/>
                  </a:lnTo>
                  <a:lnTo>
                    <a:pt x="173" y="156"/>
                  </a:lnTo>
                  <a:lnTo>
                    <a:pt x="171" y="155"/>
                  </a:lnTo>
                  <a:lnTo>
                    <a:pt x="169" y="152"/>
                  </a:lnTo>
                  <a:lnTo>
                    <a:pt x="166" y="149"/>
                  </a:lnTo>
                  <a:lnTo>
                    <a:pt x="165" y="154"/>
                  </a:lnTo>
                  <a:lnTo>
                    <a:pt x="162" y="158"/>
                  </a:lnTo>
                  <a:lnTo>
                    <a:pt x="159" y="162"/>
                  </a:lnTo>
                  <a:lnTo>
                    <a:pt x="162" y="164"/>
                  </a:lnTo>
                  <a:lnTo>
                    <a:pt x="164" y="167"/>
                  </a:lnTo>
                  <a:lnTo>
                    <a:pt x="165" y="169"/>
                  </a:lnTo>
                  <a:lnTo>
                    <a:pt x="164" y="172"/>
                  </a:lnTo>
                  <a:lnTo>
                    <a:pt x="162" y="175"/>
                  </a:lnTo>
                  <a:lnTo>
                    <a:pt x="159" y="177"/>
                  </a:lnTo>
                  <a:lnTo>
                    <a:pt x="153" y="178"/>
                  </a:lnTo>
                  <a:lnTo>
                    <a:pt x="149" y="178"/>
                  </a:lnTo>
                  <a:lnTo>
                    <a:pt x="143" y="178"/>
                  </a:lnTo>
                  <a:lnTo>
                    <a:pt x="139" y="177"/>
                  </a:lnTo>
                  <a:lnTo>
                    <a:pt x="135" y="176"/>
                  </a:lnTo>
                  <a:lnTo>
                    <a:pt x="132" y="174"/>
                  </a:lnTo>
                  <a:lnTo>
                    <a:pt x="131" y="171"/>
                  </a:lnTo>
                  <a:lnTo>
                    <a:pt x="130" y="171"/>
                  </a:lnTo>
                  <a:lnTo>
                    <a:pt x="128" y="171"/>
                  </a:lnTo>
                  <a:lnTo>
                    <a:pt x="127" y="174"/>
                  </a:lnTo>
                  <a:lnTo>
                    <a:pt x="124" y="176"/>
                  </a:lnTo>
                  <a:lnTo>
                    <a:pt x="121" y="177"/>
                  </a:lnTo>
                  <a:lnTo>
                    <a:pt x="116" y="178"/>
                  </a:lnTo>
                  <a:lnTo>
                    <a:pt x="112" y="178"/>
                  </a:lnTo>
                  <a:lnTo>
                    <a:pt x="106" y="178"/>
                  </a:lnTo>
                  <a:lnTo>
                    <a:pt x="101" y="177"/>
                  </a:lnTo>
                  <a:lnTo>
                    <a:pt x="97" y="175"/>
                  </a:lnTo>
                  <a:lnTo>
                    <a:pt x="95" y="172"/>
                  </a:lnTo>
                  <a:lnTo>
                    <a:pt x="94" y="169"/>
                  </a:lnTo>
                  <a:lnTo>
                    <a:pt x="95" y="167"/>
                  </a:lnTo>
                  <a:lnTo>
                    <a:pt x="97" y="164"/>
                  </a:lnTo>
                  <a:lnTo>
                    <a:pt x="101" y="162"/>
                  </a:lnTo>
                  <a:lnTo>
                    <a:pt x="97" y="158"/>
                  </a:lnTo>
                  <a:lnTo>
                    <a:pt x="95" y="154"/>
                  </a:lnTo>
                  <a:lnTo>
                    <a:pt x="93" y="149"/>
                  </a:lnTo>
                  <a:lnTo>
                    <a:pt x="91" y="152"/>
                  </a:lnTo>
                  <a:lnTo>
                    <a:pt x="88" y="155"/>
                  </a:lnTo>
                  <a:lnTo>
                    <a:pt x="86" y="156"/>
                  </a:lnTo>
                  <a:lnTo>
                    <a:pt x="85" y="155"/>
                  </a:lnTo>
                  <a:lnTo>
                    <a:pt x="83" y="151"/>
                  </a:lnTo>
                  <a:lnTo>
                    <a:pt x="83" y="145"/>
                  </a:lnTo>
                  <a:lnTo>
                    <a:pt x="86" y="137"/>
                  </a:lnTo>
                  <a:lnTo>
                    <a:pt x="88" y="131"/>
                  </a:lnTo>
                  <a:lnTo>
                    <a:pt x="91" y="128"/>
                  </a:lnTo>
                  <a:lnTo>
                    <a:pt x="93" y="125"/>
                  </a:lnTo>
                  <a:lnTo>
                    <a:pt x="96" y="123"/>
                  </a:lnTo>
                  <a:lnTo>
                    <a:pt x="96" y="122"/>
                  </a:lnTo>
                  <a:lnTo>
                    <a:pt x="96" y="118"/>
                  </a:lnTo>
                  <a:lnTo>
                    <a:pt x="97" y="114"/>
                  </a:lnTo>
                  <a:lnTo>
                    <a:pt x="97" y="114"/>
                  </a:lnTo>
                  <a:lnTo>
                    <a:pt x="98" y="112"/>
                  </a:lnTo>
                  <a:lnTo>
                    <a:pt x="98" y="111"/>
                  </a:lnTo>
                  <a:lnTo>
                    <a:pt x="101" y="99"/>
                  </a:lnTo>
                  <a:lnTo>
                    <a:pt x="107" y="89"/>
                  </a:lnTo>
                  <a:lnTo>
                    <a:pt x="117" y="81"/>
                  </a:lnTo>
                  <a:lnTo>
                    <a:pt x="130" y="79"/>
                  </a:lnTo>
                  <a:close/>
                  <a:moveTo>
                    <a:pt x="87" y="6"/>
                  </a:moveTo>
                  <a:lnTo>
                    <a:pt x="68" y="27"/>
                  </a:lnTo>
                  <a:lnTo>
                    <a:pt x="55" y="50"/>
                  </a:lnTo>
                  <a:lnTo>
                    <a:pt x="47" y="72"/>
                  </a:lnTo>
                  <a:lnTo>
                    <a:pt x="44" y="93"/>
                  </a:lnTo>
                  <a:lnTo>
                    <a:pt x="44" y="113"/>
                  </a:lnTo>
                  <a:lnTo>
                    <a:pt x="46" y="131"/>
                  </a:lnTo>
                  <a:lnTo>
                    <a:pt x="49" y="146"/>
                  </a:lnTo>
                  <a:lnTo>
                    <a:pt x="54" y="157"/>
                  </a:lnTo>
                  <a:lnTo>
                    <a:pt x="56" y="162"/>
                  </a:lnTo>
                  <a:lnTo>
                    <a:pt x="58" y="175"/>
                  </a:lnTo>
                  <a:lnTo>
                    <a:pt x="53" y="186"/>
                  </a:lnTo>
                  <a:lnTo>
                    <a:pt x="43" y="193"/>
                  </a:lnTo>
                  <a:lnTo>
                    <a:pt x="34" y="196"/>
                  </a:lnTo>
                  <a:lnTo>
                    <a:pt x="25" y="195"/>
                  </a:lnTo>
                  <a:lnTo>
                    <a:pt x="17" y="190"/>
                  </a:lnTo>
                  <a:lnTo>
                    <a:pt x="11" y="184"/>
                  </a:lnTo>
                  <a:lnTo>
                    <a:pt x="4" y="158"/>
                  </a:lnTo>
                  <a:lnTo>
                    <a:pt x="0" y="133"/>
                  </a:lnTo>
                  <a:lnTo>
                    <a:pt x="1" y="108"/>
                  </a:lnTo>
                  <a:lnTo>
                    <a:pt x="8" y="84"/>
                  </a:lnTo>
                  <a:lnTo>
                    <a:pt x="18" y="62"/>
                  </a:lnTo>
                  <a:lnTo>
                    <a:pt x="34" y="41"/>
                  </a:lnTo>
                  <a:lnTo>
                    <a:pt x="53" y="24"/>
                  </a:lnTo>
                  <a:lnTo>
                    <a:pt x="75" y="11"/>
                  </a:lnTo>
                  <a:lnTo>
                    <a:pt x="87" y="6"/>
                  </a:lnTo>
                  <a:close/>
                  <a:moveTo>
                    <a:pt x="142" y="0"/>
                  </a:moveTo>
                  <a:lnTo>
                    <a:pt x="168" y="4"/>
                  </a:lnTo>
                  <a:lnTo>
                    <a:pt x="191" y="14"/>
                  </a:lnTo>
                  <a:lnTo>
                    <a:pt x="212" y="27"/>
                  </a:lnTo>
                  <a:lnTo>
                    <a:pt x="230" y="45"/>
                  </a:lnTo>
                  <a:lnTo>
                    <a:pt x="243" y="67"/>
                  </a:lnTo>
                  <a:lnTo>
                    <a:pt x="253" y="89"/>
                  </a:lnTo>
                  <a:lnTo>
                    <a:pt x="259" y="114"/>
                  </a:lnTo>
                  <a:lnTo>
                    <a:pt x="259" y="140"/>
                  </a:lnTo>
                  <a:lnTo>
                    <a:pt x="257" y="154"/>
                  </a:lnTo>
                  <a:lnTo>
                    <a:pt x="249" y="129"/>
                  </a:lnTo>
                  <a:lnTo>
                    <a:pt x="238" y="108"/>
                  </a:lnTo>
                  <a:lnTo>
                    <a:pt x="224" y="91"/>
                  </a:lnTo>
                  <a:lnTo>
                    <a:pt x="210" y="78"/>
                  </a:lnTo>
                  <a:lnTo>
                    <a:pt x="194" y="67"/>
                  </a:lnTo>
                  <a:lnTo>
                    <a:pt x="180" y="60"/>
                  </a:lnTo>
                  <a:lnTo>
                    <a:pt x="165" y="54"/>
                  </a:lnTo>
                  <a:lnTo>
                    <a:pt x="153" y="51"/>
                  </a:lnTo>
                  <a:lnTo>
                    <a:pt x="143" y="49"/>
                  </a:lnTo>
                  <a:lnTo>
                    <a:pt x="137" y="48"/>
                  </a:lnTo>
                  <a:lnTo>
                    <a:pt x="128" y="45"/>
                  </a:lnTo>
                  <a:lnTo>
                    <a:pt x="122" y="40"/>
                  </a:lnTo>
                  <a:lnTo>
                    <a:pt x="118" y="31"/>
                  </a:lnTo>
                  <a:lnTo>
                    <a:pt x="117" y="22"/>
                  </a:lnTo>
                  <a:lnTo>
                    <a:pt x="120" y="12"/>
                  </a:lnTo>
                  <a:lnTo>
                    <a:pt x="125" y="5"/>
                  </a:lnTo>
                  <a:lnTo>
                    <a:pt x="132" y="1"/>
                  </a:lnTo>
                  <a:lnTo>
                    <a:pt x="142"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9" name="组合 8"/>
          <p:cNvGrpSpPr/>
          <p:nvPr/>
        </p:nvGrpSpPr>
        <p:grpSpPr>
          <a:xfrm>
            <a:off x="5453177" y="3333083"/>
            <a:ext cx="1300958" cy="1113221"/>
            <a:chOff x="5641435" y="3467554"/>
            <a:chExt cx="1300958" cy="1113221"/>
          </a:xfrm>
        </p:grpSpPr>
        <p:grpSp>
          <p:nvGrpSpPr>
            <p:cNvPr id="10" name="组合 9"/>
            <p:cNvGrpSpPr/>
            <p:nvPr/>
          </p:nvGrpSpPr>
          <p:grpSpPr>
            <a:xfrm>
              <a:off x="5641435" y="3467554"/>
              <a:ext cx="1300958" cy="1113221"/>
              <a:chOff x="3183471" y="2060848"/>
              <a:chExt cx="1300958" cy="1113221"/>
            </a:xfrm>
          </p:grpSpPr>
          <p:sp>
            <p:nvSpPr>
              <p:cNvPr id="1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Freeform 102"/>
            <p:cNvSpPr/>
            <p:nvPr/>
          </p:nvSpPr>
          <p:spPr bwMode="auto">
            <a:xfrm>
              <a:off x="6091336" y="3856682"/>
              <a:ext cx="412750" cy="334963"/>
            </a:xfrm>
            <a:custGeom>
              <a:avLst/>
              <a:gdLst>
                <a:gd name="T0" fmla="*/ 179 w 260"/>
                <a:gd name="T1" fmla="*/ 0 h 211"/>
                <a:gd name="T2" fmla="*/ 195 w 260"/>
                <a:gd name="T3" fmla="*/ 1 h 211"/>
                <a:gd name="T4" fmla="*/ 207 w 260"/>
                <a:gd name="T5" fmla="*/ 7 h 211"/>
                <a:gd name="T6" fmla="*/ 219 w 260"/>
                <a:gd name="T7" fmla="*/ 16 h 211"/>
                <a:gd name="T8" fmla="*/ 236 w 260"/>
                <a:gd name="T9" fmla="*/ 11 h 211"/>
                <a:gd name="T10" fmla="*/ 252 w 260"/>
                <a:gd name="T11" fmla="*/ 4 h 211"/>
                <a:gd name="T12" fmla="*/ 243 w 260"/>
                <a:gd name="T13" fmla="*/ 20 h 211"/>
                <a:gd name="T14" fmla="*/ 229 w 260"/>
                <a:gd name="T15" fmla="*/ 33 h 211"/>
                <a:gd name="T16" fmla="*/ 245 w 260"/>
                <a:gd name="T17" fmla="*/ 29 h 211"/>
                <a:gd name="T18" fmla="*/ 260 w 260"/>
                <a:gd name="T19" fmla="*/ 24 h 211"/>
                <a:gd name="T20" fmla="*/ 247 w 260"/>
                <a:gd name="T21" fmla="*/ 40 h 211"/>
                <a:gd name="T22" fmla="*/ 233 w 260"/>
                <a:gd name="T23" fmla="*/ 52 h 211"/>
                <a:gd name="T24" fmla="*/ 233 w 260"/>
                <a:gd name="T25" fmla="*/ 59 h 211"/>
                <a:gd name="T26" fmla="*/ 232 w 260"/>
                <a:gd name="T27" fmla="*/ 83 h 211"/>
                <a:gd name="T28" fmla="*/ 225 w 260"/>
                <a:gd name="T29" fmla="*/ 106 h 211"/>
                <a:gd name="T30" fmla="*/ 215 w 260"/>
                <a:gd name="T31" fmla="*/ 129 h 211"/>
                <a:gd name="T32" fmla="*/ 202 w 260"/>
                <a:gd name="T33" fmla="*/ 151 h 211"/>
                <a:gd name="T34" fmla="*/ 186 w 260"/>
                <a:gd name="T35" fmla="*/ 170 h 211"/>
                <a:gd name="T36" fmla="*/ 164 w 260"/>
                <a:gd name="T37" fmla="*/ 187 h 211"/>
                <a:gd name="T38" fmla="*/ 140 w 260"/>
                <a:gd name="T39" fmla="*/ 200 h 211"/>
                <a:gd name="T40" fmla="*/ 113 w 260"/>
                <a:gd name="T41" fmla="*/ 207 h 211"/>
                <a:gd name="T42" fmla="*/ 82 w 260"/>
                <a:gd name="T43" fmla="*/ 211 h 211"/>
                <a:gd name="T44" fmla="*/ 52 w 260"/>
                <a:gd name="T45" fmla="*/ 207 h 211"/>
                <a:gd name="T46" fmla="*/ 24 w 260"/>
                <a:gd name="T47" fmla="*/ 200 h 211"/>
                <a:gd name="T48" fmla="*/ 0 w 260"/>
                <a:gd name="T49" fmla="*/ 187 h 211"/>
                <a:gd name="T50" fmla="*/ 13 w 260"/>
                <a:gd name="T51" fmla="*/ 187 h 211"/>
                <a:gd name="T52" fmla="*/ 37 w 260"/>
                <a:gd name="T53" fmla="*/ 184 h 211"/>
                <a:gd name="T54" fmla="*/ 59 w 260"/>
                <a:gd name="T55" fmla="*/ 177 h 211"/>
                <a:gd name="T56" fmla="*/ 78 w 260"/>
                <a:gd name="T57" fmla="*/ 165 h 211"/>
                <a:gd name="T58" fmla="*/ 61 w 260"/>
                <a:gd name="T59" fmla="*/ 161 h 211"/>
                <a:gd name="T60" fmla="*/ 47 w 260"/>
                <a:gd name="T61" fmla="*/ 154 h 211"/>
                <a:gd name="T62" fmla="*/ 36 w 260"/>
                <a:gd name="T63" fmla="*/ 142 h 211"/>
                <a:gd name="T64" fmla="*/ 29 w 260"/>
                <a:gd name="T65" fmla="*/ 128 h 211"/>
                <a:gd name="T66" fmla="*/ 33 w 260"/>
                <a:gd name="T67" fmla="*/ 128 h 211"/>
                <a:gd name="T68" fmla="*/ 38 w 260"/>
                <a:gd name="T69" fmla="*/ 129 h 211"/>
                <a:gd name="T70" fmla="*/ 46 w 260"/>
                <a:gd name="T71" fmla="*/ 128 h 211"/>
                <a:gd name="T72" fmla="*/ 52 w 260"/>
                <a:gd name="T73" fmla="*/ 127 h 211"/>
                <a:gd name="T74" fmla="*/ 36 w 260"/>
                <a:gd name="T75" fmla="*/ 120 h 211"/>
                <a:gd name="T76" fmla="*/ 22 w 260"/>
                <a:gd name="T77" fmla="*/ 109 h 211"/>
                <a:gd name="T78" fmla="*/ 13 w 260"/>
                <a:gd name="T79" fmla="*/ 93 h 211"/>
                <a:gd name="T80" fmla="*/ 10 w 260"/>
                <a:gd name="T81" fmla="*/ 74 h 211"/>
                <a:gd name="T82" fmla="*/ 10 w 260"/>
                <a:gd name="T83" fmla="*/ 74 h 211"/>
                <a:gd name="T84" fmla="*/ 22 w 260"/>
                <a:gd name="T85" fmla="*/ 78 h 211"/>
                <a:gd name="T86" fmla="*/ 34 w 260"/>
                <a:gd name="T87" fmla="*/ 81 h 211"/>
                <a:gd name="T88" fmla="*/ 22 w 260"/>
                <a:gd name="T89" fmla="*/ 69 h 211"/>
                <a:gd name="T90" fmla="*/ 14 w 260"/>
                <a:gd name="T91" fmla="*/ 54 h 211"/>
                <a:gd name="T92" fmla="*/ 10 w 260"/>
                <a:gd name="T93" fmla="*/ 36 h 211"/>
                <a:gd name="T94" fmla="*/ 13 w 260"/>
                <a:gd name="T95" fmla="*/ 22 h 211"/>
                <a:gd name="T96" fmla="*/ 18 w 260"/>
                <a:gd name="T97" fmla="*/ 9 h 211"/>
                <a:gd name="T98" fmla="*/ 40 w 260"/>
                <a:gd name="T99" fmla="*/ 31 h 211"/>
                <a:gd name="T100" fmla="*/ 66 w 260"/>
                <a:gd name="T101" fmla="*/ 48 h 211"/>
                <a:gd name="T102" fmla="*/ 96 w 260"/>
                <a:gd name="T103" fmla="*/ 60 h 211"/>
                <a:gd name="T104" fmla="*/ 128 w 260"/>
                <a:gd name="T105" fmla="*/ 65 h 211"/>
                <a:gd name="T106" fmla="*/ 127 w 260"/>
                <a:gd name="T107" fmla="*/ 59 h 211"/>
                <a:gd name="T108" fmla="*/ 127 w 260"/>
                <a:gd name="T109" fmla="*/ 52 h 211"/>
                <a:gd name="T110" fmla="*/ 129 w 260"/>
                <a:gd name="T111" fmla="*/ 36 h 211"/>
                <a:gd name="T112" fmla="*/ 137 w 260"/>
                <a:gd name="T113" fmla="*/ 22 h 211"/>
                <a:gd name="T114" fmla="*/ 149 w 260"/>
                <a:gd name="T115" fmla="*/ 10 h 211"/>
                <a:gd name="T116" fmla="*/ 163 w 260"/>
                <a:gd name="T117" fmla="*/ 2 h 211"/>
                <a:gd name="T118" fmla="*/ 179 w 260"/>
                <a:gd name="T11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60" h="211">
                  <a:moveTo>
                    <a:pt x="179" y="0"/>
                  </a:moveTo>
                  <a:lnTo>
                    <a:pt x="195" y="1"/>
                  </a:lnTo>
                  <a:lnTo>
                    <a:pt x="207" y="7"/>
                  </a:lnTo>
                  <a:lnTo>
                    <a:pt x="219" y="16"/>
                  </a:lnTo>
                  <a:lnTo>
                    <a:pt x="236" y="11"/>
                  </a:lnTo>
                  <a:lnTo>
                    <a:pt x="252" y="4"/>
                  </a:lnTo>
                  <a:lnTo>
                    <a:pt x="243" y="20"/>
                  </a:lnTo>
                  <a:lnTo>
                    <a:pt x="229" y="33"/>
                  </a:lnTo>
                  <a:lnTo>
                    <a:pt x="245" y="29"/>
                  </a:lnTo>
                  <a:lnTo>
                    <a:pt x="260" y="24"/>
                  </a:lnTo>
                  <a:lnTo>
                    <a:pt x="247" y="40"/>
                  </a:lnTo>
                  <a:lnTo>
                    <a:pt x="233" y="52"/>
                  </a:lnTo>
                  <a:lnTo>
                    <a:pt x="233" y="59"/>
                  </a:lnTo>
                  <a:lnTo>
                    <a:pt x="232" y="83"/>
                  </a:lnTo>
                  <a:lnTo>
                    <a:pt x="225" y="106"/>
                  </a:lnTo>
                  <a:lnTo>
                    <a:pt x="215" y="129"/>
                  </a:lnTo>
                  <a:lnTo>
                    <a:pt x="202" y="151"/>
                  </a:lnTo>
                  <a:lnTo>
                    <a:pt x="186" y="170"/>
                  </a:lnTo>
                  <a:lnTo>
                    <a:pt x="164" y="187"/>
                  </a:lnTo>
                  <a:lnTo>
                    <a:pt x="140" y="200"/>
                  </a:lnTo>
                  <a:lnTo>
                    <a:pt x="113" y="207"/>
                  </a:lnTo>
                  <a:lnTo>
                    <a:pt x="82" y="211"/>
                  </a:lnTo>
                  <a:lnTo>
                    <a:pt x="52" y="207"/>
                  </a:lnTo>
                  <a:lnTo>
                    <a:pt x="24" y="200"/>
                  </a:lnTo>
                  <a:lnTo>
                    <a:pt x="0" y="187"/>
                  </a:lnTo>
                  <a:lnTo>
                    <a:pt x="13" y="187"/>
                  </a:lnTo>
                  <a:lnTo>
                    <a:pt x="37" y="184"/>
                  </a:lnTo>
                  <a:lnTo>
                    <a:pt x="59" y="177"/>
                  </a:lnTo>
                  <a:lnTo>
                    <a:pt x="78" y="165"/>
                  </a:lnTo>
                  <a:lnTo>
                    <a:pt x="61" y="161"/>
                  </a:lnTo>
                  <a:lnTo>
                    <a:pt x="47" y="154"/>
                  </a:lnTo>
                  <a:lnTo>
                    <a:pt x="36" y="142"/>
                  </a:lnTo>
                  <a:lnTo>
                    <a:pt x="29" y="128"/>
                  </a:lnTo>
                  <a:lnTo>
                    <a:pt x="33" y="128"/>
                  </a:lnTo>
                  <a:lnTo>
                    <a:pt x="38" y="129"/>
                  </a:lnTo>
                  <a:lnTo>
                    <a:pt x="46" y="128"/>
                  </a:lnTo>
                  <a:lnTo>
                    <a:pt x="52" y="127"/>
                  </a:lnTo>
                  <a:lnTo>
                    <a:pt x="36" y="120"/>
                  </a:lnTo>
                  <a:lnTo>
                    <a:pt x="22" y="109"/>
                  </a:lnTo>
                  <a:lnTo>
                    <a:pt x="13" y="93"/>
                  </a:lnTo>
                  <a:lnTo>
                    <a:pt x="10" y="74"/>
                  </a:lnTo>
                  <a:lnTo>
                    <a:pt x="10" y="74"/>
                  </a:lnTo>
                  <a:lnTo>
                    <a:pt x="22" y="78"/>
                  </a:lnTo>
                  <a:lnTo>
                    <a:pt x="34" y="81"/>
                  </a:lnTo>
                  <a:lnTo>
                    <a:pt x="22" y="69"/>
                  </a:lnTo>
                  <a:lnTo>
                    <a:pt x="14" y="54"/>
                  </a:lnTo>
                  <a:lnTo>
                    <a:pt x="10" y="36"/>
                  </a:lnTo>
                  <a:lnTo>
                    <a:pt x="13" y="22"/>
                  </a:lnTo>
                  <a:lnTo>
                    <a:pt x="18" y="9"/>
                  </a:lnTo>
                  <a:lnTo>
                    <a:pt x="40" y="31"/>
                  </a:lnTo>
                  <a:lnTo>
                    <a:pt x="66" y="48"/>
                  </a:lnTo>
                  <a:lnTo>
                    <a:pt x="96" y="60"/>
                  </a:lnTo>
                  <a:lnTo>
                    <a:pt x="128" y="65"/>
                  </a:lnTo>
                  <a:lnTo>
                    <a:pt x="127" y="59"/>
                  </a:lnTo>
                  <a:lnTo>
                    <a:pt x="127" y="52"/>
                  </a:lnTo>
                  <a:lnTo>
                    <a:pt x="129" y="36"/>
                  </a:lnTo>
                  <a:lnTo>
                    <a:pt x="137" y="22"/>
                  </a:lnTo>
                  <a:lnTo>
                    <a:pt x="149" y="10"/>
                  </a:lnTo>
                  <a:lnTo>
                    <a:pt x="163" y="2"/>
                  </a:lnTo>
                  <a:lnTo>
                    <a:pt x="1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4" name="组合 13"/>
          <p:cNvGrpSpPr/>
          <p:nvPr/>
        </p:nvGrpSpPr>
        <p:grpSpPr>
          <a:xfrm>
            <a:off x="4802698" y="4520446"/>
            <a:ext cx="1300958" cy="1113221"/>
            <a:chOff x="4990956" y="4654917"/>
            <a:chExt cx="1300958" cy="1113221"/>
          </a:xfrm>
        </p:grpSpPr>
        <p:grpSp>
          <p:nvGrpSpPr>
            <p:cNvPr id="15" name="组合 14"/>
            <p:cNvGrpSpPr/>
            <p:nvPr/>
          </p:nvGrpSpPr>
          <p:grpSpPr>
            <a:xfrm>
              <a:off x="4990956" y="4654917"/>
              <a:ext cx="1300958" cy="1113221"/>
              <a:chOff x="3183471" y="2060848"/>
              <a:chExt cx="1300958" cy="1113221"/>
            </a:xfrm>
          </p:grpSpPr>
          <p:sp>
            <p:nvSpPr>
              <p:cNvPr id="1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92D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Freeform 121"/>
            <p:cNvSpPr>
              <a:spLocks noEditPoints="1"/>
            </p:cNvSpPr>
            <p:nvPr/>
          </p:nvSpPr>
          <p:spPr bwMode="auto">
            <a:xfrm>
              <a:off x="5468948" y="5036108"/>
              <a:ext cx="350838" cy="350838"/>
            </a:xfrm>
            <a:custGeom>
              <a:avLst/>
              <a:gdLst>
                <a:gd name="T0" fmla="*/ 119 w 221"/>
                <a:gd name="T1" fmla="*/ 73 h 221"/>
                <a:gd name="T2" fmla="*/ 134 w 221"/>
                <a:gd name="T3" fmla="*/ 85 h 221"/>
                <a:gd name="T4" fmla="*/ 136 w 221"/>
                <a:gd name="T5" fmla="*/ 93 h 221"/>
                <a:gd name="T6" fmla="*/ 132 w 221"/>
                <a:gd name="T7" fmla="*/ 101 h 221"/>
                <a:gd name="T8" fmla="*/ 124 w 221"/>
                <a:gd name="T9" fmla="*/ 105 h 221"/>
                <a:gd name="T10" fmla="*/ 116 w 221"/>
                <a:gd name="T11" fmla="*/ 103 h 221"/>
                <a:gd name="T12" fmla="*/ 105 w 221"/>
                <a:gd name="T13" fmla="*/ 97 h 221"/>
                <a:gd name="T14" fmla="*/ 89 w 221"/>
                <a:gd name="T15" fmla="*/ 101 h 221"/>
                <a:gd name="T16" fmla="*/ 75 w 221"/>
                <a:gd name="T17" fmla="*/ 111 h 221"/>
                <a:gd name="T18" fmla="*/ 30 w 221"/>
                <a:gd name="T19" fmla="*/ 157 h 221"/>
                <a:gd name="T20" fmla="*/ 28 w 221"/>
                <a:gd name="T21" fmla="*/ 169 h 221"/>
                <a:gd name="T22" fmla="*/ 30 w 221"/>
                <a:gd name="T23" fmla="*/ 182 h 221"/>
                <a:gd name="T24" fmla="*/ 43 w 221"/>
                <a:gd name="T25" fmla="*/ 192 h 221"/>
                <a:gd name="T26" fmla="*/ 61 w 221"/>
                <a:gd name="T27" fmla="*/ 192 h 221"/>
                <a:gd name="T28" fmla="*/ 80 w 221"/>
                <a:gd name="T29" fmla="*/ 175 h 221"/>
                <a:gd name="T30" fmla="*/ 88 w 221"/>
                <a:gd name="T31" fmla="*/ 171 h 221"/>
                <a:gd name="T32" fmla="*/ 97 w 221"/>
                <a:gd name="T33" fmla="*/ 173 h 221"/>
                <a:gd name="T34" fmla="*/ 104 w 221"/>
                <a:gd name="T35" fmla="*/ 179 h 221"/>
                <a:gd name="T36" fmla="*/ 105 w 221"/>
                <a:gd name="T37" fmla="*/ 187 h 221"/>
                <a:gd name="T38" fmla="*/ 101 w 221"/>
                <a:gd name="T39" fmla="*/ 194 h 221"/>
                <a:gd name="T40" fmla="*/ 78 w 221"/>
                <a:gd name="T41" fmla="*/ 215 h 221"/>
                <a:gd name="T42" fmla="*/ 52 w 221"/>
                <a:gd name="T43" fmla="*/ 221 h 221"/>
                <a:gd name="T44" fmla="*/ 27 w 221"/>
                <a:gd name="T45" fmla="*/ 215 h 221"/>
                <a:gd name="T46" fmla="*/ 7 w 221"/>
                <a:gd name="T47" fmla="*/ 194 h 221"/>
                <a:gd name="T48" fmla="*/ 0 w 221"/>
                <a:gd name="T49" fmla="*/ 169 h 221"/>
                <a:gd name="T50" fmla="*/ 7 w 221"/>
                <a:gd name="T51" fmla="*/ 143 h 221"/>
                <a:gd name="T52" fmla="*/ 56 w 221"/>
                <a:gd name="T53" fmla="*/ 91 h 221"/>
                <a:gd name="T54" fmla="*/ 88 w 221"/>
                <a:gd name="T55" fmla="*/ 71 h 221"/>
                <a:gd name="T56" fmla="*/ 163 w 221"/>
                <a:gd name="T57" fmla="*/ 0 h 221"/>
                <a:gd name="T58" fmla="*/ 192 w 221"/>
                <a:gd name="T59" fmla="*/ 6 h 221"/>
                <a:gd name="T60" fmla="*/ 215 w 221"/>
                <a:gd name="T61" fmla="*/ 27 h 221"/>
                <a:gd name="T62" fmla="*/ 221 w 221"/>
                <a:gd name="T63" fmla="*/ 52 h 221"/>
                <a:gd name="T64" fmla="*/ 215 w 221"/>
                <a:gd name="T65" fmla="*/ 79 h 221"/>
                <a:gd name="T66" fmla="*/ 163 w 221"/>
                <a:gd name="T67" fmla="*/ 133 h 221"/>
                <a:gd name="T68" fmla="*/ 134 w 221"/>
                <a:gd name="T69" fmla="*/ 151 h 221"/>
                <a:gd name="T70" fmla="*/ 105 w 221"/>
                <a:gd name="T71" fmla="*/ 151 h 221"/>
                <a:gd name="T72" fmla="*/ 87 w 221"/>
                <a:gd name="T73" fmla="*/ 137 h 221"/>
                <a:gd name="T74" fmla="*/ 86 w 221"/>
                <a:gd name="T75" fmla="*/ 128 h 221"/>
                <a:gd name="T76" fmla="*/ 89 w 221"/>
                <a:gd name="T77" fmla="*/ 120 h 221"/>
                <a:gd name="T78" fmla="*/ 97 w 221"/>
                <a:gd name="T79" fmla="*/ 116 h 221"/>
                <a:gd name="T80" fmla="*/ 106 w 221"/>
                <a:gd name="T81" fmla="*/ 118 h 221"/>
                <a:gd name="T82" fmla="*/ 112 w 221"/>
                <a:gd name="T83" fmla="*/ 123 h 221"/>
                <a:gd name="T84" fmla="*/ 124 w 221"/>
                <a:gd name="T85" fmla="*/ 127 h 221"/>
                <a:gd name="T86" fmla="*/ 143 w 221"/>
                <a:gd name="T87" fmla="*/ 114 h 221"/>
                <a:gd name="T88" fmla="*/ 191 w 221"/>
                <a:gd name="T89" fmla="*/ 65 h 221"/>
                <a:gd name="T90" fmla="*/ 195 w 221"/>
                <a:gd name="T91" fmla="*/ 52 h 221"/>
                <a:gd name="T92" fmla="*/ 191 w 221"/>
                <a:gd name="T93" fmla="*/ 41 h 221"/>
                <a:gd name="T94" fmla="*/ 179 w 221"/>
                <a:gd name="T95" fmla="*/ 30 h 221"/>
                <a:gd name="T96" fmla="*/ 163 w 221"/>
                <a:gd name="T97" fmla="*/ 28 h 221"/>
                <a:gd name="T98" fmla="*/ 141 w 221"/>
                <a:gd name="T99" fmla="*/ 47 h 221"/>
                <a:gd name="T100" fmla="*/ 133 w 221"/>
                <a:gd name="T101" fmla="*/ 51 h 221"/>
                <a:gd name="T102" fmla="*/ 124 w 221"/>
                <a:gd name="T103" fmla="*/ 50 h 221"/>
                <a:gd name="T104" fmla="*/ 119 w 221"/>
                <a:gd name="T105" fmla="*/ 43 h 221"/>
                <a:gd name="T106" fmla="*/ 118 w 221"/>
                <a:gd name="T107" fmla="*/ 34 h 221"/>
                <a:gd name="T108" fmla="*/ 121 w 221"/>
                <a:gd name="T109" fmla="*/ 27 h 221"/>
                <a:gd name="T110" fmla="*/ 148 w 221"/>
                <a:gd name="T111" fmla="*/ 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1" h="221">
                  <a:moveTo>
                    <a:pt x="104" y="69"/>
                  </a:moveTo>
                  <a:lnTo>
                    <a:pt x="119" y="73"/>
                  </a:lnTo>
                  <a:lnTo>
                    <a:pt x="132" y="82"/>
                  </a:lnTo>
                  <a:lnTo>
                    <a:pt x="134" y="85"/>
                  </a:lnTo>
                  <a:lnTo>
                    <a:pt x="136" y="89"/>
                  </a:lnTo>
                  <a:lnTo>
                    <a:pt x="136" y="93"/>
                  </a:lnTo>
                  <a:lnTo>
                    <a:pt x="134" y="97"/>
                  </a:lnTo>
                  <a:lnTo>
                    <a:pt x="132" y="101"/>
                  </a:lnTo>
                  <a:lnTo>
                    <a:pt x="128" y="103"/>
                  </a:lnTo>
                  <a:lnTo>
                    <a:pt x="124" y="105"/>
                  </a:lnTo>
                  <a:lnTo>
                    <a:pt x="120" y="105"/>
                  </a:lnTo>
                  <a:lnTo>
                    <a:pt x="116" y="103"/>
                  </a:lnTo>
                  <a:lnTo>
                    <a:pt x="112" y="101"/>
                  </a:lnTo>
                  <a:lnTo>
                    <a:pt x="105" y="97"/>
                  </a:lnTo>
                  <a:lnTo>
                    <a:pt x="97" y="97"/>
                  </a:lnTo>
                  <a:lnTo>
                    <a:pt x="89" y="101"/>
                  </a:lnTo>
                  <a:lnTo>
                    <a:pt x="82" y="105"/>
                  </a:lnTo>
                  <a:lnTo>
                    <a:pt x="75" y="111"/>
                  </a:lnTo>
                  <a:lnTo>
                    <a:pt x="34" y="152"/>
                  </a:lnTo>
                  <a:lnTo>
                    <a:pt x="30" y="157"/>
                  </a:lnTo>
                  <a:lnTo>
                    <a:pt x="28" y="162"/>
                  </a:lnTo>
                  <a:lnTo>
                    <a:pt x="28" y="169"/>
                  </a:lnTo>
                  <a:lnTo>
                    <a:pt x="28" y="175"/>
                  </a:lnTo>
                  <a:lnTo>
                    <a:pt x="30" y="182"/>
                  </a:lnTo>
                  <a:lnTo>
                    <a:pt x="34" y="187"/>
                  </a:lnTo>
                  <a:lnTo>
                    <a:pt x="43" y="192"/>
                  </a:lnTo>
                  <a:lnTo>
                    <a:pt x="52" y="193"/>
                  </a:lnTo>
                  <a:lnTo>
                    <a:pt x="61" y="192"/>
                  </a:lnTo>
                  <a:lnTo>
                    <a:pt x="70" y="187"/>
                  </a:lnTo>
                  <a:lnTo>
                    <a:pt x="80" y="175"/>
                  </a:lnTo>
                  <a:lnTo>
                    <a:pt x="84" y="173"/>
                  </a:lnTo>
                  <a:lnTo>
                    <a:pt x="88" y="171"/>
                  </a:lnTo>
                  <a:lnTo>
                    <a:pt x="93" y="171"/>
                  </a:lnTo>
                  <a:lnTo>
                    <a:pt x="97" y="173"/>
                  </a:lnTo>
                  <a:lnTo>
                    <a:pt x="101" y="175"/>
                  </a:lnTo>
                  <a:lnTo>
                    <a:pt x="104" y="179"/>
                  </a:lnTo>
                  <a:lnTo>
                    <a:pt x="105" y="183"/>
                  </a:lnTo>
                  <a:lnTo>
                    <a:pt x="105" y="187"/>
                  </a:lnTo>
                  <a:lnTo>
                    <a:pt x="104" y="191"/>
                  </a:lnTo>
                  <a:lnTo>
                    <a:pt x="101" y="194"/>
                  </a:lnTo>
                  <a:lnTo>
                    <a:pt x="89" y="206"/>
                  </a:lnTo>
                  <a:lnTo>
                    <a:pt x="78" y="215"/>
                  </a:lnTo>
                  <a:lnTo>
                    <a:pt x="65" y="219"/>
                  </a:lnTo>
                  <a:lnTo>
                    <a:pt x="52" y="221"/>
                  </a:lnTo>
                  <a:lnTo>
                    <a:pt x="39" y="219"/>
                  </a:lnTo>
                  <a:lnTo>
                    <a:pt x="27" y="215"/>
                  </a:lnTo>
                  <a:lnTo>
                    <a:pt x="15" y="206"/>
                  </a:lnTo>
                  <a:lnTo>
                    <a:pt x="7" y="194"/>
                  </a:lnTo>
                  <a:lnTo>
                    <a:pt x="1" y="183"/>
                  </a:lnTo>
                  <a:lnTo>
                    <a:pt x="0" y="169"/>
                  </a:lnTo>
                  <a:lnTo>
                    <a:pt x="1" y="156"/>
                  </a:lnTo>
                  <a:lnTo>
                    <a:pt x="7" y="143"/>
                  </a:lnTo>
                  <a:lnTo>
                    <a:pt x="15" y="132"/>
                  </a:lnTo>
                  <a:lnTo>
                    <a:pt x="56" y="91"/>
                  </a:lnTo>
                  <a:lnTo>
                    <a:pt x="73" y="79"/>
                  </a:lnTo>
                  <a:lnTo>
                    <a:pt x="88" y="71"/>
                  </a:lnTo>
                  <a:lnTo>
                    <a:pt x="104" y="69"/>
                  </a:lnTo>
                  <a:close/>
                  <a:moveTo>
                    <a:pt x="163" y="0"/>
                  </a:moveTo>
                  <a:lnTo>
                    <a:pt x="178" y="0"/>
                  </a:lnTo>
                  <a:lnTo>
                    <a:pt x="192" y="6"/>
                  </a:lnTo>
                  <a:lnTo>
                    <a:pt x="206" y="16"/>
                  </a:lnTo>
                  <a:lnTo>
                    <a:pt x="215" y="27"/>
                  </a:lnTo>
                  <a:lnTo>
                    <a:pt x="220" y="39"/>
                  </a:lnTo>
                  <a:lnTo>
                    <a:pt x="221" y="52"/>
                  </a:lnTo>
                  <a:lnTo>
                    <a:pt x="220" y="66"/>
                  </a:lnTo>
                  <a:lnTo>
                    <a:pt x="215" y="79"/>
                  </a:lnTo>
                  <a:lnTo>
                    <a:pt x="206" y="89"/>
                  </a:lnTo>
                  <a:lnTo>
                    <a:pt x="163" y="133"/>
                  </a:lnTo>
                  <a:lnTo>
                    <a:pt x="148" y="144"/>
                  </a:lnTo>
                  <a:lnTo>
                    <a:pt x="134" y="151"/>
                  </a:lnTo>
                  <a:lnTo>
                    <a:pt x="120" y="153"/>
                  </a:lnTo>
                  <a:lnTo>
                    <a:pt x="105" y="151"/>
                  </a:lnTo>
                  <a:lnTo>
                    <a:pt x="89" y="141"/>
                  </a:lnTo>
                  <a:lnTo>
                    <a:pt x="87" y="137"/>
                  </a:lnTo>
                  <a:lnTo>
                    <a:pt x="86" y="133"/>
                  </a:lnTo>
                  <a:lnTo>
                    <a:pt x="86" y="128"/>
                  </a:lnTo>
                  <a:lnTo>
                    <a:pt x="87" y="124"/>
                  </a:lnTo>
                  <a:lnTo>
                    <a:pt x="89" y="120"/>
                  </a:lnTo>
                  <a:lnTo>
                    <a:pt x="93" y="118"/>
                  </a:lnTo>
                  <a:lnTo>
                    <a:pt x="97" y="116"/>
                  </a:lnTo>
                  <a:lnTo>
                    <a:pt x="101" y="116"/>
                  </a:lnTo>
                  <a:lnTo>
                    <a:pt x="106" y="118"/>
                  </a:lnTo>
                  <a:lnTo>
                    <a:pt x="109" y="120"/>
                  </a:lnTo>
                  <a:lnTo>
                    <a:pt x="112" y="123"/>
                  </a:lnTo>
                  <a:lnTo>
                    <a:pt x="116" y="125"/>
                  </a:lnTo>
                  <a:lnTo>
                    <a:pt x="124" y="127"/>
                  </a:lnTo>
                  <a:lnTo>
                    <a:pt x="132" y="123"/>
                  </a:lnTo>
                  <a:lnTo>
                    <a:pt x="143" y="114"/>
                  </a:lnTo>
                  <a:lnTo>
                    <a:pt x="187" y="70"/>
                  </a:lnTo>
                  <a:lnTo>
                    <a:pt x="191" y="65"/>
                  </a:lnTo>
                  <a:lnTo>
                    <a:pt x="193" y="59"/>
                  </a:lnTo>
                  <a:lnTo>
                    <a:pt x="195" y="52"/>
                  </a:lnTo>
                  <a:lnTo>
                    <a:pt x="193" y="47"/>
                  </a:lnTo>
                  <a:lnTo>
                    <a:pt x="191" y="41"/>
                  </a:lnTo>
                  <a:lnTo>
                    <a:pt x="187" y="36"/>
                  </a:lnTo>
                  <a:lnTo>
                    <a:pt x="179" y="30"/>
                  </a:lnTo>
                  <a:lnTo>
                    <a:pt x="171" y="27"/>
                  </a:lnTo>
                  <a:lnTo>
                    <a:pt x="163" y="28"/>
                  </a:lnTo>
                  <a:lnTo>
                    <a:pt x="155" y="33"/>
                  </a:lnTo>
                  <a:lnTo>
                    <a:pt x="141" y="47"/>
                  </a:lnTo>
                  <a:lnTo>
                    <a:pt x="137" y="50"/>
                  </a:lnTo>
                  <a:lnTo>
                    <a:pt x="133" y="51"/>
                  </a:lnTo>
                  <a:lnTo>
                    <a:pt x="129" y="51"/>
                  </a:lnTo>
                  <a:lnTo>
                    <a:pt x="124" y="50"/>
                  </a:lnTo>
                  <a:lnTo>
                    <a:pt x="121" y="47"/>
                  </a:lnTo>
                  <a:lnTo>
                    <a:pt x="119" y="43"/>
                  </a:lnTo>
                  <a:lnTo>
                    <a:pt x="118" y="39"/>
                  </a:lnTo>
                  <a:lnTo>
                    <a:pt x="118" y="34"/>
                  </a:lnTo>
                  <a:lnTo>
                    <a:pt x="119" y="30"/>
                  </a:lnTo>
                  <a:lnTo>
                    <a:pt x="121" y="27"/>
                  </a:lnTo>
                  <a:lnTo>
                    <a:pt x="136" y="14"/>
                  </a:lnTo>
                  <a:lnTo>
                    <a:pt x="148" y="3"/>
                  </a:lnTo>
                  <a:lnTo>
                    <a:pt x="163"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416106" y="2158078"/>
            <a:ext cx="1300958" cy="1113221"/>
            <a:chOff x="5604364" y="2292549"/>
            <a:chExt cx="1300958" cy="1113221"/>
          </a:xfrm>
        </p:grpSpPr>
        <p:grpSp>
          <p:nvGrpSpPr>
            <p:cNvPr id="20" name="组合 19"/>
            <p:cNvGrpSpPr/>
            <p:nvPr/>
          </p:nvGrpSpPr>
          <p:grpSpPr>
            <a:xfrm>
              <a:off x="5604364" y="2292549"/>
              <a:ext cx="1300958" cy="1113221"/>
              <a:chOff x="3183471" y="2060848"/>
              <a:chExt cx="1300958" cy="1113221"/>
            </a:xfrm>
          </p:grpSpPr>
          <p:sp>
            <p:nvSpPr>
              <p:cNvPr id="2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Freeform 134"/>
            <p:cNvSpPr/>
            <p:nvPr/>
          </p:nvSpPr>
          <p:spPr bwMode="auto">
            <a:xfrm>
              <a:off x="6090109" y="2650252"/>
              <a:ext cx="306388" cy="427038"/>
            </a:xfrm>
            <a:custGeom>
              <a:avLst/>
              <a:gdLst>
                <a:gd name="T0" fmla="*/ 64 w 193"/>
                <a:gd name="T1" fmla="*/ 3 h 269"/>
                <a:gd name="T2" fmla="*/ 192 w 193"/>
                <a:gd name="T3" fmla="*/ 69 h 269"/>
                <a:gd name="T4" fmla="*/ 193 w 193"/>
                <a:gd name="T5" fmla="*/ 75 h 269"/>
                <a:gd name="T6" fmla="*/ 193 w 193"/>
                <a:gd name="T7" fmla="*/ 235 h 269"/>
                <a:gd name="T8" fmla="*/ 187 w 193"/>
                <a:gd name="T9" fmla="*/ 240 h 269"/>
                <a:gd name="T10" fmla="*/ 181 w 193"/>
                <a:gd name="T11" fmla="*/ 241 h 269"/>
                <a:gd name="T12" fmla="*/ 174 w 193"/>
                <a:gd name="T13" fmla="*/ 239 h 269"/>
                <a:gd name="T14" fmla="*/ 170 w 193"/>
                <a:gd name="T15" fmla="*/ 235 h 269"/>
                <a:gd name="T16" fmla="*/ 170 w 193"/>
                <a:gd name="T17" fmla="*/ 139 h 269"/>
                <a:gd name="T18" fmla="*/ 170 w 193"/>
                <a:gd name="T19" fmla="*/ 103 h 269"/>
                <a:gd name="T20" fmla="*/ 170 w 193"/>
                <a:gd name="T21" fmla="*/ 86 h 269"/>
                <a:gd name="T22" fmla="*/ 169 w 193"/>
                <a:gd name="T23" fmla="*/ 83 h 269"/>
                <a:gd name="T24" fmla="*/ 166 w 193"/>
                <a:gd name="T25" fmla="*/ 81 h 269"/>
                <a:gd name="T26" fmla="*/ 154 w 193"/>
                <a:gd name="T27" fmla="*/ 75 h 269"/>
                <a:gd name="T28" fmla="*/ 125 w 193"/>
                <a:gd name="T29" fmla="*/ 59 h 269"/>
                <a:gd name="T30" fmla="*/ 93 w 193"/>
                <a:gd name="T31" fmla="*/ 42 h 269"/>
                <a:gd name="T32" fmla="*/ 65 w 193"/>
                <a:gd name="T33" fmla="*/ 27 h 269"/>
                <a:gd name="T34" fmla="*/ 55 w 193"/>
                <a:gd name="T35" fmla="*/ 21 h 269"/>
                <a:gd name="T36" fmla="*/ 50 w 193"/>
                <a:gd name="T37" fmla="*/ 21 h 269"/>
                <a:gd name="T38" fmla="*/ 41 w 193"/>
                <a:gd name="T39" fmla="*/ 22 h 269"/>
                <a:gd name="T40" fmla="*/ 29 w 193"/>
                <a:gd name="T41" fmla="*/ 27 h 269"/>
                <a:gd name="T42" fmla="*/ 22 w 193"/>
                <a:gd name="T43" fmla="*/ 33 h 269"/>
                <a:gd name="T44" fmla="*/ 133 w 193"/>
                <a:gd name="T45" fmla="*/ 100 h 269"/>
                <a:gd name="T46" fmla="*/ 138 w 193"/>
                <a:gd name="T47" fmla="*/ 104 h 269"/>
                <a:gd name="T48" fmla="*/ 138 w 193"/>
                <a:gd name="T49" fmla="*/ 260 h 269"/>
                <a:gd name="T50" fmla="*/ 136 w 193"/>
                <a:gd name="T51" fmla="*/ 265 h 269"/>
                <a:gd name="T52" fmla="*/ 131 w 193"/>
                <a:gd name="T53" fmla="*/ 268 h 269"/>
                <a:gd name="T54" fmla="*/ 125 w 193"/>
                <a:gd name="T55" fmla="*/ 268 h 269"/>
                <a:gd name="T56" fmla="*/ 119 w 193"/>
                <a:gd name="T57" fmla="*/ 265 h 269"/>
                <a:gd name="T58" fmla="*/ 98 w 193"/>
                <a:gd name="T59" fmla="*/ 251 h 269"/>
                <a:gd name="T60" fmla="*/ 68 w 193"/>
                <a:gd name="T61" fmla="*/ 232 h 269"/>
                <a:gd name="T62" fmla="*/ 36 w 193"/>
                <a:gd name="T63" fmla="*/ 213 h 269"/>
                <a:gd name="T64" fmla="*/ 14 w 193"/>
                <a:gd name="T65" fmla="*/ 199 h 269"/>
                <a:gd name="T66" fmla="*/ 6 w 193"/>
                <a:gd name="T67" fmla="*/ 194 h 269"/>
                <a:gd name="T68" fmla="*/ 2 w 193"/>
                <a:gd name="T69" fmla="*/ 189 h 269"/>
                <a:gd name="T70" fmla="*/ 0 w 193"/>
                <a:gd name="T71" fmla="*/ 41 h 269"/>
                <a:gd name="T72" fmla="*/ 0 w 193"/>
                <a:gd name="T73" fmla="*/ 36 h 269"/>
                <a:gd name="T74" fmla="*/ 4 w 193"/>
                <a:gd name="T75" fmla="*/ 27 h 269"/>
                <a:gd name="T76" fmla="*/ 20 w 193"/>
                <a:gd name="T77" fmla="*/ 12 h 269"/>
                <a:gd name="T78" fmla="*/ 43 w 193"/>
                <a:gd name="T79" fmla="*/ 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269">
                  <a:moveTo>
                    <a:pt x="55" y="0"/>
                  </a:moveTo>
                  <a:lnTo>
                    <a:pt x="64" y="3"/>
                  </a:lnTo>
                  <a:lnTo>
                    <a:pt x="190" y="67"/>
                  </a:lnTo>
                  <a:lnTo>
                    <a:pt x="192" y="69"/>
                  </a:lnTo>
                  <a:lnTo>
                    <a:pt x="193" y="72"/>
                  </a:lnTo>
                  <a:lnTo>
                    <a:pt x="193" y="75"/>
                  </a:lnTo>
                  <a:lnTo>
                    <a:pt x="193" y="231"/>
                  </a:lnTo>
                  <a:lnTo>
                    <a:pt x="193" y="235"/>
                  </a:lnTo>
                  <a:lnTo>
                    <a:pt x="191" y="239"/>
                  </a:lnTo>
                  <a:lnTo>
                    <a:pt x="187" y="240"/>
                  </a:lnTo>
                  <a:lnTo>
                    <a:pt x="183" y="241"/>
                  </a:lnTo>
                  <a:lnTo>
                    <a:pt x="181" y="241"/>
                  </a:lnTo>
                  <a:lnTo>
                    <a:pt x="177" y="240"/>
                  </a:lnTo>
                  <a:lnTo>
                    <a:pt x="174" y="239"/>
                  </a:lnTo>
                  <a:lnTo>
                    <a:pt x="172" y="237"/>
                  </a:lnTo>
                  <a:lnTo>
                    <a:pt x="170" y="235"/>
                  </a:lnTo>
                  <a:lnTo>
                    <a:pt x="170" y="231"/>
                  </a:lnTo>
                  <a:lnTo>
                    <a:pt x="170" y="139"/>
                  </a:lnTo>
                  <a:lnTo>
                    <a:pt x="170" y="119"/>
                  </a:lnTo>
                  <a:lnTo>
                    <a:pt x="170" y="103"/>
                  </a:lnTo>
                  <a:lnTo>
                    <a:pt x="170" y="91"/>
                  </a:lnTo>
                  <a:lnTo>
                    <a:pt x="170" y="86"/>
                  </a:lnTo>
                  <a:lnTo>
                    <a:pt x="170" y="85"/>
                  </a:lnTo>
                  <a:lnTo>
                    <a:pt x="169" y="83"/>
                  </a:lnTo>
                  <a:lnTo>
                    <a:pt x="169" y="82"/>
                  </a:lnTo>
                  <a:lnTo>
                    <a:pt x="166" y="81"/>
                  </a:lnTo>
                  <a:lnTo>
                    <a:pt x="163" y="80"/>
                  </a:lnTo>
                  <a:lnTo>
                    <a:pt x="154" y="75"/>
                  </a:lnTo>
                  <a:lnTo>
                    <a:pt x="141" y="68"/>
                  </a:lnTo>
                  <a:lnTo>
                    <a:pt x="125" y="59"/>
                  </a:lnTo>
                  <a:lnTo>
                    <a:pt x="109" y="50"/>
                  </a:lnTo>
                  <a:lnTo>
                    <a:pt x="93" y="42"/>
                  </a:lnTo>
                  <a:lnTo>
                    <a:pt x="78" y="33"/>
                  </a:lnTo>
                  <a:lnTo>
                    <a:pt x="65" y="27"/>
                  </a:lnTo>
                  <a:lnTo>
                    <a:pt x="57" y="23"/>
                  </a:lnTo>
                  <a:lnTo>
                    <a:pt x="55" y="21"/>
                  </a:lnTo>
                  <a:lnTo>
                    <a:pt x="52" y="21"/>
                  </a:lnTo>
                  <a:lnTo>
                    <a:pt x="50" y="21"/>
                  </a:lnTo>
                  <a:lnTo>
                    <a:pt x="46" y="21"/>
                  </a:lnTo>
                  <a:lnTo>
                    <a:pt x="41" y="22"/>
                  </a:lnTo>
                  <a:lnTo>
                    <a:pt x="36" y="23"/>
                  </a:lnTo>
                  <a:lnTo>
                    <a:pt x="29" y="27"/>
                  </a:lnTo>
                  <a:lnTo>
                    <a:pt x="25" y="31"/>
                  </a:lnTo>
                  <a:lnTo>
                    <a:pt x="22" y="33"/>
                  </a:lnTo>
                  <a:lnTo>
                    <a:pt x="20" y="36"/>
                  </a:lnTo>
                  <a:lnTo>
                    <a:pt x="133" y="100"/>
                  </a:lnTo>
                  <a:lnTo>
                    <a:pt x="136" y="101"/>
                  </a:lnTo>
                  <a:lnTo>
                    <a:pt x="138" y="104"/>
                  </a:lnTo>
                  <a:lnTo>
                    <a:pt x="138" y="108"/>
                  </a:lnTo>
                  <a:lnTo>
                    <a:pt x="138" y="260"/>
                  </a:lnTo>
                  <a:lnTo>
                    <a:pt x="138" y="263"/>
                  </a:lnTo>
                  <a:lnTo>
                    <a:pt x="136" y="265"/>
                  </a:lnTo>
                  <a:lnTo>
                    <a:pt x="133" y="268"/>
                  </a:lnTo>
                  <a:lnTo>
                    <a:pt x="131" y="268"/>
                  </a:lnTo>
                  <a:lnTo>
                    <a:pt x="128" y="269"/>
                  </a:lnTo>
                  <a:lnTo>
                    <a:pt x="125" y="268"/>
                  </a:lnTo>
                  <a:lnTo>
                    <a:pt x="123" y="268"/>
                  </a:lnTo>
                  <a:lnTo>
                    <a:pt x="119" y="265"/>
                  </a:lnTo>
                  <a:lnTo>
                    <a:pt x="111" y="260"/>
                  </a:lnTo>
                  <a:lnTo>
                    <a:pt x="98" y="251"/>
                  </a:lnTo>
                  <a:lnTo>
                    <a:pt x="83" y="242"/>
                  </a:lnTo>
                  <a:lnTo>
                    <a:pt x="68" y="232"/>
                  </a:lnTo>
                  <a:lnTo>
                    <a:pt x="51" y="222"/>
                  </a:lnTo>
                  <a:lnTo>
                    <a:pt x="36" y="213"/>
                  </a:lnTo>
                  <a:lnTo>
                    <a:pt x="23" y="205"/>
                  </a:lnTo>
                  <a:lnTo>
                    <a:pt x="14" y="199"/>
                  </a:lnTo>
                  <a:lnTo>
                    <a:pt x="9" y="196"/>
                  </a:lnTo>
                  <a:lnTo>
                    <a:pt x="6" y="194"/>
                  </a:lnTo>
                  <a:lnTo>
                    <a:pt x="4" y="191"/>
                  </a:lnTo>
                  <a:lnTo>
                    <a:pt x="2" y="189"/>
                  </a:lnTo>
                  <a:lnTo>
                    <a:pt x="1" y="186"/>
                  </a:lnTo>
                  <a:lnTo>
                    <a:pt x="0" y="41"/>
                  </a:lnTo>
                  <a:lnTo>
                    <a:pt x="0" y="39"/>
                  </a:lnTo>
                  <a:lnTo>
                    <a:pt x="0" y="36"/>
                  </a:lnTo>
                  <a:lnTo>
                    <a:pt x="1" y="31"/>
                  </a:lnTo>
                  <a:lnTo>
                    <a:pt x="4" y="27"/>
                  </a:lnTo>
                  <a:lnTo>
                    <a:pt x="10" y="19"/>
                  </a:lnTo>
                  <a:lnTo>
                    <a:pt x="20" y="12"/>
                  </a:lnTo>
                  <a:lnTo>
                    <a:pt x="31" y="5"/>
                  </a:lnTo>
                  <a:lnTo>
                    <a:pt x="43" y="1"/>
                  </a:lnTo>
                  <a:lnTo>
                    <a:pt x="55"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4" name="组合 23"/>
          <p:cNvGrpSpPr/>
          <p:nvPr/>
        </p:nvGrpSpPr>
        <p:grpSpPr>
          <a:xfrm>
            <a:off x="4351163" y="1584677"/>
            <a:ext cx="1300958" cy="1113221"/>
            <a:chOff x="4539421" y="1719148"/>
            <a:chExt cx="1300958" cy="1113221"/>
          </a:xfrm>
        </p:grpSpPr>
        <p:grpSp>
          <p:nvGrpSpPr>
            <p:cNvPr id="25" name="组合 24"/>
            <p:cNvGrpSpPr/>
            <p:nvPr/>
          </p:nvGrpSpPr>
          <p:grpSpPr>
            <a:xfrm>
              <a:off x="4539421" y="1719148"/>
              <a:ext cx="1300958" cy="1113221"/>
              <a:chOff x="3183471" y="2060848"/>
              <a:chExt cx="1300958" cy="1113221"/>
            </a:xfrm>
          </p:grpSpPr>
          <p:sp>
            <p:nvSpPr>
              <p:cNvPr id="2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Freeform 135"/>
            <p:cNvSpPr>
              <a:spLocks noEditPoints="1"/>
            </p:cNvSpPr>
            <p:nvPr/>
          </p:nvSpPr>
          <p:spPr bwMode="auto">
            <a:xfrm>
              <a:off x="5079166" y="2051920"/>
              <a:ext cx="249238" cy="447675"/>
            </a:xfrm>
            <a:custGeom>
              <a:avLst/>
              <a:gdLst>
                <a:gd name="T0" fmla="*/ 19 w 157"/>
                <a:gd name="T1" fmla="*/ 72 h 282"/>
                <a:gd name="T2" fmla="*/ 43 w 157"/>
                <a:gd name="T3" fmla="*/ 99 h 282"/>
                <a:gd name="T4" fmla="*/ 69 w 157"/>
                <a:gd name="T5" fmla="*/ 130 h 282"/>
                <a:gd name="T6" fmla="*/ 62 w 157"/>
                <a:gd name="T7" fmla="*/ 163 h 282"/>
                <a:gd name="T8" fmla="*/ 34 w 157"/>
                <a:gd name="T9" fmla="*/ 192 h 282"/>
                <a:gd name="T10" fmla="*/ 16 w 157"/>
                <a:gd name="T11" fmla="*/ 218 h 282"/>
                <a:gd name="T12" fmla="*/ 37 w 157"/>
                <a:gd name="T13" fmla="*/ 229 h 282"/>
                <a:gd name="T14" fmla="*/ 69 w 157"/>
                <a:gd name="T15" fmla="*/ 210 h 282"/>
                <a:gd name="T16" fmla="*/ 74 w 157"/>
                <a:gd name="T17" fmla="*/ 195 h 282"/>
                <a:gd name="T18" fmla="*/ 82 w 157"/>
                <a:gd name="T19" fmla="*/ 194 h 282"/>
                <a:gd name="T20" fmla="*/ 86 w 157"/>
                <a:gd name="T21" fmla="*/ 201 h 282"/>
                <a:gd name="T22" fmla="*/ 109 w 157"/>
                <a:gd name="T23" fmla="*/ 224 h 282"/>
                <a:gd name="T24" fmla="*/ 141 w 157"/>
                <a:gd name="T25" fmla="*/ 236 h 282"/>
                <a:gd name="T26" fmla="*/ 132 w 157"/>
                <a:gd name="T27" fmla="*/ 201 h 282"/>
                <a:gd name="T28" fmla="*/ 104 w 157"/>
                <a:gd name="T29" fmla="*/ 173 h 282"/>
                <a:gd name="T30" fmla="*/ 86 w 157"/>
                <a:gd name="T31" fmla="*/ 141 h 282"/>
                <a:gd name="T32" fmla="*/ 104 w 157"/>
                <a:gd name="T33" fmla="*/ 109 h 282"/>
                <a:gd name="T34" fmla="*/ 132 w 157"/>
                <a:gd name="T35" fmla="*/ 81 h 282"/>
                <a:gd name="T36" fmla="*/ 141 w 157"/>
                <a:gd name="T37" fmla="*/ 50 h 282"/>
                <a:gd name="T38" fmla="*/ 79 w 157"/>
                <a:gd name="T39" fmla="*/ 65 h 282"/>
                <a:gd name="T40" fmla="*/ 16 w 157"/>
                <a:gd name="T41" fmla="*/ 50 h 282"/>
                <a:gd name="T42" fmla="*/ 43 w 157"/>
                <a:gd name="T43" fmla="*/ 23 h 282"/>
                <a:gd name="T44" fmla="*/ 21 w 157"/>
                <a:gd name="T45" fmla="*/ 33 h 282"/>
                <a:gd name="T46" fmla="*/ 16 w 157"/>
                <a:gd name="T47" fmla="*/ 36 h 282"/>
                <a:gd name="T48" fmla="*/ 18 w 157"/>
                <a:gd name="T49" fmla="*/ 41 h 282"/>
                <a:gd name="T50" fmla="*/ 79 w 157"/>
                <a:gd name="T51" fmla="*/ 55 h 282"/>
                <a:gd name="T52" fmla="*/ 141 w 157"/>
                <a:gd name="T53" fmla="*/ 41 h 282"/>
                <a:gd name="T54" fmla="*/ 141 w 157"/>
                <a:gd name="T55" fmla="*/ 36 h 282"/>
                <a:gd name="T56" fmla="*/ 136 w 157"/>
                <a:gd name="T57" fmla="*/ 33 h 282"/>
                <a:gd name="T58" fmla="*/ 113 w 157"/>
                <a:gd name="T59" fmla="*/ 23 h 282"/>
                <a:gd name="T60" fmla="*/ 79 w 157"/>
                <a:gd name="T61" fmla="*/ 0 h 282"/>
                <a:gd name="T62" fmla="*/ 134 w 157"/>
                <a:gd name="T63" fmla="*/ 12 h 282"/>
                <a:gd name="T64" fmla="*/ 157 w 157"/>
                <a:gd name="T65" fmla="*/ 31 h 282"/>
                <a:gd name="T66" fmla="*/ 143 w 157"/>
                <a:gd name="T67" fmla="*/ 94 h 282"/>
                <a:gd name="T68" fmla="*/ 107 w 157"/>
                <a:gd name="T69" fmla="*/ 130 h 282"/>
                <a:gd name="T70" fmla="*/ 118 w 157"/>
                <a:gd name="T71" fmla="*/ 164 h 282"/>
                <a:gd name="T72" fmla="*/ 154 w 157"/>
                <a:gd name="T73" fmla="*/ 203 h 282"/>
                <a:gd name="T74" fmla="*/ 155 w 157"/>
                <a:gd name="T75" fmla="*/ 256 h 282"/>
                <a:gd name="T76" fmla="*/ 119 w 157"/>
                <a:gd name="T77" fmla="*/ 277 h 282"/>
                <a:gd name="T78" fmla="*/ 57 w 157"/>
                <a:gd name="T79" fmla="*/ 281 h 282"/>
                <a:gd name="T80" fmla="*/ 10 w 157"/>
                <a:gd name="T81" fmla="*/ 264 h 282"/>
                <a:gd name="T82" fmla="*/ 0 w 157"/>
                <a:gd name="T83" fmla="*/ 218 h 282"/>
                <a:gd name="T84" fmla="*/ 27 w 157"/>
                <a:gd name="T85" fmla="*/ 176 h 282"/>
                <a:gd name="T86" fmla="*/ 55 w 157"/>
                <a:gd name="T87" fmla="*/ 141 h 282"/>
                <a:gd name="T88" fmla="*/ 27 w 157"/>
                <a:gd name="T89" fmla="*/ 106 h 282"/>
                <a:gd name="T90" fmla="*/ 0 w 157"/>
                <a:gd name="T91" fmla="*/ 64 h 282"/>
                <a:gd name="T92" fmla="*/ 10 w 157"/>
                <a:gd name="T93" fmla="*/ 18 h 282"/>
                <a:gd name="T94" fmla="*/ 57 w 157"/>
                <a:gd name="T95" fmla="*/ 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7" h="282">
                  <a:moveTo>
                    <a:pt x="16" y="50"/>
                  </a:moveTo>
                  <a:lnTo>
                    <a:pt x="16" y="64"/>
                  </a:lnTo>
                  <a:lnTo>
                    <a:pt x="19" y="72"/>
                  </a:lnTo>
                  <a:lnTo>
                    <a:pt x="25" y="81"/>
                  </a:lnTo>
                  <a:lnTo>
                    <a:pt x="34" y="90"/>
                  </a:lnTo>
                  <a:lnTo>
                    <a:pt x="43" y="99"/>
                  </a:lnTo>
                  <a:lnTo>
                    <a:pt x="54" y="109"/>
                  </a:lnTo>
                  <a:lnTo>
                    <a:pt x="62" y="119"/>
                  </a:lnTo>
                  <a:lnTo>
                    <a:pt x="69" y="130"/>
                  </a:lnTo>
                  <a:lnTo>
                    <a:pt x="71" y="141"/>
                  </a:lnTo>
                  <a:lnTo>
                    <a:pt x="69" y="153"/>
                  </a:lnTo>
                  <a:lnTo>
                    <a:pt x="62" y="163"/>
                  </a:lnTo>
                  <a:lnTo>
                    <a:pt x="54" y="173"/>
                  </a:lnTo>
                  <a:lnTo>
                    <a:pt x="43" y="183"/>
                  </a:lnTo>
                  <a:lnTo>
                    <a:pt x="34" y="192"/>
                  </a:lnTo>
                  <a:lnTo>
                    <a:pt x="25" y="201"/>
                  </a:lnTo>
                  <a:lnTo>
                    <a:pt x="19" y="210"/>
                  </a:lnTo>
                  <a:lnTo>
                    <a:pt x="16" y="218"/>
                  </a:lnTo>
                  <a:lnTo>
                    <a:pt x="16" y="236"/>
                  </a:lnTo>
                  <a:lnTo>
                    <a:pt x="25" y="233"/>
                  </a:lnTo>
                  <a:lnTo>
                    <a:pt x="37" y="229"/>
                  </a:lnTo>
                  <a:lnTo>
                    <a:pt x="50" y="224"/>
                  </a:lnTo>
                  <a:lnTo>
                    <a:pt x="60" y="218"/>
                  </a:lnTo>
                  <a:lnTo>
                    <a:pt x="69" y="210"/>
                  </a:lnTo>
                  <a:lnTo>
                    <a:pt x="71" y="201"/>
                  </a:lnTo>
                  <a:lnTo>
                    <a:pt x="73" y="197"/>
                  </a:lnTo>
                  <a:lnTo>
                    <a:pt x="74" y="195"/>
                  </a:lnTo>
                  <a:lnTo>
                    <a:pt x="77" y="194"/>
                  </a:lnTo>
                  <a:lnTo>
                    <a:pt x="79" y="192"/>
                  </a:lnTo>
                  <a:lnTo>
                    <a:pt x="82" y="194"/>
                  </a:lnTo>
                  <a:lnTo>
                    <a:pt x="83" y="195"/>
                  </a:lnTo>
                  <a:lnTo>
                    <a:pt x="86" y="197"/>
                  </a:lnTo>
                  <a:lnTo>
                    <a:pt x="86" y="201"/>
                  </a:lnTo>
                  <a:lnTo>
                    <a:pt x="89" y="210"/>
                  </a:lnTo>
                  <a:lnTo>
                    <a:pt x="97" y="218"/>
                  </a:lnTo>
                  <a:lnTo>
                    <a:pt x="109" y="224"/>
                  </a:lnTo>
                  <a:lnTo>
                    <a:pt x="120" y="229"/>
                  </a:lnTo>
                  <a:lnTo>
                    <a:pt x="132" y="233"/>
                  </a:lnTo>
                  <a:lnTo>
                    <a:pt x="141" y="236"/>
                  </a:lnTo>
                  <a:lnTo>
                    <a:pt x="141" y="218"/>
                  </a:lnTo>
                  <a:lnTo>
                    <a:pt x="138" y="210"/>
                  </a:lnTo>
                  <a:lnTo>
                    <a:pt x="132" y="201"/>
                  </a:lnTo>
                  <a:lnTo>
                    <a:pt x="123" y="192"/>
                  </a:lnTo>
                  <a:lnTo>
                    <a:pt x="115" y="183"/>
                  </a:lnTo>
                  <a:lnTo>
                    <a:pt x="104" y="173"/>
                  </a:lnTo>
                  <a:lnTo>
                    <a:pt x="95" y="163"/>
                  </a:lnTo>
                  <a:lnTo>
                    <a:pt x="88" y="153"/>
                  </a:lnTo>
                  <a:lnTo>
                    <a:pt x="86" y="141"/>
                  </a:lnTo>
                  <a:lnTo>
                    <a:pt x="88" y="130"/>
                  </a:lnTo>
                  <a:lnTo>
                    <a:pt x="95" y="119"/>
                  </a:lnTo>
                  <a:lnTo>
                    <a:pt x="104" y="109"/>
                  </a:lnTo>
                  <a:lnTo>
                    <a:pt x="115" y="99"/>
                  </a:lnTo>
                  <a:lnTo>
                    <a:pt x="123" y="90"/>
                  </a:lnTo>
                  <a:lnTo>
                    <a:pt x="132" y="81"/>
                  </a:lnTo>
                  <a:lnTo>
                    <a:pt x="138" y="72"/>
                  </a:lnTo>
                  <a:lnTo>
                    <a:pt x="141" y="64"/>
                  </a:lnTo>
                  <a:lnTo>
                    <a:pt x="141" y="50"/>
                  </a:lnTo>
                  <a:lnTo>
                    <a:pt x="124" y="58"/>
                  </a:lnTo>
                  <a:lnTo>
                    <a:pt x="102" y="63"/>
                  </a:lnTo>
                  <a:lnTo>
                    <a:pt x="79" y="65"/>
                  </a:lnTo>
                  <a:lnTo>
                    <a:pt x="55" y="63"/>
                  </a:lnTo>
                  <a:lnTo>
                    <a:pt x="33" y="58"/>
                  </a:lnTo>
                  <a:lnTo>
                    <a:pt x="16" y="50"/>
                  </a:lnTo>
                  <a:close/>
                  <a:moveTo>
                    <a:pt x="79" y="18"/>
                  </a:moveTo>
                  <a:lnTo>
                    <a:pt x="59" y="19"/>
                  </a:lnTo>
                  <a:lnTo>
                    <a:pt x="43" y="23"/>
                  </a:lnTo>
                  <a:lnTo>
                    <a:pt x="30" y="28"/>
                  </a:lnTo>
                  <a:lnTo>
                    <a:pt x="21" y="33"/>
                  </a:lnTo>
                  <a:lnTo>
                    <a:pt x="21" y="33"/>
                  </a:lnTo>
                  <a:lnTo>
                    <a:pt x="20" y="33"/>
                  </a:lnTo>
                  <a:lnTo>
                    <a:pt x="18" y="35"/>
                  </a:lnTo>
                  <a:lnTo>
                    <a:pt x="16" y="36"/>
                  </a:lnTo>
                  <a:lnTo>
                    <a:pt x="16" y="37"/>
                  </a:lnTo>
                  <a:lnTo>
                    <a:pt x="16" y="40"/>
                  </a:lnTo>
                  <a:lnTo>
                    <a:pt x="18" y="41"/>
                  </a:lnTo>
                  <a:lnTo>
                    <a:pt x="33" y="47"/>
                  </a:lnTo>
                  <a:lnTo>
                    <a:pt x="54" y="54"/>
                  </a:lnTo>
                  <a:lnTo>
                    <a:pt x="79" y="55"/>
                  </a:lnTo>
                  <a:lnTo>
                    <a:pt x="104" y="54"/>
                  </a:lnTo>
                  <a:lnTo>
                    <a:pt x="125" y="49"/>
                  </a:lnTo>
                  <a:lnTo>
                    <a:pt x="141" y="41"/>
                  </a:lnTo>
                  <a:lnTo>
                    <a:pt x="142" y="40"/>
                  </a:lnTo>
                  <a:lnTo>
                    <a:pt x="142" y="39"/>
                  </a:lnTo>
                  <a:lnTo>
                    <a:pt x="141" y="36"/>
                  </a:lnTo>
                  <a:lnTo>
                    <a:pt x="139" y="35"/>
                  </a:lnTo>
                  <a:lnTo>
                    <a:pt x="137" y="33"/>
                  </a:lnTo>
                  <a:lnTo>
                    <a:pt x="136" y="33"/>
                  </a:lnTo>
                  <a:lnTo>
                    <a:pt x="133" y="31"/>
                  </a:lnTo>
                  <a:lnTo>
                    <a:pt x="125" y="27"/>
                  </a:lnTo>
                  <a:lnTo>
                    <a:pt x="113" y="23"/>
                  </a:lnTo>
                  <a:lnTo>
                    <a:pt x="97" y="19"/>
                  </a:lnTo>
                  <a:lnTo>
                    <a:pt x="79" y="18"/>
                  </a:lnTo>
                  <a:close/>
                  <a:moveTo>
                    <a:pt x="79" y="0"/>
                  </a:moveTo>
                  <a:lnTo>
                    <a:pt x="100" y="1"/>
                  </a:lnTo>
                  <a:lnTo>
                    <a:pt x="119" y="5"/>
                  </a:lnTo>
                  <a:lnTo>
                    <a:pt x="134" y="12"/>
                  </a:lnTo>
                  <a:lnTo>
                    <a:pt x="147" y="18"/>
                  </a:lnTo>
                  <a:lnTo>
                    <a:pt x="155" y="26"/>
                  </a:lnTo>
                  <a:lnTo>
                    <a:pt x="157" y="31"/>
                  </a:lnTo>
                  <a:lnTo>
                    <a:pt x="157" y="64"/>
                  </a:lnTo>
                  <a:lnTo>
                    <a:pt x="154" y="80"/>
                  </a:lnTo>
                  <a:lnTo>
                    <a:pt x="143" y="94"/>
                  </a:lnTo>
                  <a:lnTo>
                    <a:pt x="130" y="106"/>
                  </a:lnTo>
                  <a:lnTo>
                    <a:pt x="118" y="118"/>
                  </a:lnTo>
                  <a:lnTo>
                    <a:pt x="107" y="130"/>
                  </a:lnTo>
                  <a:lnTo>
                    <a:pt x="104" y="141"/>
                  </a:lnTo>
                  <a:lnTo>
                    <a:pt x="107" y="153"/>
                  </a:lnTo>
                  <a:lnTo>
                    <a:pt x="118" y="164"/>
                  </a:lnTo>
                  <a:lnTo>
                    <a:pt x="130" y="176"/>
                  </a:lnTo>
                  <a:lnTo>
                    <a:pt x="143" y="188"/>
                  </a:lnTo>
                  <a:lnTo>
                    <a:pt x="154" y="203"/>
                  </a:lnTo>
                  <a:lnTo>
                    <a:pt x="157" y="218"/>
                  </a:lnTo>
                  <a:lnTo>
                    <a:pt x="157" y="251"/>
                  </a:lnTo>
                  <a:lnTo>
                    <a:pt x="155" y="256"/>
                  </a:lnTo>
                  <a:lnTo>
                    <a:pt x="147" y="264"/>
                  </a:lnTo>
                  <a:lnTo>
                    <a:pt x="134" y="270"/>
                  </a:lnTo>
                  <a:lnTo>
                    <a:pt x="119" y="277"/>
                  </a:lnTo>
                  <a:lnTo>
                    <a:pt x="100" y="281"/>
                  </a:lnTo>
                  <a:lnTo>
                    <a:pt x="79" y="282"/>
                  </a:lnTo>
                  <a:lnTo>
                    <a:pt x="57" y="281"/>
                  </a:lnTo>
                  <a:lnTo>
                    <a:pt x="39" y="277"/>
                  </a:lnTo>
                  <a:lnTo>
                    <a:pt x="23" y="270"/>
                  </a:lnTo>
                  <a:lnTo>
                    <a:pt x="10" y="264"/>
                  </a:lnTo>
                  <a:lnTo>
                    <a:pt x="2" y="256"/>
                  </a:lnTo>
                  <a:lnTo>
                    <a:pt x="0" y="251"/>
                  </a:lnTo>
                  <a:lnTo>
                    <a:pt x="0" y="218"/>
                  </a:lnTo>
                  <a:lnTo>
                    <a:pt x="4" y="203"/>
                  </a:lnTo>
                  <a:lnTo>
                    <a:pt x="14" y="188"/>
                  </a:lnTo>
                  <a:lnTo>
                    <a:pt x="27" y="176"/>
                  </a:lnTo>
                  <a:lnTo>
                    <a:pt x="41" y="164"/>
                  </a:lnTo>
                  <a:lnTo>
                    <a:pt x="50" y="153"/>
                  </a:lnTo>
                  <a:lnTo>
                    <a:pt x="55" y="141"/>
                  </a:lnTo>
                  <a:lnTo>
                    <a:pt x="50" y="130"/>
                  </a:lnTo>
                  <a:lnTo>
                    <a:pt x="41" y="118"/>
                  </a:lnTo>
                  <a:lnTo>
                    <a:pt x="27" y="106"/>
                  </a:lnTo>
                  <a:lnTo>
                    <a:pt x="14" y="94"/>
                  </a:lnTo>
                  <a:lnTo>
                    <a:pt x="4" y="80"/>
                  </a:lnTo>
                  <a:lnTo>
                    <a:pt x="0" y="64"/>
                  </a:lnTo>
                  <a:lnTo>
                    <a:pt x="0" y="31"/>
                  </a:lnTo>
                  <a:lnTo>
                    <a:pt x="2" y="26"/>
                  </a:lnTo>
                  <a:lnTo>
                    <a:pt x="10" y="18"/>
                  </a:lnTo>
                  <a:lnTo>
                    <a:pt x="23" y="12"/>
                  </a:lnTo>
                  <a:lnTo>
                    <a:pt x="39" y="5"/>
                  </a:lnTo>
                  <a:lnTo>
                    <a:pt x="57" y="1"/>
                  </a:lnTo>
                  <a:lnTo>
                    <a:pt x="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9" name="组合 28"/>
          <p:cNvGrpSpPr/>
          <p:nvPr/>
        </p:nvGrpSpPr>
        <p:grpSpPr>
          <a:xfrm>
            <a:off x="1602623" y="1912240"/>
            <a:ext cx="3379237" cy="414473"/>
            <a:chOff x="899592" y="2396334"/>
            <a:chExt cx="2689256" cy="414473"/>
          </a:xfrm>
        </p:grpSpPr>
        <p:cxnSp>
          <p:nvCxnSpPr>
            <p:cNvPr id="30" name="直接连接符 29"/>
            <p:cNvCxnSpPr/>
            <p:nvPr/>
          </p:nvCxnSpPr>
          <p:spPr>
            <a:xfrm>
              <a:off x="899592" y="2810807"/>
              <a:ext cx="268925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1" name="TextBox 29"/>
            <p:cNvSpPr txBox="1"/>
            <p:nvPr/>
          </p:nvSpPr>
          <p:spPr>
            <a:xfrm>
              <a:off x="971600" y="2396334"/>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教师示范作用</a:t>
              </a:r>
              <a:endParaRPr lang="zh-CN" altLang="en-US" sz="2000" b="1" dirty="0">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1602624" y="3350060"/>
            <a:ext cx="4717412" cy="398780"/>
            <a:chOff x="899592" y="2436675"/>
            <a:chExt cx="3754199" cy="398780"/>
          </a:xfrm>
        </p:grpSpPr>
        <p:cxnSp>
          <p:nvCxnSpPr>
            <p:cNvPr id="34" name="直接连接符 33"/>
            <p:cNvCxnSpPr/>
            <p:nvPr/>
          </p:nvCxnSpPr>
          <p:spPr>
            <a:xfrm>
              <a:off x="899592" y="2810807"/>
              <a:ext cx="3754199"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5" name="TextBox 40"/>
            <p:cNvSpPr txBox="1"/>
            <p:nvPr/>
          </p:nvSpPr>
          <p:spPr>
            <a:xfrm>
              <a:off x="971600" y="2436675"/>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创新教学模式</a:t>
              </a:r>
              <a:endParaRPr lang="zh-CN" altLang="en-US" sz="2000" b="1" dirty="0">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1602623" y="4616102"/>
            <a:ext cx="3929175" cy="398780"/>
            <a:chOff x="899592" y="2450122"/>
            <a:chExt cx="3126906" cy="398780"/>
          </a:xfrm>
        </p:grpSpPr>
        <p:cxnSp>
          <p:nvCxnSpPr>
            <p:cNvPr id="38" name="直接连接符 37"/>
            <p:cNvCxnSpPr/>
            <p:nvPr/>
          </p:nvCxnSpPr>
          <p:spPr>
            <a:xfrm>
              <a:off x="899592" y="2810807"/>
              <a:ext cx="312690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9" name="TextBox 44"/>
            <p:cNvSpPr txBox="1"/>
            <p:nvPr/>
          </p:nvSpPr>
          <p:spPr>
            <a:xfrm>
              <a:off x="971600" y="2450122"/>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运用现代技术</a:t>
              </a:r>
              <a:endParaRPr lang="zh-CN" altLang="en-US" sz="2000" b="1" dirty="0">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6404812" y="2389724"/>
            <a:ext cx="4043554" cy="421713"/>
            <a:chOff x="6593070" y="2524195"/>
            <a:chExt cx="4043554" cy="421713"/>
          </a:xfrm>
        </p:grpSpPr>
        <p:cxnSp>
          <p:nvCxnSpPr>
            <p:cNvPr id="42" name="直接连接符 41"/>
            <p:cNvCxnSpPr/>
            <p:nvPr/>
          </p:nvCxnSpPr>
          <p:spPr>
            <a:xfrm flipH="1">
              <a:off x="8308845" y="2934707"/>
              <a:ext cx="2327779"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3" name="TextBox 52"/>
            <p:cNvSpPr txBox="1"/>
            <p:nvPr/>
          </p:nvSpPr>
          <p:spPr>
            <a:xfrm flipH="1">
              <a:off x="8365944" y="2547128"/>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挖掘思政元素</a:t>
              </a:r>
              <a:endParaRPr lang="zh-CN" altLang="en-US" sz="2000" b="1" dirty="0">
                <a:latin typeface="微软雅黑" panose="020B0503020204020204" pitchFamily="34" charset="-122"/>
                <a:ea typeface="微软雅黑" panose="020B0503020204020204" pitchFamily="34" charset="-122"/>
              </a:endParaRPr>
            </a:p>
          </p:txBody>
        </p:sp>
        <p:grpSp>
          <p:nvGrpSpPr>
            <p:cNvPr id="44" name="组合 43"/>
            <p:cNvGrpSpPr/>
            <p:nvPr/>
          </p:nvGrpSpPr>
          <p:grpSpPr>
            <a:xfrm>
              <a:off x="6593070" y="2524195"/>
              <a:ext cx="1715775" cy="410512"/>
              <a:chOff x="6593070" y="2524195"/>
              <a:chExt cx="1715775" cy="410512"/>
            </a:xfrm>
          </p:grpSpPr>
          <p:cxnSp>
            <p:nvCxnSpPr>
              <p:cNvPr id="46" name="直接连接符 45"/>
              <p:cNvCxnSpPr/>
              <p:nvPr/>
            </p:nvCxnSpPr>
            <p:spPr>
              <a:xfrm flipH="1">
                <a:off x="6593070" y="2524195"/>
                <a:ext cx="1715775"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8308845" y="2524195"/>
                <a:ext cx="0" cy="410512"/>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48" name="组合 47"/>
          <p:cNvGrpSpPr/>
          <p:nvPr/>
        </p:nvGrpSpPr>
        <p:grpSpPr>
          <a:xfrm>
            <a:off x="7121791" y="3736451"/>
            <a:ext cx="3326575" cy="533707"/>
            <a:chOff x="7310049" y="3870922"/>
            <a:chExt cx="3326575" cy="533707"/>
          </a:xfrm>
        </p:grpSpPr>
        <p:sp>
          <p:nvSpPr>
            <p:cNvPr id="49" name="TextBox 56"/>
            <p:cNvSpPr txBox="1"/>
            <p:nvPr/>
          </p:nvSpPr>
          <p:spPr>
            <a:xfrm flipH="1">
              <a:off x="8292225" y="4005849"/>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设计教学环节</a:t>
              </a:r>
              <a:endParaRPr lang="zh-CN" altLang="en-US" sz="2000" b="1" dirty="0">
                <a:latin typeface="微软雅黑" panose="020B0503020204020204" pitchFamily="34" charset="-122"/>
                <a:ea typeface="微软雅黑" panose="020B0503020204020204" pitchFamily="34" charset="-122"/>
              </a:endParaRPr>
            </a:p>
          </p:txBody>
        </p:sp>
        <p:grpSp>
          <p:nvGrpSpPr>
            <p:cNvPr id="51" name="组合 50"/>
            <p:cNvGrpSpPr/>
            <p:nvPr/>
          </p:nvGrpSpPr>
          <p:grpSpPr>
            <a:xfrm>
              <a:off x="7310049" y="3870922"/>
              <a:ext cx="3326575" cy="509059"/>
              <a:chOff x="7310049" y="3870922"/>
              <a:chExt cx="3326575" cy="509059"/>
            </a:xfrm>
          </p:grpSpPr>
          <p:cxnSp>
            <p:nvCxnSpPr>
              <p:cNvPr id="52" name="直接连接符 51"/>
              <p:cNvCxnSpPr/>
              <p:nvPr/>
            </p:nvCxnSpPr>
            <p:spPr>
              <a:xfrm flipH="1">
                <a:off x="7310050" y="4379981"/>
                <a:ext cx="3326574"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7310049" y="3870922"/>
                <a:ext cx="1" cy="509059"/>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sp>
        <p:nvSpPr>
          <p:cNvPr id="54" name="矩形 53"/>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》课程思政的实施路径</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5" name="矩形 5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500"/>
                                        <p:tgtEl>
                                          <p:spTgt spid="48"/>
                                        </p:tgtEl>
                                      </p:cBhvr>
                                    </p:animEffect>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2" presetClass="entr" presetSubtype="2"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right)">
                                      <p:cBhvr>
                                        <p:cTn id="39" dur="500"/>
                                        <p:tgtEl>
                                          <p:spTgt spid="33"/>
                                        </p:tgtEl>
                                      </p:cBhvr>
                                    </p:animEffect>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2" presetClass="entr" presetSubtype="2"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right)">
                                      <p:cBhvr>
                                        <p:cTn id="4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H="1">
            <a:off x="1768467" y="3889187"/>
            <a:ext cx="3813175" cy="0"/>
          </a:xfrm>
          <a:prstGeom prst="line">
            <a:avLst/>
          </a:prstGeom>
          <a:ln w="6350">
            <a:solidFill>
              <a:schemeClr val="tx1"/>
            </a:solidFill>
            <a:prstDash val="sysDot"/>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972168" y="3351024"/>
            <a:ext cx="4412678" cy="0"/>
          </a:xfrm>
          <a:prstGeom prst="line">
            <a:avLst/>
          </a:prstGeom>
          <a:ln w="6350">
            <a:solidFill>
              <a:schemeClr val="tx1"/>
            </a:solidFill>
            <a:prstDash val="sysDot"/>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a:off x="6422383" y="5083939"/>
            <a:ext cx="4412678" cy="0"/>
          </a:xfrm>
          <a:prstGeom prst="line">
            <a:avLst/>
          </a:prstGeom>
          <a:ln w="6350">
            <a:solidFill>
              <a:schemeClr val="tx1"/>
            </a:solidFill>
            <a:prstDash val="sysDot"/>
            <a:headEnd type="oval"/>
            <a:tailEnd type="oval" w="med" len="med"/>
          </a:ln>
        </p:spPr>
        <p:style>
          <a:lnRef idx="1">
            <a:schemeClr val="accent1"/>
          </a:lnRef>
          <a:fillRef idx="0">
            <a:schemeClr val="accent1"/>
          </a:fillRef>
          <a:effectRef idx="0">
            <a:schemeClr val="accent1"/>
          </a:effectRef>
          <a:fontRef idx="minor">
            <a:schemeClr val="tx1"/>
          </a:fontRef>
        </p:style>
      </p:cxnSp>
      <p:grpSp>
        <p:nvGrpSpPr>
          <p:cNvPr id="7" name="组合 7"/>
          <p:cNvGrpSpPr/>
          <p:nvPr/>
        </p:nvGrpSpPr>
        <p:grpSpPr bwMode="auto">
          <a:xfrm>
            <a:off x="4784717" y="3493462"/>
            <a:ext cx="2292350" cy="1428750"/>
            <a:chOff x="2870522" y="3646025"/>
            <a:chExt cx="2986268" cy="1863523"/>
          </a:xfrm>
          <a:solidFill>
            <a:srgbClr val="0070C0"/>
          </a:solidFill>
        </p:grpSpPr>
        <p:sp>
          <p:nvSpPr>
            <p:cNvPr id="8" name="任意多边形 7"/>
            <p:cNvSpPr/>
            <p:nvPr/>
          </p:nvSpPr>
          <p:spPr>
            <a:xfrm>
              <a:off x="2870522" y="4820044"/>
              <a:ext cx="2986268" cy="689504"/>
            </a:xfrm>
            <a:custGeom>
              <a:avLst/>
              <a:gdLst>
                <a:gd name="connsiteX0" fmla="*/ 0 w 2963119"/>
                <a:gd name="connsiteY0" fmla="*/ 0 h 682906"/>
                <a:gd name="connsiteX1" fmla="*/ 2963119 w 2963119"/>
                <a:gd name="connsiteY1" fmla="*/ 46299 h 682906"/>
                <a:gd name="connsiteX2" fmla="*/ 2905245 w 2963119"/>
                <a:gd name="connsiteY2" fmla="*/ 682906 h 682906"/>
                <a:gd name="connsiteX3" fmla="*/ 69448 w 2963119"/>
                <a:gd name="connsiteY3" fmla="*/ 659757 h 682906"/>
                <a:gd name="connsiteX4" fmla="*/ 0 w 2963119"/>
                <a:gd name="connsiteY4" fmla="*/ 0 h 682906"/>
                <a:gd name="connsiteX0-1" fmla="*/ 0 w 2963119"/>
                <a:gd name="connsiteY0-2" fmla="*/ 0 h 689114"/>
                <a:gd name="connsiteX1-3" fmla="*/ 2963119 w 2963119"/>
                <a:gd name="connsiteY1-4" fmla="*/ 52507 h 689114"/>
                <a:gd name="connsiteX2-5" fmla="*/ 2905245 w 2963119"/>
                <a:gd name="connsiteY2-6" fmla="*/ 689114 h 689114"/>
                <a:gd name="connsiteX3-7" fmla="*/ 69448 w 2963119"/>
                <a:gd name="connsiteY3-8" fmla="*/ 665965 h 689114"/>
                <a:gd name="connsiteX4-9" fmla="*/ 0 w 2963119"/>
                <a:gd name="connsiteY4-10" fmla="*/ 0 h 68911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63119" h="689114">
                  <a:moveTo>
                    <a:pt x="0" y="0"/>
                  </a:moveTo>
                  <a:lnTo>
                    <a:pt x="2963119" y="52507"/>
                  </a:lnTo>
                  <a:lnTo>
                    <a:pt x="2905245" y="689114"/>
                  </a:lnTo>
                  <a:lnTo>
                    <a:pt x="69448" y="665965"/>
                  </a:lnTo>
                  <a:lnTo>
                    <a:pt x="0" y="0"/>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9" name="任意多边形 8"/>
            <p:cNvSpPr/>
            <p:nvPr/>
          </p:nvSpPr>
          <p:spPr>
            <a:xfrm>
              <a:off x="2870522" y="3646025"/>
              <a:ext cx="2986268" cy="1227854"/>
            </a:xfrm>
            <a:custGeom>
              <a:avLst/>
              <a:gdLst>
                <a:gd name="connsiteX0" fmla="*/ 2986268 w 2986268"/>
                <a:gd name="connsiteY0" fmla="*/ 1226917 h 1226917"/>
                <a:gd name="connsiteX1" fmla="*/ 2777924 w 2986268"/>
                <a:gd name="connsiteY1" fmla="*/ 34724 h 1226917"/>
                <a:gd name="connsiteX2" fmla="*/ 266217 w 2986268"/>
                <a:gd name="connsiteY2" fmla="*/ 0 h 1226917"/>
                <a:gd name="connsiteX3" fmla="*/ 0 w 2986268"/>
                <a:gd name="connsiteY3" fmla="*/ 1169043 h 1226917"/>
                <a:gd name="connsiteX4" fmla="*/ 2986268 w 2986268"/>
                <a:gd name="connsiteY4" fmla="*/ 1226917 h 12269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6268" h="1226917">
                  <a:moveTo>
                    <a:pt x="2986268" y="1226917"/>
                  </a:moveTo>
                  <a:lnTo>
                    <a:pt x="2777924" y="34724"/>
                  </a:lnTo>
                  <a:lnTo>
                    <a:pt x="266217" y="0"/>
                  </a:lnTo>
                  <a:lnTo>
                    <a:pt x="0" y="1169043"/>
                  </a:lnTo>
                  <a:lnTo>
                    <a:pt x="2986268" y="1226917"/>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grpSp>
        <p:nvGrpSpPr>
          <p:cNvPr id="10" name="组合 9"/>
          <p:cNvGrpSpPr/>
          <p:nvPr/>
        </p:nvGrpSpPr>
        <p:grpSpPr bwMode="auto">
          <a:xfrm>
            <a:off x="4700580" y="3034674"/>
            <a:ext cx="2460625" cy="1631950"/>
            <a:chOff x="2673752" y="2919206"/>
            <a:chExt cx="3206187" cy="2126517"/>
          </a:xfrm>
          <a:solidFill>
            <a:srgbClr val="00B0F0"/>
          </a:solidFill>
        </p:grpSpPr>
        <p:sp>
          <p:nvSpPr>
            <p:cNvPr id="11" name="任意多边形 10"/>
            <p:cNvSpPr/>
            <p:nvPr/>
          </p:nvSpPr>
          <p:spPr>
            <a:xfrm>
              <a:off x="2673752" y="3761125"/>
              <a:ext cx="2835923" cy="1274255"/>
            </a:xfrm>
            <a:custGeom>
              <a:avLst/>
              <a:gdLst>
                <a:gd name="connsiteX0" fmla="*/ 0 w 2835797"/>
                <a:gd name="connsiteY0" fmla="*/ 0 h 1273215"/>
                <a:gd name="connsiteX1" fmla="*/ 2835797 w 2835797"/>
                <a:gd name="connsiteY1" fmla="*/ 544010 h 1273215"/>
                <a:gd name="connsiteX2" fmla="*/ 2766349 w 2835797"/>
                <a:gd name="connsiteY2" fmla="*/ 1273215 h 1273215"/>
                <a:gd name="connsiteX3" fmla="*/ 11575 w 2835797"/>
                <a:gd name="connsiteY3" fmla="*/ 706056 h 1273215"/>
                <a:gd name="connsiteX4" fmla="*/ 0 w 2835797"/>
                <a:gd name="connsiteY4" fmla="*/ 0 h 1273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5797" h="1273215">
                  <a:moveTo>
                    <a:pt x="0" y="0"/>
                  </a:moveTo>
                  <a:lnTo>
                    <a:pt x="2835797" y="544010"/>
                  </a:lnTo>
                  <a:lnTo>
                    <a:pt x="2766349" y="1273215"/>
                  </a:lnTo>
                  <a:lnTo>
                    <a:pt x="11575" y="706056"/>
                  </a:lnTo>
                  <a:lnTo>
                    <a:pt x="0" y="0"/>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2" name="任意多边形 11"/>
            <p:cNvSpPr/>
            <p:nvPr/>
          </p:nvSpPr>
          <p:spPr>
            <a:xfrm>
              <a:off x="5445552" y="3275005"/>
              <a:ext cx="434387" cy="1770718"/>
            </a:xfrm>
            <a:custGeom>
              <a:avLst/>
              <a:gdLst>
                <a:gd name="connsiteX0" fmla="*/ 57873 w 428263"/>
                <a:gd name="connsiteY0" fmla="*/ 1018573 h 1782502"/>
                <a:gd name="connsiteX1" fmla="*/ 0 w 428263"/>
                <a:gd name="connsiteY1" fmla="*/ 1782502 h 1782502"/>
                <a:gd name="connsiteX2" fmla="*/ 393539 w 428263"/>
                <a:gd name="connsiteY2" fmla="*/ 451413 h 1782502"/>
                <a:gd name="connsiteX3" fmla="*/ 428263 w 428263"/>
                <a:gd name="connsiteY3" fmla="*/ 0 h 1782502"/>
                <a:gd name="connsiteX4" fmla="*/ 57873 w 428263"/>
                <a:gd name="connsiteY4" fmla="*/ 1018573 h 1782502"/>
                <a:gd name="connsiteX0-1" fmla="*/ 64080 w 434470"/>
                <a:gd name="connsiteY0-2" fmla="*/ 1018573 h 1770087"/>
                <a:gd name="connsiteX1-3" fmla="*/ 0 w 434470"/>
                <a:gd name="connsiteY1-4" fmla="*/ 1770087 h 1770087"/>
                <a:gd name="connsiteX2-5" fmla="*/ 399746 w 434470"/>
                <a:gd name="connsiteY2-6" fmla="*/ 451413 h 1770087"/>
                <a:gd name="connsiteX3-7" fmla="*/ 434470 w 434470"/>
                <a:gd name="connsiteY3-8" fmla="*/ 0 h 1770087"/>
                <a:gd name="connsiteX4-9" fmla="*/ 64080 w 434470"/>
                <a:gd name="connsiteY4-10" fmla="*/ 1018573 h 177008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34470" h="1770087">
                  <a:moveTo>
                    <a:pt x="64080" y="1018573"/>
                  </a:moveTo>
                  <a:lnTo>
                    <a:pt x="0" y="1770087"/>
                  </a:lnTo>
                  <a:lnTo>
                    <a:pt x="399746" y="451413"/>
                  </a:lnTo>
                  <a:lnTo>
                    <a:pt x="434470" y="0"/>
                  </a:lnTo>
                  <a:lnTo>
                    <a:pt x="64080" y="1018573"/>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3" name="任意多边形 12"/>
            <p:cNvSpPr/>
            <p:nvPr/>
          </p:nvSpPr>
          <p:spPr>
            <a:xfrm>
              <a:off x="2673752" y="2919206"/>
              <a:ext cx="3206187" cy="1408715"/>
            </a:xfrm>
            <a:custGeom>
              <a:avLst/>
              <a:gdLst>
                <a:gd name="connsiteX0" fmla="*/ 3206187 w 3206187"/>
                <a:gd name="connsiteY0" fmla="*/ 381964 h 1423686"/>
                <a:gd name="connsiteX1" fmla="*/ 2835797 w 3206187"/>
                <a:gd name="connsiteY1" fmla="*/ 1423686 h 1423686"/>
                <a:gd name="connsiteX2" fmla="*/ 0 w 3206187"/>
                <a:gd name="connsiteY2" fmla="*/ 868101 h 1423686"/>
                <a:gd name="connsiteX3" fmla="*/ 601883 w 3206187"/>
                <a:gd name="connsiteY3" fmla="*/ 0 h 1423686"/>
                <a:gd name="connsiteX4" fmla="*/ 3206187 w 3206187"/>
                <a:gd name="connsiteY4" fmla="*/ 381964 h 1423686"/>
                <a:gd name="connsiteX0-1" fmla="*/ 3206187 w 3206187"/>
                <a:gd name="connsiteY0-2" fmla="*/ 368004 h 1409726"/>
                <a:gd name="connsiteX1-3" fmla="*/ 2835797 w 3206187"/>
                <a:gd name="connsiteY1-4" fmla="*/ 1409726 h 1409726"/>
                <a:gd name="connsiteX2-5" fmla="*/ 0 w 3206187"/>
                <a:gd name="connsiteY2-6" fmla="*/ 854141 h 1409726"/>
                <a:gd name="connsiteX3-7" fmla="*/ 671685 w 3206187"/>
                <a:gd name="connsiteY3-8" fmla="*/ 0 h 1409726"/>
                <a:gd name="connsiteX4-9" fmla="*/ 3206187 w 3206187"/>
                <a:gd name="connsiteY4-10" fmla="*/ 368004 h 14097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06187" h="1409726">
                  <a:moveTo>
                    <a:pt x="3206187" y="368004"/>
                  </a:moveTo>
                  <a:lnTo>
                    <a:pt x="2835797" y="1409726"/>
                  </a:lnTo>
                  <a:lnTo>
                    <a:pt x="0" y="854141"/>
                  </a:lnTo>
                  <a:lnTo>
                    <a:pt x="671685" y="0"/>
                  </a:lnTo>
                  <a:lnTo>
                    <a:pt x="3206187" y="368004"/>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grpSp>
        <p:nvGrpSpPr>
          <p:cNvPr id="14" name="组合 13"/>
          <p:cNvGrpSpPr/>
          <p:nvPr/>
        </p:nvGrpSpPr>
        <p:grpSpPr bwMode="auto">
          <a:xfrm>
            <a:off x="4665655" y="2382212"/>
            <a:ext cx="2814637" cy="1712912"/>
            <a:chOff x="2715552" y="2197324"/>
            <a:chExt cx="3667494" cy="2233915"/>
          </a:xfrm>
          <a:solidFill>
            <a:srgbClr val="00B050"/>
          </a:solidFill>
        </p:grpSpPr>
        <p:sp>
          <p:nvSpPr>
            <p:cNvPr id="15" name="任意多边形 14"/>
            <p:cNvSpPr/>
            <p:nvPr/>
          </p:nvSpPr>
          <p:spPr>
            <a:xfrm>
              <a:off x="4229712" y="2892964"/>
              <a:ext cx="2147129" cy="1538275"/>
            </a:xfrm>
            <a:custGeom>
              <a:avLst/>
              <a:gdLst>
                <a:gd name="connsiteX0" fmla="*/ 23150 w 2164466"/>
                <a:gd name="connsiteY0" fmla="*/ 717630 h 1562582"/>
                <a:gd name="connsiteX1" fmla="*/ 0 w 2164466"/>
                <a:gd name="connsiteY1" fmla="*/ 1562582 h 1562582"/>
                <a:gd name="connsiteX2" fmla="*/ 2118167 w 2164466"/>
                <a:gd name="connsiteY2" fmla="*/ 706056 h 1562582"/>
                <a:gd name="connsiteX3" fmla="*/ 2164466 w 2164466"/>
                <a:gd name="connsiteY3" fmla="*/ 0 h 1562582"/>
                <a:gd name="connsiteX4" fmla="*/ 23150 w 2164466"/>
                <a:gd name="connsiteY4" fmla="*/ 717630 h 1562582"/>
                <a:gd name="connsiteX0-1" fmla="*/ 23150 w 2145745"/>
                <a:gd name="connsiteY0-2" fmla="*/ 699008 h 1543960"/>
                <a:gd name="connsiteX1-3" fmla="*/ 0 w 2145745"/>
                <a:gd name="connsiteY1-4" fmla="*/ 1543960 h 1543960"/>
                <a:gd name="connsiteX2-5" fmla="*/ 2118167 w 2145745"/>
                <a:gd name="connsiteY2-6" fmla="*/ 687434 h 1543960"/>
                <a:gd name="connsiteX3-7" fmla="*/ 2145745 w 2145745"/>
                <a:gd name="connsiteY3-8" fmla="*/ 0 h 1543960"/>
                <a:gd name="connsiteX4-9" fmla="*/ 23150 w 2145745"/>
                <a:gd name="connsiteY4-10" fmla="*/ 699008 h 1543960"/>
                <a:gd name="connsiteX0-11" fmla="*/ 23150 w 2158226"/>
                <a:gd name="connsiteY0-12" fmla="*/ 692800 h 1537752"/>
                <a:gd name="connsiteX1-13" fmla="*/ 0 w 2158226"/>
                <a:gd name="connsiteY1-14" fmla="*/ 1537752 h 1537752"/>
                <a:gd name="connsiteX2-15" fmla="*/ 2118167 w 2158226"/>
                <a:gd name="connsiteY2-16" fmla="*/ 681226 h 1537752"/>
                <a:gd name="connsiteX3-17" fmla="*/ 2158226 w 2158226"/>
                <a:gd name="connsiteY3-18" fmla="*/ 0 h 1537752"/>
                <a:gd name="connsiteX4-19" fmla="*/ 23150 w 2158226"/>
                <a:gd name="connsiteY4-20" fmla="*/ 692800 h 153775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58226" h="1537752">
                  <a:moveTo>
                    <a:pt x="23150" y="692800"/>
                  </a:moveTo>
                  <a:lnTo>
                    <a:pt x="0" y="1537752"/>
                  </a:lnTo>
                  <a:lnTo>
                    <a:pt x="2118167" y="681226"/>
                  </a:lnTo>
                  <a:lnTo>
                    <a:pt x="2158226" y="0"/>
                  </a:lnTo>
                  <a:lnTo>
                    <a:pt x="23150" y="692800"/>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6" name="任意多边形 15"/>
            <p:cNvSpPr/>
            <p:nvPr/>
          </p:nvSpPr>
          <p:spPr>
            <a:xfrm>
              <a:off x="2721757" y="2197324"/>
              <a:ext cx="3661289" cy="1399562"/>
            </a:xfrm>
            <a:custGeom>
              <a:avLst/>
              <a:gdLst>
                <a:gd name="connsiteX0" fmla="*/ 1551008 w 3692324"/>
                <a:gd name="connsiteY0" fmla="*/ 1400537 h 1400537"/>
                <a:gd name="connsiteX1" fmla="*/ 3692324 w 3692324"/>
                <a:gd name="connsiteY1" fmla="*/ 694481 h 1400537"/>
                <a:gd name="connsiteX2" fmla="*/ 1979271 w 3692324"/>
                <a:gd name="connsiteY2" fmla="*/ 0 h 1400537"/>
                <a:gd name="connsiteX3" fmla="*/ 0 w 3692324"/>
                <a:gd name="connsiteY3" fmla="*/ 520861 h 1400537"/>
                <a:gd name="connsiteX4" fmla="*/ 1551008 w 3692324"/>
                <a:gd name="connsiteY4" fmla="*/ 1400537 h 1400537"/>
                <a:gd name="connsiteX0-1" fmla="*/ 1519972 w 3661288"/>
                <a:gd name="connsiteY0-2" fmla="*/ 1400537 h 1400537"/>
                <a:gd name="connsiteX1-3" fmla="*/ 3661288 w 3661288"/>
                <a:gd name="connsiteY1-4" fmla="*/ 694481 h 1400537"/>
                <a:gd name="connsiteX2-5" fmla="*/ 1948235 w 3661288"/>
                <a:gd name="connsiteY2-6" fmla="*/ 0 h 1400537"/>
                <a:gd name="connsiteX3-7" fmla="*/ 0 w 3661288"/>
                <a:gd name="connsiteY3-8" fmla="*/ 520862 h 1400537"/>
                <a:gd name="connsiteX4-9" fmla="*/ 1519972 w 3661288"/>
                <a:gd name="connsiteY4-10" fmla="*/ 1400537 h 140053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661288" h="1400537">
                  <a:moveTo>
                    <a:pt x="1519972" y="1400537"/>
                  </a:moveTo>
                  <a:lnTo>
                    <a:pt x="3661288" y="694481"/>
                  </a:lnTo>
                  <a:lnTo>
                    <a:pt x="1948235" y="0"/>
                  </a:lnTo>
                  <a:lnTo>
                    <a:pt x="0" y="520862"/>
                  </a:lnTo>
                  <a:lnTo>
                    <a:pt x="1519972" y="1400537"/>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7" name="任意多边形 16"/>
            <p:cNvSpPr/>
            <p:nvPr/>
          </p:nvSpPr>
          <p:spPr>
            <a:xfrm>
              <a:off x="2715552" y="2712842"/>
              <a:ext cx="1532776" cy="1718397"/>
            </a:xfrm>
            <a:custGeom>
              <a:avLst/>
              <a:gdLst>
                <a:gd name="connsiteX0" fmla="*/ 0 w 1551008"/>
                <a:gd name="connsiteY0" fmla="*/ 0 h 1736202"/>
                <a:gd name="connsiteX1" fmla="*/ 46299 w 1551008"/>
                <a:gd name="connsiteY1" fmla="*/ 671331 h 1736202"/>
                <a:gd name="connsiteX2" fmla="*/ 1551008 w 1551008"/>
                <a:gd name="connsiteY2" fmla="*/ 1736202 h 1736202"/>
                <a:gd name="connsiteX3" fmla="*/ 1551008 w 1551008"/>
                <a:gd name="connsiteY3" fmla="*/ 891250 h 1736202"/>
                <a:gd name="connsiteX4" fmla="*/ 0 w 1551008"/>
                <a:gd name="connsiteY4" fmla="*/ 0 h 1736202"/>
                <a:gd name="connsiteX0-1" fmla="*/ 0 w 1557216"/>
                <a:gd name="connsiteY0-2" fmla="*/ 0 h 1736202"/>
                <a:gd name="connsiteX1-3" fmla="*/ 46299 w 1557216"/>
                <a:gd name="connsiteY1-4" fmla="*/ 671331 h 1736202"/>
                <a:gd name="connsiteX2-5" fmla="*/ 1551008 w 1557216"/>
                <a:gd name="connsiteY2-6" fmla="*/ 1736202 h 1736202"/>
                <a:gd name="connsiteX3-7" fmla="*/ 1557216 w 1557216"/>
                <a:gd name="connsiteY3-8" fmla="*/ 909872 h 1736202"/>
                <a:gd name="connsiteX4-9" fmla="*/ 0 w 1557216"/>
                <a:gd name="connsiteY4-10" fmla="*/ 0 h 1736202"/>
                <a:gd name="connsiteX0-11" fmla="*/ 0 w 1532387"/>
                <a:gd name="connsiteY0-12" fmla="*/ 0 h 1717580"/>
                <a:gd name="connsiteX1-13" fmla="*/ 21470 w 1532387"/>
                <a:gd name="connsiteY1-14" fmla="*/ 652709 h 1717580"/>
                <a:gd name="connsiteX2-15" fmla="*/ 1526179 w 1532387"/>
                <a:gd name="connsiteY2-16" fmla="*/ 1717580 h 1717580"/>
                <a:gd name="connsiteX3-17" fmla="*/ 1532387 w 1532387"/>
                <a:gd name="connsiteY3-18" fmla="*/ 891250 h 1717580"/>
                <a:gd name="connsiteX4-19" fmla="*/ 0 w 1532387"/>
                <a:gd name="connsiteY4-20" fmla="*/ 0 h 1717580"/>
                <a:gd name="connsiteX0-21" fmla="*/ 0 w 1532387"/>
                <a:gd name="connsiteY0-22" fmla="*/ 0 h 1711373"/>
                <a:gd name="connsiteX1-23" fmla="*/ 21470 w 1532387"/>
                <a:gd name="connsiteY1-24" fmla="*/ 646502 h 1711373"/>
                <a:gd name="connsiteX2-25" fmla="*/ 1526179 w 1532387"/>
                <a:gd name="connsiteY2-26" fmla="*/ 1711373 h 1711373"/>
                <a:gd name="connsiteX3-27" fmla="*/ 1532387 w 1532387"/>
                <a:gd name="connsiteY3-28" fmla="*/ 885043 h 1711373"/>
                <a:gd name="connsiteX4-29" fmla="*/ 0 w 1532387"/>
                <a:gd name="connsiteY4-30" fmla="*/ 0 h 1711373"/>
                <a:gd name="connsiteX0-31" fmla="*/ 0 w 1532387"/>
                <a:gd name="connsiteY0-32" fmla="*/ 0 h 1717580"/>
                <a:gd name="connsiteX1-33" fmla="*/ 21470 w 1532387"/>
                <a:gd name="connsiteY1-34" fmla="*/ 652709 h 1717580"/>
                <a:gd name="connsiteX2-35" fmla="*/ 1526179 w 1532387"/>
                <a:gd name="connsiteY2-36" fmla="*/ 1717580 h 1717580"/>
                <a:gd name="connsiteX3-37" fmla="*/ 1532387 w 1532387"/>
                <a:gd name="connsiteY3-38" fmla="*/ 891250 h 1717580"/>
                <a:gd name="connsiteX4-39" fmla="*/ 0 w 1532387"/>
                <a:gd name="connsiteY4-40" fmla="*/ 0 h 171758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532387" h="1717580">
                  <a:moveTo>
                    <a:pt x="0" y="0"/>
                  </a:moveTo>
                  <a:lnTo>
                    <a:pt x="21470" y="652709"/>
                  </a:lnTo>
                  <a:lnTo>
                    <a:pt x="1526179" y="1717580"/>
                  </a:lnTo>
                  <a:cubicBezTo>
                    <a:pt x="1528248" y="1442137"/>
                    <a:pt x="1530318" y="1166693"/>
                    <a:pt x="1532387" y="891250"/>
                  </a:cubicBezTo>
                  <a:lnTo>
                    <a:pt x="0" y="0"/>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sp>
        <p:nvSpPr>
          <p:cNvPr id="18" name="TextBox 11"/>
          <p:cNvSpPr txBox="1">
            <a:spLocks noChangeArrowheads="1"/>
          </p:cNvSpPr>
          <p:nvPr/>
        </p:nvSpPr>
        <p:spPr bwMode="auto">
          <a:xfrm flipH="1">
            <a:off x="1454150" y="3242945"/>
            <a:ext cx="1939290" cy="58356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lang="zh-CN" altLang="en-US" sz="1600" kern="0" dirty="0">
                <a:latin typeface="微软雅黑" panose="020B0503020204020204" pitchFamily="34" charset="-122"/>
                <a:ea typeface="微软雅黑" panose="020B0503020204020204" pitchFamily="34" charset="-122"/>
                <a:cs typeface="+mn-cs"/>
              </a:rPr>
              <a:t>作客、就医、购物、交通、打电话</a:t>
            </a:r>
            <a:endParaRPr lang="zh-CN" altLang="en-US" sz="1600" kern="0" dirty="0">
              <a:latin typeface="微软雅黑" panose="020B0503020204020204" pitchFamily="34" charset="-122"/>
              <a:ea typeface="微软雅黑" panose="020B0503020204020204" pitchFamily="34" charset="-122"/>
              <a:cs typeface="+mn-cs"/>
            </a:endParaRPr>
          </a:p>
        </p:txBody>
      </p:sp>
      <p:sp>
        <p:nvSpPr>
          <p:cNvPr id="19" name="TextBox 11"/>
          <p:cNvSpPr txBox="1">
            <a:spLocks noChangeArrowheads="1"/>
          </p:cNvSpPr>
          <p:nvPr/>
        </p:nvSpPr>
        <p:spPr bwMode="auto">
          <a:xfrm flipH="1">
            <a:off x="1442451" y="2839412"/>
            <a:ext cx="1781754" cy="398780"/>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lang="zh-CN" altLang="en-US" sz="2000" b="1" kern="0" dirty="0">
                <a:latin typeface="微软雅黑" panose="020B0503020204020204" pitchFamily="34" charset="-122"/>
                <a:ea typeface="微软雅黑" panose="020B0503020204020204" pitchFamily="34" charset="-122"/>
                <a:cs typeface="+mn-cs"/>
              </a:rPr>
              <a:t>情景教学模式</a:t>
            </a:r>
            <a:endParaRPr lang="zh-CN" altLang="en-US" sz="2000" b="1" kern="0" dirty="0">
              <a:latin typeface="微软雅黑" panose="020B0503020204020204" pitchFamily="34" charset="-122"/>
              <a:ea typeface="微软雅黑" panose="020B0503020204020204" pitchFamily="34" charset="-122"/>
              <a:cs typeface="+mn-cs"/>
            </a:endParaRPr>
          </a:p>
        </p:txBody>
      </p:sp>
      <p:sp>
        <p:nvSpPr>
          <p:cNvPr id="20" name="TextBox 11"/>
          <p:cNvSpPr txBox="1">
            <a:spLocks noChangeArrowheads="1"/>
          </p:cNvSpPr>
          <p:nvPr/>
        </p:nvSpPr>
        <p:spPr bwMode="auto">
          <a:xfrm flipH="1">
            <a:off x="7480300" y="2717165"/>
            <a:ext cx="3114040" cy="58356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fontAlgn="auto" hangingPunct="1">
              <a:spcBef>
                <a:spcPts val="0"/>
              </a:spcBef>
              <a:spcAft>
                <a:spcPts val="0"/>
              </a:spcAft>
              <a:defRPr/>
            </a:pPr>
            <a:r>
              <a:rPr lang="zh-CN" altLang="en-US" sz="1600" kern="0" dirty="0">
                <a:latin typeface="微软雅黑" panose="020B0503020204020204" pitchFamily="34" charset="-122"/>
                <a:ea typeface="微软雅黑" panose="020B0503020204020204" pitchFamily="34" charset="-122"/>
                <a:cs typeface="+mn-cs"/>
              </a:rPr>
              <a:t>打电话、城市交通</a:t>
            </a:r>
            <a:endParaRPr lang="zh-CN" altLang="en-US" sz="1600" kern="0" dirty="0">
              <a:latin typeface="微软雅黑" panose="020B0503020204020204" pitchFamily="34" charset="-122"/>
              <a:ea typeface="微软雅黑" panose="020B0503020204020204" pitchFamily="34" charset="-122"/>
              <a:cs typeface="+mn-cs"/>
            </a:endParaRPr>
          </a:p>
          <a:p>
            <a:pPr algn="r" eaLnBrk="1" fontAlgn="auto" hangingPunct="1">
              <a:spcBef>
                <a:spcPts val="0"/>
              </a:spcBef>
              <a:spcAft>
                <a:spcPts val="0"/>
              </a:spcAft>
              <a:defRPr/>
            </a:pPr>
            <a:r>
              <a:rPr lang="zh-CN" altLang="en-US" sz="1600" kern="0" dirty="0">
                <a:latin typeface="微软雅黑" panose="020B0503020204020204" pitchFamily="34" charset="-122"/>
                <a:ea typeface="微软雅黑" panose="020B0503020204020204" pitchFamily="34" charset="-122"/>
                <a:cs typeface="+mn-cs"/>
              </a:rPr>
              <a:t>兴趣和爱好、工作日、休息日</a:t>
            </a:r>
            <a:endParaRPr lang="zh-CN" altLang="en-US" sz="1600" kern="0" dirty="0">
              <a:latin typeface="微软雅黑" panose="020B0503020204020204" pitchFamily="34" charset="-122"/>
              <a:ea typeface="微软雅黑" panose="020B0503020204020204" pitchFamily="34" charset="-122"/>
              <a:cs typeface="+mn-cs"/>
            </a:endParaRPr>
          </a:p>
        </p:txBody>
      </p:sp>
      <p:sp>
        <p:nvSpPr>
          <p:cNvPr id="21" name="TextBox 11"/>
          <p:cNvSpPr txBox="1">
            <a:spLocks noChangeArrowheads="1"/>
          </p:cNvSpPr>
          <p:nvPr/>
        </p:nvSpPr>
        <p:spPr bwMode="auto">
          <a:xfrm flipH="1">
            <a:off x="8140065" y="2312670"/>
            <a:ext cx="2154555" cy="398780"/>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fontAlgn="auto" hangingPunct="1">
              <a:spcBef>
                <a:spcPts val="0"/>
              </a:spcBef>
              <a:spcAft>
                <a:spcPts val="0"/>
              </a:spcAft>
              <a:defRPr/>
            </a:pPr>
            <a:r>
              <a:rPr lang="zh-CN" altLang="en-US" sz="2000" b="1" kern="0" dirty="0">
                <a:latin typeface="微软雅黑" panose="020B0503020204020204" pitchFamily="34" charset="-122"/>
                <a:ea typeface="微软雅黑" panose="020B0503020204020204" pitchFamily="34" charset="-122"/>
                <a:cs typeface="+mn-cs"/>
              </a:rPr>
              <a:t>对话式教学模式</a:t>
            </a:r>
            <a:endParaRPr lang="zh-CN" altLang="en-US" sz="2000" b="1" kern="0" dirty="0">
              <a:latin typeface="微软雅黑" panose="020B0503020204020204" pitchFamily="34" charset="-122"/>
              <a:ea typeface="微软雅黑" panose="020B0503020204020204" pitchFamily="34" charset="-122"/>
              <a:cs typeface="+mn-cs"/>
            </a:endParaRPr>
          </a:p>
        </p:txBody>
      </p:sp>
      <p:sp>
        <p:nvSpPr>
          <p:cNvPr id="22" name="TextBox 11"/>
          <p:cNvSpPr txBox="1">
            <a:spLocks noChangeArrowheads="1"/>
          </p:cNvSpPr>
          <p:nvPr/>
        </p:nvSpPr>
        <p:spPr bwMode="auto">
          <a:xfrm flipH="1">
            <a:off x="7077075" y="3826510"/>
            <a:ext cx="4131310" cy="1322070"/>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1" fontAlgn="auto" hangingPunct="1">
              <a:spcBef>
                <a:spcPts val="0"/>
              </a:spcBef>
              <a:spcAft>
                <a:spcPts val="0"/>
              </a:spcAft>
              <a:defRPr/>
            </a:pPr>
            <a:r>
              <a:rPr lang="en-US" altLang="zh-CN" sz="1600" kern="0" dirty="0">
                <a:latin typeface="微软雅黑" panose="020B0503020204020204" pitchFamily="34" charset="-122"/>
                <a:ea typeface="微软雅黑" panose="020B0503020204020204" pitchFamily="34" charset="-122"/>
                <a:cs typeface="+mn-cs"/>
              </a:rPr>
              <a:t>1.</a:t>
            </a:r>
            <a:r>
              <a:rPr lang="zh-CN" altLang="en-US" sz="1600" kern="0" dirty="0">
                <a:latin typeface="微软雅黑" panose="020B0503020204020204" pitchFamily="34" charset="-122"/>
                <a:ea typeface="微软雅黑" panose="020B0503020204020204" pitchFamily="34" charset="-122"/>
                <a:cs typeface="+mn-cs"/>
              </a:rPr>
              <a:t>辩论（家庭问题：家庭应不应该要</a:t>
            </a:r>
            <a:r>
              <a:rPr lang="en-US" altLang="zh-CN" sz="1600" kern="0" dirty="0">
                <a:latin typeface="微软雅黑" panose="020B0503020204020204" pitchFamily="34" charset="-122"/>
                <a:ea typeface="微软雅黑" panose="020B0503020204020204" pitchFamily="34" charset="-122"/>
                <a:cs typeface="+mn-cs"/>
              </a:rPr>
              <a:t>“</a:t>
            </a:r>
            <a:r>
              <a:rPr lang="zh-CN" altLang="en-US" sz="1600" kern="0" dirty="0">
                <a:latin typeface="微软雅黑" panose="020B0503020204020204" pitchFamily="34" charset="-122"/>
                <a:ea typeface="微软雅黑" panose="020B0503020204020204" pitchFamily="34" charset="-122"/>
                <a:cs typeface="+mn-cs"/>
              </a:rPr>
              <a:t>二胎</a:t>
            </a:r>
            <a:r>
              <a:rPr lang="en-US" altLang="zh-CN" sz="1600" kern="0" dirty="0">
                <a:latin typeface="微软雅黑" panose="020B0503020204020204" pitchFamily="34" charset="-122"/>
                <a:ea typeface="微软雅黑" panose="020B0503020204020204" pitchFamily="34" charset="-122"/>
                <a:cs typeface="+mn-cs"/>
              </a:rPr>
              <a:t>”</a:t>
            </a:r>
            <a:r>
              <a:rPr lang="zh-CN" altLang="en-US" sz="1600" kern="0" dirty="0">
                <a:latin typeface="微软雅黑" panose="020B0503020204020204" pitchFamily="34" charset="-122"/>
                <a:ea typeface="微软雅黑" panose="020B0503020204020204" pitchFamily="34" charset="-122"/>
                <a:cs typeface="+mn-cs"/>
              </a:rPr>
              <a:t>）</a:t>
            </a:r>
            <a:endParaRPr lang="zh-CN" altLang="en-US" sz="1600" kern="0" dirty="0">
              <a:latin typeface="微软雅黑" panose="020B0503020204020204" pitchFamily="34" charset="-122"/>
              <a:ea typeface="微软雅黑" panose="020B0503020204020204" pitchFamily="34" charset="-122"/>
              <a:cs typeface="+mn-cs"/>
            </a:endParaRPr>
          </a:p>
          <a:p>
            <a:pPr algn="l" eaLnBrk="1" fontAlgn="auto" hangingPunct="1">
              <a:spcBef>
                <a:spcPts val="0"/>
              </a:spcBef>
              <a:spcAft>
                <a:spcPts val="0"/>
              </a:spcAft>
              <a:defRPr/>
            </a:pPr>
            <a:r>
              <a:rPr lang="en-US" altLang="zh-CN" sz="1600" kern="0" dirty="0">
                <a:latin typeface="微软雅黑" panose="020B0503020204020204" pitchFamily="34" charset="-122"/>
                <a:ea typeface="微软雅黑" panose="020B0503020204020204" pitchFamily="34" charset="-122"/>
                <a:cs typeface="+mn-cs"/>
              </a:rPr>
              <a:t>2.</a:t>
            </a:r>
            <a:r>
              <a:rPr lang="zh-CN" altLang="en-US" sz="1600" kern="0" dirty="0">
                <a:latin typeface="微软雅黑" panose="020B0503020204020204" pitchFamily="34" charset="-122"/>
                <a:ea typeface="微软雅黑" panose="020B0503020204020204" pitchFamily="34" charset="-122"/>
                <a:cs typeface="+mn-cs"/>
              </a:rPr>
              <a:t>我来说你来猜（自我介绍：学生描述班里的同学，其他同学来猜</a:t>
            </a:r>
            <a:endParaRPr lang="zh-CN" altLang="en-US" sz="1600" kern="0" dirty="0">
              <a:latin typeface="微软雅黑" panose="020B0503020204020204" pitchFamily="34" charset="-122"/>
              <a:ea typeface="微软雅黑" panose="020B0503020204020204" pitchFamily="34" charset="-122"/>
              <a:cs typeface="+mn-cs"/>
            </a:endParaRPr>
          </a:p>
          <a:p>
            <a:pPr algn="l" eaLnBrk="1" fontAlgn="auto" hangingPunct="1">
              <a:spcBef>
                <a:spcPts val="0"/>
              </a:spcBef>
              <a:spcAft>
                <a:spcPts val="0"/>
              </a:spcAft>
              <a:defRPr/>
            </a:pPr>
            <a:r>
              <a:rPr lang="en-US" altLang="zh-CN" sz="1600" kern="0" dirty="0">
                <a:latin typeface="微软雅黑" panose="020B0503020204020204" pitchFamily="34" charset="-122"/>
                <a:ea typeface="微软雅黑" panose="020B0503020204020204" pitchFamily="34" charset="-122"/>
                <a:cs typeface="+mn-cs"/>
              </a:rPr>
              <a:t>3.</a:t>
            </a:r>
            <a:r>
              <a:rPr lang="zh-CN" altLang="en-US" sz="1600" kern="0" dirty="0">
                <a:latin typeface="微软雅黑" panose="020B0503020204020204" pitchFamily="34" charset="-122"/>
                <a:ea typeface="微软雅黑" panose="020B0503020204020204" pitchFamily="34" charset="-122"/>
                <a:cs typeface="+mn-cs"/>
              </a:rPr>
              <a:t>答记者问（年轻一代</a:t>
            </a:r>
            <a:r>
              <a:rPr lang="en-US" altLang="zh-CN" sz="1600" kern="0" dirty="0">
                <a:latin typeface="微软雅黑" panose="020B0503020204020204" pitchFamily="34" charset="-122"/>
                <a:ea typeface="微软雅黑" panose="020B0503020204020204" pitchFamily="34" charset="-122"/>
                <a:cs typeface="+mn-cs"/>
              </a:rPr>
              <a:t>--</a:t>
            </a:r>
            <a:r>
              <a:rPr lang="zh-CN" altLang="en-US" sz="1600" kern="0" dirty="0">
                <a:latin typeface="微软雅黑" panose="020B0503020204020204" pitchFamily="34" charset="-122"/>
                <a:ea typeface="微软雅黑" panose="020B0503020204020204" pitchFamily="34" charset="-122"/>
                <a:cs typeface="+mn-cs"/>
              </a:rPr>
              <a:t>老一代）</a:t>
            </a:r>
            <a:endParaRPr lang="zh-CN" altLang="en-US" sz="1600" kern="0" dirty="0">
              <a:latin typeface="微软雅黑" panose="020B0503020204020204" pitchFamily="34" charset="-122"/>
              <a:ea typeface="微软雅黑" panose="020B0503020204020204" pitchFamily="34" charset="-122"/>
              <a:cs typeface="+mn-cs"/>
            </a:endParaRPr>
          </a:p>
        </p:txBody>
      </p:sp>
      <p:sp>
        <p:nvSpPr>
          <p:cNvPr id="23" name="TextBox 11"/>
          <p:cNvSpPr txBox="1">
            <a:spLocks noChangeArrowheads="1"/>
          </p:cNvSpPr>
          <p:nvPr/>
        </p:nvSpPr>
        <p:spPr bwMode="auto">
          <a:xfrm flipH="1">
            <a:off x="8603097" y="3493462"/>
            <a:ext cx="1781753" cy="398780"/>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fontAlgn="auto" hangingPunct="1">
              <a:spcBef>
                <a:spcPts val="0"/>
              </a:spcBef>
              <a:spcAft>
                <a:spcPts val="0"/>
              </a:spcAft>
              <a:defRPr/>
            </a:pPr>
            <a:r>
              <a:rPr lang="zh-CN" altLang="en-US" sz="2000" b="1" kern="0" dirty="0">
                <a:latin typeface="微软雅黑" panose="020B0503020204020204" pitchFamily="34" charset="-122"/>
                <a:ea typeface="微软雅黑" panose="020B0503020204020204" pitchFamily="34" charset="-122"/>
                <a:cs typeface="+mn-cs"/>
              </a:rPr>
              <a:t>活动教学模式</a:t>
            </a:r>
            <a:endParaRPr lang="zh-CN" altLang="en-US" sz="2000" b="1" kern="0" dirty="0">
              <a:latin typeface="微软雅黑" panose="020B0503020204020204" pitchFamily="34" charset="-122"/>
              <a:ea typeface="微软雅黑" panose="020B0503020204020204" pitchFamily="34" charset="-122"/>
              <a:cs typeface="+mn-cs"/>
            </a:endParaRPr>
          </a:p>
        </p:txBody>
      </p:sp>
      <p:sp>
        <p:nvSpPr>
          <p:cNvPr id="24" name="TextBox 11"/>
          <p:cNvSpPr txBox="1">
            <a:spLocks noChangeArrowheads="1"/>
          </p:cNvSpPr>
          <p:nvPr/>
        </p:nvSpPr>
        <p:spPr bwMode="auto">
          <a:xfrm flipH="1">
            <a:off x="5138730" y="2693362"/>
            <a:ext cx="1457325" cy="337185"/>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fontAlgn="auto" hangingPunct="1">
              <a:spcBef>
                <a:spcPts val="0"/>
              </a:spcBef>
              <a:spcAft>
                <a:spcPts val="0"/>
              </a:spcAft>
              <a:defRPr/>
            </a:pPr>
            <a:r>
              <a:rPr lang="zh-CN" altLang="en-US" sz="1600" b="1" kern="0" dirty="0">
                <a:latin typeface="微软雅黑" panose="020B0503020204020204" pitchFamily="34" charset="-122"/>
                <a:ea typeface="微软雅黑" panose="020B0503020204020204" pitchFamily="34" charset="-122"/>
                <a:cs typeface="+mn-cs"/>
              </a:rPr>
              <a:t>相互融合</a:t>
            </a:r>
            <a:r>
              <a:rPr lang="zh-CN" altLang="en-US" sz="1600" b="1" kern="0" dirty="0">
                <a:latin typeface="微软雅黑" panose="020B0503020204020204" pitchFamily="34" charset="-122"/>
                <a:ea typeface="微软雅黑" panose="020B0503020204020204" pitchFamily="34" charset="-122"/>
                <a:cs typeface="+mn-cs"/>
              </a:rPr>
              <a:t>    </a:t>
            </a:r>
            <a:endParaRPr lang="en-US" altLang="zh-CN" sz="1600" b="1" kern="0" dirty="0">
              <a:latin typeface="微软雅黑" panose="020B0503020204020204" pitchFamily="34" charset="-122"/>
              <a:ea typeface="微软雅黑" panose="020B0503020204020204" pitchFamily="34" charset="-122"/>
              <a:cs typeface="+mn-cs"/>
            </a:endParaRPr>
          </a:p>
        </p:txBody>
      </p:sp>
      <p:sp>
        <p:nvSpPr>
          <p:cNvPr id="25" name="TextBox 11"/>
          <p:cNvSpPr txBox="1">
            <a:spLocks noChangeArrowheads="1"/>
          </p:cNvSpPr>
          <p:nvPr/>
        </p:nvSpPr>
        <p:spPr bwMode="auto">
          <a:xfrm flipH="1">
            <a:off x="5141905" y="4060199"/>
            <a:ext cx="1455737" cy="337185"/>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fontAlgn="auto" hangingPunct="1">
              <a:spcBef>
                <a:spcPts val="0"/>
              </a:spcBef>
              <a:spcAft>
                <a:spcPts val="0"/>
              </a:spcAft>
              <a:defRPr/>
            </a:pPr>
            <a:r>
              <a:rPr lang="zh-CN" altLang="en-US" sz="1600" b="1" kern="0" dirty="0">
                <a:latin typeface="微软雅黑" panose="020B0503020204020204" pitchFamily="34" charset="-122"/>
                <a:ea typeface="微软雅黑" panose="020B0503020204020204" pitchFamily="34" charset="-122"/>
                <a:cs typeface="+mn-cs"/>
              </a:rPr>
              <a:t>相互渗透</a:t>
            </a:r>
            <a:r>
              <a:rPr lang="zh-CN" altLang="en-US" sz="1600" b="1" kern="0" dirty="0">
                <a:latin typeface="微软雅黑" panose="020B0503020204020204" pitchFamily="34" charset="-122"/>
                <a:ea typeface="微软雅黑" panose="020B0503020204020204" pitchFamily="34" charset="-122"/>
                <a:cs typeface="+mn-cs"/>
              </a:rPr>
              <a:t>    </a:t>
            </a:r>
            <a:endParaRPr lang="en-US" altLang="zh-CN" sz="1600" b="1" kern="0" dirty="0">
              <a:latin typeface="微软雅黑" panose="020B0503020204020204" pitchFamily="34" charset="-122"/>
              <a:ea typeface="微软雅黑" panose="020B0503020204020204" pitchFamily="34" charset="-122"/>
              <a:cs typeface="+mn-cs"/>
            </a:endParaRPr>
          </a:p>
        </p:txBody>
      </p:sp>
      <p:sp>
        <p:nvSpPr>
          <p:cNvPr id="26" name="TextBox 11"/>
          <p:cNvSpPr txBox="1">
            <a:spLocks noChangeArrowheads="1"/>
          </p:cNvSpPr>
          <p:nvPr/>
        </p:nvSpPr>
        <p:spPr bwMode="auto">
          <a:xfrm flipH="1">
            <a:off x="5141905" y="4584074"/>
            <a:ext cx="1455737" cy="337185"/>
          </a:xfrm>
          <a:prstGeom prst="rect">
            <a:avLst/>
          </a:prstGeom>
          <a:noFill/>
          <a:ln>
            <a:noFill/>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fontAlgn="auto" hangingPunct="1">
              <a:spcBef>
                <a:spcPts val="0"/>
              </a:spcBef>
              <a:spcAft>
                <a:spcPts val="0"/>
              </a:spcAft>
              <a:defRPr/>
            </a:pPr>
            <a:r>
              <a:rPr lang="zh-CN" altLang="en-US" sz="1600" b="1" kern="0" dirty="0">
                <a:latin typeface="微软雅黑" panose="020B0503020204020204" pitchFamily="34" charset="-122"/>
                <a:ea typeface="微软雅黑" panose="020B0503020204020204" pitchFamily="34" charset="-122"/>
                <a:cs typeface="+mn-cs"/>
              </a:rPr>
              <a:t>相互补充</a:t>
            </a:r>
            <a:r>
              <a:rPr lang="zh-CN" altLang="en-US" sz="1600" b="1" kern="0" dirty="0">
                <a:latin typeface="微软雅黑" panose="020B0503020204020204" pitchFamily="34" charset="-122"/>
                <a:ea typeface="微软雅黑" panose="020B0503020204020204" pitchFamily="34" charset="-122"/>
                <a:cs typeface="+mn-cs"/>
              </a:rPr>
              <a:t>    </a:t>
            </a:r>
            <a:endParaRPr lang="en-US" altLang="zh-CN" sz="1600" b="1" kern="0" dirty="0">
              <a:latin typeface="微软雅黑" panose="020B0503020204020204" pitchFamily="34" charset="-122"/>
              <a:ea typeface="微软雅黑" panose="020B0503020204020204" pitchFamily="34" charset="-122"/>
              <a:cs typeface="+mn-cs"/>
            </a:endParaRPr>
          </a:p>
        </p:txBody>
      </p:sp>
      <p:sp>
        <p:nvSpPr>
          <p:cNvPr id="45" name="矩形 44"/>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创新教学模式</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46" name="矩形 45"/>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4</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randombar(horizontal)">
                                      <p:cBhvr>
                                        <p:cTn id="19" dur="500"/>
                                        <p:tgtEl>
                                          <p:spTgt spid="10"/>
                                        </p:tgtEl>
                                      </p:cBhvr>
                                    </p:animEffect>
                                  </p:childTnLst>
                                </p:cTn>
                              </p:par>
                              <p:par>
                                <p:cTn id="20" presetID="14" presetClass="entr" presetSubtype="1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randombar(horizontal)">
                                      <p:cBhvr>
                                        <p:cTn id="22" dur="500"/>
                                        <p:tgtEl>
                                          <p:spTgt spid="14"/>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randombar(horizontal)">
                                      <p:cBhvr>
                                        <p:cTn id="25" dur="500"/>
                                        <p:tgtEl>
                                          <p:spTgt spid="18"/>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randombar(horizontal)">
                                      <p:cBhvr>
                                        <p:cTn id="28" dur="500"/>
                                        <p:tgtEl>
                                          <p:spTgt spid="19"/>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randombar(horizontal)">
                                      <p:cBhvr>
                                        <p:cTn id="31" dur="500"/>
                                        <p:tgtEl>
                                          <p:spTgt spid="20"/>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randombar(horizontal)">
                                      <p:cBhvr>
                                        <p:cTn id="34" dur="500"/>
                                        <p:tgtEl>
                                          <p:spTgt spid="21"/>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randombar(horizontal)">
                                      <p:cBhvr>
                                        <p:cTn id="37" dur="500"/>
                                        <p:tgtEl>
                                          <p:spTgt spid="22"/>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randombar(horizontal)">
                                      <p:cBhvr>
                                        <p:cTn id="40" dur="500"/>
                                        <p:tgtEl>
                                          <p:spTgt spid="23"/>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randombar(horizontal)">
                                      <p:cBhvr>
                                        <p:cTn id="43" dur="500"/>
                                        <p:tgtEl>
                                          <p:spTgt spid="24"/>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randombar(horizontal)">
                                      <p:cBhvr>
                                        <p:cTn id="46" dur="500"/>
                                        <p:tgtEl>
                                          <p:spTgt spid="25"/>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randombar(horizontal)">
                                      <p:cBhvr>
                                        <p:cTn id="4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bldLvl="0" animBg="1"/>
      <p:bldP spid="20" grpId="0"/>
      <p:bldP spid="21" grpId="0" bldLvl="0" animBg="1"/>
      <p:bldP spid="22" grpId="0"/>
      <p:bldP spid="23" grpId="0" bldLvl="0" animBg="1"/>
      <p:bldP spid="24" grpId="0" bldLvl="0" animBg="1"/>
      <p:bldP spid="25" grpId="0" bldLvl="0" animBg="1"/>
      <p:bldP spid="26"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478405" y="481330"/>
            <a:ext cx="406654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800" b="1" dirty="0">
                <a:solidFill>
                  <a:prstClr val="white"/>
                </a:solidFill>
                <a:latin typeface="Arial Unicode MS" pitchFamily="34" charset="-122"/>
                <a:ea typeface="Arial Unicode MS" pitchFamily="34" charset="-122"/>
                <a:cs typeface="Arial Unicode MS" pitchFamily="34" charset="-122"/>
              </a:rPr>
              <a:t>“</a:t>
            </a:r>
            <a:r>
              <a:rPr lang="zh-CN" altLang="en-US" sz="2800" b="1" dirty="0">
                <a:solidFill>
                  <a:prstClr val="white"/>
                </a:solidFill>
                <a:latin typeface="Arial Unicode MS" pitchFamily="34" charset="-122"/>
                <a:ea typeface="Arial Unicode MS" pitchFamily="34" charset="-122"/>
                <a:cs typeface="Arial Unicode MS" pitchFamily="34" charset="-122"/>
              </a:rPr>
              <a:t>课程思政</a:t>
            </a:r>
            <a:r>
              <a:rPr lang="en-US" altLang="zh-CN" sz="2800" b="1" dirty="0">
                <a:solidFill>
                  <a:prstClr val="white"/>
                </a:solidFill>
                <a:latin typeface="Arial Unicode MS" pitchFamily="34" charset="-122"/>
                <a:ea typeface="Arial Unicode MS" pitchFamily="34" charset="-122"/>
                <a:cs typeface="Arial Unicode MS" pitchFamily="34" charset="-122"/>
              </a:rPr>
              <a:t>” </a:t>
            </a:r>
            <a:r>
              <a:rPr lang="zh-CN" altLang="en-US" sz="2800" b="1" dirty="0">
                <a:solidFill>
                  <a:prstClr val="white"/>
                </a:solidFill>
                <a:latin typeface="Arial Unicode MS" pitchFamily="34" charset="-122"/>
                <a:ea typeface="Arial Unicode MS" pitchFamily="34" charset="-122"/>
                <a:cs typeface="Arial Unicode MS" pitchFamily="34" charset="-122"/>
              </a:rPr>
              <a:t>的提出</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26" name="矩形 2"/>
          <p:cNvSpPr/>
          <p:nvPr/>
        </p:nvSpPr>
        <p:spPr>
          <a:xfrm>
            <a:off x="599110" y="2706283"/>
            <a:ext cx="2251744" cy="1926802"/>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tx1"/>
                </a:solidFill>
                <a:latin typeface="微软雅黑" panose="020B0503020204020204" pitchFamily="34" charset="-122"/>
                <a:ea typeface="微软雅黑" panose="020B0503020204020204" pitchFamily="34" charset="-122"/>
              </a:rPr>
              <a:t>习近平</a:t>
            </a:r>
            <a:endParaRPr lang="zh-CN" altLang="en-US" sz="2800" b="1" dirty="0">
              <a:solidFill>
                <a:schemeClr val="tx1"/>
              </a:solidFill>
              <a:latin typeface="微软雅黑" panose="020B0503020204020204" pitchFamily="34" charset="-122"/>
              <a:ea typeface="微软雅黑" panose="020B0503020204020204" pitchFamily="34" charset="-122"/>
            </a:endParaRPr>
          </a:p>
        </p:txBody>
      </p:sp>
      <p:cxnSp>
        <p:nvCxnSpPr>
          <p:cNvPr id="27" name="直接连接符 26"/>
          <p:cNvCxnSpPr/>
          <p:nvPr/>
        </p:nvCxnSpPr>
        <p:spPr>
          <a:xfrm flipV="1">
            <a:off x="2850854" y="2349829"/>
            <a:ext cx="1676705" cy="97500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952511" y="3696972"/>
            <a:ext cx="1807736" cy="6593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矩形 2"/>
          <p:cNvSpPr/>
          <p:nvPr/>
        </p:nvSpPr>
        <p:spPr>
          <a:xfrm>
            <a:off x="4629216" y="1964432"/>
            <a:ext cx="672790" cy="575702"/>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bg1"/>
                </a:solidFill>
                <a:latin typeface="微软雅黑" panose="020B0503020204020204" pitchFamily="34" charset="-122"/>
                <a:ea typeface="微软雅黑" panose="020B0503020204020204" pitchFamily="34" charset="-122"/>
              </a:rPr>
              <a:t>1</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30" name="矩形 29"/>
          <p:cNvSpPr>
            <a:spLocks noChangeArrowheads="1"/>
          </p:cNvSpPr>
          <p:nvPr/>
        </p:nvSpPr>
        <p:spPr bwMode="auto">
          <a:xfrm>
            <a:off x="5403663" y="1721063"/>
            <a:ext cx="5739903" cy="1196949"/>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a:lnSpc>
                <a:spcPct val="150000"/>
              </a:lnSpc>
              <a:spcBef>
                <a:spcPct val="0"/>
              </a:spcBef>
            </a:pPr>
            <a:r>
              <a:rPr lang="en-US" sz="1600" cap="all" dirty="0">
                <a:latin typeface="微软雅黑" panose="020B0503020204020204" pitchFamily="34" charset="-122"/>
                <a:ea typeface="微软雅黑" panose="020B0503020204020204" pitchFamily="34" charset="-122"/>
                <a:cs typeface="+mj-cs"/>
              </a:rPr>
              <a:t>2016</a:t>
            </a:r>
            <a:r>
              <a:rPr lang="zh-CN" altLang="en-US" sz="1600" cap="all" dirty="0">
                <a:latin typeface="微软雅黑" panose="020B0503020204020204" pitchFamily="34" charset="-122"/>
                <a:ea typeface="微软雅黑" panose="020B0503020204020204" pitchFamily="34" charset="-122"/>
                <a:cs typeface="+mj-cs"/>
              </a:rPr>
              <a:t>年</a:t>
            </a:r>
            <a:r>
              <a:rPr lang="en-US" altLang="zh-CN" sz="1600" cap="all" dirty="0">
                <a:latin typeface="微软雅黑" panose="020B0503020204020204" pitchFamily="34" charset="-122"/>
                <a:ea typeface="微软雅黑" panose="020B0503020204020204" pitchFamily="34" charset="-122"/>
                <a:cs typeface="+mj-cs"/>
              </a:rPr>
              <a:t>12</a:t>
            </a:r>
            <a:r>
              <a:rPr lang="zh-CN" altLang="en-US" sz="1600" cap="all" dirty="0">
                <a:latin typeface="微软雅黑" panose="020B0503020204020204" pitchFamily="34" charset="-122"/>
                <a:ea typeface="微软雅黑" panose="020B0503020204020204" pitchFamily="34" charset="-122"/>
                <a:cs typeface="+mj-cs"/>
              </a:rPr>
              <a:t>月 </a:t>
            </a:r>
            <a:r>
              <a:rPr lang="en-US" altLang="zh-CN" sz="1600" cap="all" dirty="0">
                <a:latin typeface="微软雅黑" panose="020B0503020204020204" pitchFamily="34" charset="-122"/>
                <a:ea typeface="微软雅黑" panose="020B0503020204020204" pitchFamily="34" charset="-122"/>
                <a:cs typeface="+mj-cs"/>
              </a:rPr>
              <a:t>- </a:t>
            </a:r>
            <a:r>
              <a:rPr lang="zh-CN" altLang="en-US" sz="1600" cap="all" dirty="0">
                <a:latin typeface="微软雅黑" panose="020B0503020204020204" pitchFamily="34" charset="-122"/>
                <a:ea typeface="微软雅黑" panose="020B0503020204020204" pitchFamily="34" charset="-122"/>
                <a:cs typeface="+mj-cs"/>
              </a:rPr>
              <a:t>全国高校思想政治工作会议</a:t>
            </a:r>
            <a:endParaRPr lang="zh-CN" altLang="en-US" sz="1600" cap="all" dirty="0">
              <a:latin typeface="微软雅黑" panose="020B0503020204020204" pitchFamily="34" charset="-122"/>
              <a:ea typeface="微软雅黑" panose="020B0503020204020204" pitchFamily="34" charset="-122"/>
              <a:cs typeface="+mj-cs"/>
            </a:endParaRPr>
          </a:p>
          <a:p>
            <a:pPr>
              <a:lnSpc>
                <a:spcPct val="150000"/>
              </a:lnSpc>
              <a:spcBef>
                <a:spcPct val="0"/>
              </a:spcBef>
            </a:pPr>
            <a:r>
              <a:rPr lang="en-US" altLang="zh-CN" sz="1600" cap="all" dirty="0">
                <a:latin typeface="微软雅黑" panose="020B0503020204020204" pitchFamily="34" charset="-122"/>
                <a:ea typeface="微软雅黑" panose="020B0503020204020204" pitchFamily="34" charset="-122"/>
                <a:cs typeface="+mj-cs"/>
              </a:rPr>
              <a:t>“</a:t>
            </a:r>
            <a:r>
              <a:rPr lang="zh-CN" altLang="en-US" sz="1600" cap="all" dirty="0">
                <a:latin typeface="微软雅黑" panose="020B0503020204020204" pitchFamily="34" charset="-122"/>
                <a:ea typeface="微软雅黑" panose="020B0503020204020204" pitchFamily="34" charset="-122"/>
                <a:cs typeface="+mj-cs"/>
              </a:rPr>
              <a:t>应将思想政治工作贯穿教育教学全过程，实现全程育人，全方位育人，努力开创我国高等教育事业发展新局面。</a:t>
            </a:r>
            <a:r>
              <a:rPr lang="en-US" altLang="zh-CN" sz="1600" cap="all" dirty="0">
                <a:latin typeface="微软雅黑" panose="020B0503020204020204" pitchFamily="34" charset="-122"/>
                <a:ea typeface="微软雅黑" panose="020B0503020204020204" pitchFamily="34" charset="-122"/>
                <a:cs typeface="+mj-cs"/>
              </a:rPr>
              <a:t>”[1]</a:t>
            </a:r>
            <a:endParaRPr lang="en-US" altLang="zh-CN" sz="1600" cap="all" dirty="0">
              <a:latin typeface="微软雅黑" panose="020B0503020204020204" pitchFamily="34" charset="-122"/>
              <a:ea typeface="微软雅黑" panose="020B0503020204020204" pitchFamily="34" charset="-122"/>
              <a:cs typeface="+mj-cs"/>
            </a:endParaRPr>
          </a:p>
        </p:txBody>
      </p:sp>
      <p:cxnSp>
        <p:nvCxnSpPr>
          <p:cNvPr id="31" name="直接连接符 30"/>
          <p:cNvCxnSpPr/>
          <p:nvPr/>
        </p:nvCxnSpPr>
        <p:spPr>
          <a:xfrm>
            <a:off x="2842469" y="4233487"/>
            <a:ext cx="1870399" cy="79919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矩形 2"/>
          <p:cNvSpPr/>
          <p:nvPr/>
        </p:nvSpPr>
        <p:spPr>
          <a:xfrm>
            <a:off x="4629216" y="3434644"/>
            <a:ext cx="672790" cy="575702"/>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bg1"/>
                </a:solidFill>
                <a:latin typeface="微软雅黑" panose="020B0503020204020204" pitchFamily="34" charset="-122"/>
                <a:ea typeface="微软雅黑" panose="020B0503020204020204" pitchFamily="34" charset="-122"/>
              </a:rPr>
              <a:t>2</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33" name="矩形 32"/>
          <p:cNvSpPr>
            <a:spLocks noChangeArrowheads="1"/>
          </p:cNvSpPr>
          <p:nvPr/>
        </p:nvSpPr>
        <p:spPr bwMode="auto">
          <a:xfrm>
            <a:off x="5403663" y="3191275"/>
            <a:ext cx="5739903" cy="10422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a:lnSpc>
                <a:spcPct val="150000"/>
              </a:lnSpc>
              <a:spcBef>
                <a:spcPct val="0"/>
              </a:spcBef>
            </a:pPr>
            <a:endParaRPr lang="en-US" altLang="zh-CN" sz="1600" cap="all" dirty="0">
              <a:latin typeface="微软雅黑" panose="020B0503020204020204" pitchFamily="34" charset="-122"/>
              <a:ea typeface="微软雅黑" panose="020B0503020204020204" pitchFamily="34" charset="-122"/>
            </a:endParaRPr>
          </a:p>
        </p:txBody>
      </p:sp>
      <p:sp>
        <p:nvSpPr>
          <p:cNvPr id="34" name="矩形 2"/>
          <p:cNvSpPr/>
          <p:nvPr/>
        </p:nvSpPr>
        <p:spPr>
          <a:xfrm>
            <a:off x="4629216" y="4861700"/>
            <a:ext cx="672790" cy="575702"/>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bg1"/>
                </a:solidFill>
                <a:latin typeface="微软雅黑" panose="020B0503020204020204" pitchFamily="34" charset="-122"/>
                <a:ea typeface="微软雅黑" panose="020B0503020204020204" pitchFamily="34" charset="-122"/>
              </a:rPr>
              <a:t>3</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35" name="矩形 34"/>
          <p:cNvSpPr>
            <a:spLocks noChangeArrowheads="1"/>
          </p:cNvSpPr>
          <p:nvPr/>
        </p:nvSpPr>
        <p:spPr bwMode="auto">
          <a:xfrm>
            <a:off x="5404485" y="4756785"/>
            <a:ext cx="5739765" cy="9937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“要坚持显性教育和隐性教育相统一，挖掘其他课程和教学方式中蕴含的思想政治教育资源，实现全员全程全方位育人。”</a:t>
            </a:r>
            <a:r>
              <a:rPr lang="en-US" altLang="zh-CN" sz="1600" cap="all" dirty="0">
                <a:latin typeface="微软雅黑" panose="020B0503020204020204" pitchFamily="34" charset="-122"/>
                <a:ea typeface="微软雅黑" panose="020B0503020204020204" pitchFamily="34" charset="-122"/>
              </a:rPr>
              <a:t>[3]</a:t>
            </a:r>
            <a:endParaRPr lang="en-US" altLang="zh-CN" sz="1600" cap="all" dirty="0">
              <a:latin typeface="微软雅黑" panose="020B0503020204020204" pitchFamily="34" charset="-122"/>
              <a:ea typeface="微软雅黑" panose="020B0503020204020204" pitchFamily="34" charset="-122"/>
            </a:endParaRPr>
          </a:p>
        </p:txBody>
      </p:sp>
      <p:sp>
        <p:nvSpPr>
          <p:cNvPr id="4" name="文本框 3"/>
          <p:cNvSpPr txBox="1"/>
          <p:nvPr/>
        </p:nvSpPr>
        <p:spPr>
          <a:xfrm>
            <a:off x="5404485" y="3297555"/>
            <a:ext cx="5740400" cy="829945"/>
          </a:xfrm>
          <a:prstGeom prst="rect">
            <a:avLst/>
          </a:prstGeom>
          <a:noFill/>
        </p:spPr>
        <p:txBody>
          <a:bodyPr wrap="square" rtlCol="0" anchor="t">
            <a:spAutoFit/>
          </a:bodyPr>
          <a:p>
            <a:pPr algn="l">
              <a:lnSpc>
                <a:spcPct val="150000"/>
              </a:lnSpc>
              <a:buClrTx/>
              <a:buSzTx/>
              <a:buFontTx/>
            </a:pPr>
            <a:r>
              <a:rPr lang="en-US" altLang="zh-CN" sz="1600" cap="all" dirty="0">
                <a:latin typeface="微软雅黑" panose="020B0503020204020204" pitchFamily="34" charset="-122"/>
                <a:ea typeface="微软雅黑" panose="020B0503020204020204" pitchFamily="34" charset="-122"/>
                <a:cs typeface="+mj-cs"/>
              </a:rPr>
              <a:t>“</a:t>
            </a:r>
            <a:r>
              <a:rPr lang="zh-CN" altLang="en-US" sz="1600" cap="all" dirty="0">
                <a:latin typeface="微软雅黑" panose="020B0503020204020204" pitchFamily="34" charset="-122"/>
                <a:ea typeface="微软雅黑" panose="020B0503020204020204" pitchFamily="34" charset="-122"/>
                <a:cs typeface="+mj-cs"/>
              </a:rPr>
              <a:t>其他各门课都要守好一段渠，种好责任田，使各类课程与思想政治课同向而行，形成协同效应。</a:t>
            </a:r>
            <a:r>
              <a:rPr lang="en-US" altLang="zh-CN" sz="1600" cap="all" dirty="0">
                <a:latin typeface="微软雅黑" panose="020B0503020204020204" pitchFamily="34" charset="-122"/>
                <a:ea typeface="微软雅黑" panose="020B0503020204020204" pitchFamily="34" charset="-122"/>
                <a:cs typeface="+mj-cs"/>
              </a:rPr>
              <a:t>”[2]</a:t>
            </a:r>
            <a:endParaRPr lang="en-US" altLang="zh-CN" sz="1600" cap="all" dirty="0">
              <a:latin typeface="微软雅黑" panose="020B0503020204020204" pitchFamily="34" charset="-122"/>
              <a:ea typeface="微软雅黑" panose="020B0503020204020204" pitchFamily="34" charset="-122"/>
              <a:cs typeface="+mj-cs"/>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1</a:t>
            </a:r>
            <a:endParaRPr lang="en-US" altLang="zh-CN" sz="3200"/>
          </a:p>
        </p:txBody>
      </p:sp>
      <p:sp>
        <p:nvSpPr>
          <p:cNvPr id="6" name="文本框 5"/>
          <p:cNvSpPr txBox="1"/>
          <p:nvPr/>
        </p:nvSpPr>
        <p:spPr>
          <a:xfrm>
            <a:off x="238760" y="5800725"/>
            <a:ext cx="6306820" cy="506730"/>
          </a:xfrm>
          <a:prstGeom prst="rect">
            <a:avLst/>
          </a:prstGeom>
          <a:noFill/>
        </p:spPr>
        <p:txBody>
          <a:bodyPr wrap="square" rtlCol="0">
            <a:spAutoFit/>
          </a:bodyPr>
          <a:p>
            <a:r>
              <a:rPr lang="en-US" altLang="zh-CN" sz="900"/>
              <a:t>[1]习近平，《人民日报》，2016年12月9日第一版。</a:t>
            </a:r>
            <a:endParaRPr lang="en-US" altLang="zh-CN" sz="900"/>
          </a:p>
          <a:p>
            <a:r>
              <a:rPr lang="en-US" altLang="zh-CN" sz="900"/>
              <a:t>[2]习近平，《人民日报》，2016年12月9日第一版。</a:t>
            </a:r>
            <a:endParaRPr lang="en-US" altLang="zh-CN" sz="900"/>
          </a:p>
          <a:p>
            <a:r>
              <a:rPr lang="en-US" altLang="zh-CN" sz="900"/>
              <a:t>[3]习近平，“用新时代中国特色社会主义特色思想铸魂育人”［N］，《人民日报》（海外版），2019年3月19日第二版。</a:t>
            </a:r>
            <a:endParaRPr lang="en-US" altLang="zh-CN" sz="9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left)">
                                      <p:cBhvr>
                                        <p:cTn id="13" dur="500"/>
                                        <p:tgtEl>
                                          <p:spTgt spid="27"/>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left)">
                                      <p:cBhvr>
                                        <p:cTn id="21" dur="500"/>
                                        <p:tgtEl>
                                          <p:spTgt spid="31"/>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p:cTn id="25" dur="500" fill="hold"/>
                                        <p:tgtEl>
                                          <p:spTgt spid="29"/>
                                        </p:tgtEl>
                                        <p:attrNameLst>
                                          <p:attrName>ppt_w</p:attrName>
                                        </p:attrNameLst>
                                      </p:cBhvr>
                                      <p:tavLst>
                                        <p:tav tm="0">
                                          <p:val>
                                            <p:fltVal val="0"/>
                                          </p:val>
                                        </p:tav>
                                        <p:tav tm="100000">
                                          <p:val>
                                            <p:strVal val="#ppt_w"/>
                                          </p:val>
                                        </p:tav>
                                      </p:tavLst>
                                    </p:anim>
                                    <p:anim calcmode="lin" valueType="num">
                                      <p:cBhvr>
                                        <p:cTn id="26" dur="500" fill="hold"/>
                                        <p:tgtEl>
                                          <p:spTgt spid="29"/>
                                        </p:tgtEl>
                                        <p:attrNameLst>
                                          <p:attrName>ppt_h</p:attrName>
                                        </p:attrNameLst>
                                      </p:cBhvr>
                                      <p:tavLst>
                                        <p:tav tm="0">
                                          <p:val>
                                            <p:fltVal val="0"/>
                                          </p:val>
                                        </p:tav>
                                        <p:tav tm="100000">
                                          <p:val>
                                            <p:strVal val="#ppt_h"/>
                                          </p:val>
                                        </p:tav>
                                      </p:tavLst>
                                    </p:anim>
                                    <p:animEffect transition="in" filter="fade">
                                      <p:cBhvr>
                                        <p:cTn id="27" dur="500"/>
                                        <p:tgtEl>
                                          <p:spTgt spid="29"/>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animEffect transition="in" filter="fade">
                                      <p:cBhvr>
                                        <p:cTn id="33" dur="500"/>
                                        <p:tgtEl>
                                          <p:spTgt spid="32"/>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childTnLst>
                          </p:cTn>
                        </p:par>
                        <p:par>
                          <p:cTn id="40" fill="hold">
                            <p:stCondLst>
                              <p:cond delay="3500"/>
                            </p:stCondLst>
                            <p:childTnLst>
                              <p:par>
                                <p:cTn id="41" presetID="22" presetClass="entr" presetSubtype="8" fill="hold" grpId="0" nodeType="afterEffect">
                                  <p:stCondLst>
                                    <p:cond delay="0"/>
                                  </p:stCondLst>
                                  <p:iterate type="lt">
                                    <p:tmPct val="30000"/>
                                  </p:iterate>
                                  <p:childTnLst>
                                    <p:set>
                                      <p:cBhvr>
                                        <p:cTn id="42" dur="1" fill="hold">
                                          <p:stCondLst>
                                            <p:cond delay="0"/>
                                          </p:stCondLst>
                                        </p:cTn>
                                        <p:tgtEl>
                                          <p:spTgt spid="30"/>
                                        </p:tgtEl>
                                        <p:attrNameLst>
                                          <p:attrName>style.visibility</p:attrName>
                                        </p:attrNameLst>
                                      </p:cBhvr>
                                      <p:to>
                                        <p:strVal val="visible"/>
                                      </p:to>
                                    </p:set>
                                    <p:animEffect transition="in" filter="wipe(left)">
                                      <p:cBhvr>
                                        <p:cTn id="43" dur="50"/>
                                        <p:tgtEl>
                                          <p:spTgt spid="30"/>
                                        </p:tgtEl>
                                      </p:cBhvr>
                                    </p:animEffect>
                                  </p:childTnLst>
                                </p:cTn>
                              </p:par>
                              <p:par>
                                <p:cTn id="44" presetID="36" presetClass="emph" presetSubtype="0" fill="hold" grpId="1" nodeType="withEffect">
                                  <p:stCondLst>
                                    <p:cond delay="0"/>
                                  </p:stCondLst>
                                  <p:iterate type="lt">
                                    <p:tmPct val="30000"/>
                                  </p:iterate>
                                  <p:childTnLst>
                                    <p:animScale>
                                      <p:cBhvr>
                                        <p:cTn id="45" dur="25" autoRev="1" fill="hold">
                                          <p:stCondLst>
                                            <p:cond delay="0"/>
                                          </p:stCondLst>
                                        </p:cTn>
                                        <p:tgtEl>
                                          <p:spTgt spid="30"/>
                                        </p:tgtEl>
                                      </p:cBhvr>
                                      <p:to x="80000" y="100000"/>
                                    </p:animScale>
                                    <p:anim by="(#ppt_w*0.10)" calcmode="lin" valueType="num">
                                      <p:cBhvr>
                                        <p:cTn id="46" dur="25" autoRev="1" fill="hold">
                                          <p:stCondLst>
                                            <p:cond delay="0"/>
                                          </p:stCondLst>
                                        </p:cTn>
                                        <p:tgtEl>
                                          <p:spTgt spid="30"/>
                                        </p:tgtEl>
                                        <p:attrNameLst>
                                          <p:attrName>ppt_x</p:attrName>
                                        </p:attrNameLst>
                                      </p:cBhvr>
                                    </p:anim>
                                    <p:anim by="(-#ppt_w*0.10)" calcmode="lin" valueType="num">
                                      <p:cBhvr>
                                        <p:cTn id="47" dur="25" autoRev="1" fill="hold">
                                          <p:stCondLst>
                                            <p:cond delay="0"/>
                                          </p:stCondLst>
                                        </p:cTn>
                                        <p:tgtEl>
                                          <p:spTgt spid="30"/>
                                        </p:tgtEl>
                                        <p:attrNameLst>
                                          <p:attrName>ppt_y</p:attrName>
                                        </p:attrNameLst>
                                      </p:cBhvr>
                                    </p:anim>
                                    <p:animRot by="-480000">
                                      <p:cBhvr>
                                        <p:cTn id="48" dur="25" autoRev="1" fill="hold">
                                          <p:stCondLst>
                                            <p:cond delay="0"/>
                                          </p:stCondLst>
                                        </p:cTn>
                                        <p:tgtEl>
                                          <p:spTgt spid="30"/>
                                        </p:tgtEl>
                                        <p:attrNameLst>
                                          <p:attrName>r</p:attrName>
                                        </p:attrNameLst>
                                      </p:cBhvr>
                                    </p:animRot>
                                  </p:childTnLst>
                                </p:cTn>
                              </p:par>
                            </p:childTnLst>
                          </p:cTn>
                        </p:par>
                        <p:par>
                          <p:cTn id="49" fill="hold">
                            <p:stCondLst>
                              <p:cond delay="4690"/>
                            </p:stCondLst>
                            <p:childTnLst>
                              <p:par>
                                <p:cTn id="50" presetID="22" presetClass="entr" presetSubtype="8" fill="hold" grpId="0" nodeType="afterEffect">
                                  <p:stCondLst>
                                    <p:cond delay="0"/>
                                  </p:stCondLst>
                                  <p:iterate type="lt">
                                    <p:tmPct val="30000"/>
                                  </p:iterate>
                                  <p:childTnLst>
                                    <p:set>
                                      <p:cBhvr>
                                        <p:cTn id="51" dur="1" fill="hold">
                                          <p:stCondLst>
                                            <p:cond delay="0"/>
                                          </p:stCondLst>
                                        </p:cTn>
                                        <p:tgtEl>
                                          <p:spTgt spid="33"/>
                                        </p:tgtEl>
                                        <p:attrNameLst>
                                          <p:attrName>style.visibility</p:attrName>
                                        </p:attrNameLst>
                                      </p:cBhvr>
                                      <p:to>
                                        <p:strVal val="visible"/>
                                      </p:to>
                                    </p:set>
                                    <p:animEffect transition="in" filter="wipe(left)">
                                      <p:cBhvr>
                                        <p:cTn id="52" dur="50"/>
                                        <p:tgtEl>
                                          <p:spTgt spid="33"/>
                                        </p:tgtEl>
                                      </p:cBhvr>
                                    </p:animEffect>
                                  </p:childTnLst>
                                </p:cTn>
                              </p:par>
                              <p:par>
                                <p:cTn id="53" presetID="36" presetClass="emph" presetSubtype="0" fill="hold" grpId="1" nodeType="withEffect">
                                  <p:stCondLst>
                                    <p:cond delay="0"/>
                                  </p:stCondLst>
                                  <p:iterate type="lt">
                                    <p:tmPct val="30000"/>
                                  </p:iterate>
                                  <p:childTnLst>
                                    <p:animScale>
                                      <p:cBhvr>
                                        <p:cTn id="54" dur="25" autoRev="1" fill="hold">
                                          <p:stCondLst>
                                            <p:cond delay="0"/>
                                          </p:stCondLst>
                                        </p:cTn>
                                        <p:tgtEl>
                                          <p:spTgt spid="33"/>
                                        </p:tgtEl>
                                      </p:cBhvr>
                                      <p:to x="80000" y="100000"/>
                                    </p:animScale>
                                    <p:anim by="(#ppt_w*0.10)" calcmode="lin" valueType="num">
                                      <p:cBhvr>
                                        <p:cTn id="55" dur="25" autoRev="1" fill="hold">
                                          <p:stCondLst>
                                            <p:cond delay="0"/>
                                          </p:stCondLst>
                                        </p:cTn>
                                        <p:tgtEl>
                                          <p:spTgt spid="33"/>
                                        </p:tgtEl>
                                        <p:attrNameLst>
                                          <p:attrName>ppt_x</p:attrName>
                                        </p:attrNameLst>
                                      </p:cBhvr>
                                    </p:anim>
                                    <p:anim by="(-#ppt_w*0.10)" calcmode="lin" valueType="num">
                                      <p:cBhvr>
                                        <p:cTn id="56" dur="25" autoRev="1" fill="hold">
                                          <p:stCondLst>
                                            <p:cond delay="0"/>
                                          </p:stCondLst>
                                        </p:cTn>
                                        <p:tgtEl>
                                          <p:spTgt spid="33"/>
                                        </p:tgtEl>
                                        <p:attrNameLst>
                                          <p:attrName>ppt_y</p:attrName>
                                        </p:attrNameLst>
                                      </p:cBhvr>
                                    </p:anim>
                                    <p:animRot by="-480000">
                                      <p:cBhvr>
                                        <p:cTn id="57" dur="25" autoRev="1" fill="hold">
                                          <p:stCondLst>
                                            <p:cond delay="0"/>
                                          </p:stCondLst>
                                        </p:cTn>
                                        <p:tgtEl>
                                          <p:spTgt spid="33"/>
                                        </p:tgtEl>
                                        <p:attrNameLst>
                                          <p:attrName>r</p:attrName>
                                        </p:attrNameLst>
                                      </p:cBhvr>
                                    </p:animRo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lt">
                                    <p:tmPct val="0"/>
                                  </p:iterate>
                                  <p:childTnLst>
                                    <p:set>
                                      <p:cBhvr>
                                        <p:cTn id="61" dur="1" fill="hold">
                                          <p:stCondLst>
                                            <p:cond delay="0"/>
                                          </p:stCondLst>
                                        </p:cTn>
                                        <p:tgtEl>
                                          <p:spTgt spid="4"/>
                                        </p:tgtEl>
                                        <p:attrNameLst>
                                          <p:attrName>style.visibility</p:attrName>
                                        </p:attrNameLst>
                                      </p:cBhvr>
                                      <p:to>
                                        <p:strVal val="visible"/>
                                      </p:to>
                                    </p:set>
                                    <p:animEffect transition="in" filter="wipe(left)">
                                      <p:cBhvr>
                                        <p:cTn id="62" dur="500"/>
                                        <p:tgtEl>
                                          <p:spTgt spid="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lt">
                                    <p:tmPct val="30000"/>
                                  </p:iterate>
                                  <p:childTnLst>
                                    <p:set>
                                      <p:cBhvr>
                                        <p:cTn id="66" dur="1" fill="hold">
                                          <p:stCondLst>
                                            <p:cond delay="0"/>
                                          </p:stCondLst>
                                        </p:cTn>
                                        <p:tgtEl>
                                          <p:spTgt spid="35"/>
                                        </p:tgtEl>
                                        <p:attrNameLst>
                                          <p:attrName>style.visibility</p:attrName>
                                        </p:attrNameLst>
                                      </p:cBhvr>
                                      <p:to>
                                        <p:strVal val="visible"/>
                                      </p:to>
                                    </p:set>
                                    <p:animEffect transition="in" filter="wipe(left)">
                                      <p:cBhvr>
                                        <p:cTn id="67" dur="50"/>
                                        <p:tgtEl>
                                          <p:spTgt spid="35"/>
                                        </p:tgtEl>
                                      </p:cBhvr>
                                    </p:animEffect>
                                  </p:childTnLst>
                                </p:cTn>
                              </p:par>
                              <p:par>
                                <p:cTn id="68" presetID="36" presetClass="emph" presetSubtype="0" fill="hold" grpId="1" nodeType="withEffect">
                                  <p:stCondLst>
                                    <p:cond delay="0"/>
                                  </p:stCondLst>
                                  <p:iterate type="lt">
                                    <p:tmPct val="30000"/>
                                  </p:iterate>
                                  <p:childTnLst>
                                    <p:animScale>
                                      <p:cBhvr>
                                        <p:cTn id="69" dur="25" autoRev="1" fill="hold">
                                          <p:stCondLst>
                                            <p:cond delay="0"/>
                                          </p:stCondLst>
                                        </p:cTn>
                                        <p:tgtEl>
                                          <p:spTgt spid="35"/>
                                        </p:tgtEl>
                                      </p:cBhvr>
                                      <p:to x="80000" y="100000"/>
                                    </p:animScale>
                                    <p:anim by="(#ppt_w*0.10)" calcmode="lin" valueType="num">
                                      <p:cBhvr>
                                        <p:cTn id="70" dur="25" autoRev="1" fill="hold">
                                          <p:stCondLst>
                                            <p:cond delay="0"/>
                                          </p:stCondLst>
                                        </p:cTn>
                                        <p:tgtEl>
                                          <p:spTgt spid="35"/>
                                        </p:tgtEl>
                                        <p:attrNameLst>
                                          <p:attrName>ppt_x</p:attrName>
                                        </p:attrNameLst>
                                      </p:cBhvr>
                                    </p:anim>
                                    <p:anim by="(-#ppt_w*0.10)" calcmode="lin" valueType="num">
                                      <p:cBhvr>
                                        <p:cTn id="71" dur="25" autoRev="1" fill="hold">
                                          <p:stCondLst>
                                            <p:cond delay="0"/>
                                          </p:stCondLst>
                                        </p:cTn>
                                        <p:tgtEl>
                                          <p:spTgt spid="35"/>
                                        </p:tgtEl>
                                        <p:attrNameLst>
                                          <p:attrName>ppt_y</p:attrName>
                                        </p:attrNameLst>
                                      </p:cBhvr>
                                    </p:anim>
                                    <p:animRot by="-480000">
                                      <p:cBhvr>
                                        <p:cTn id="72" dur="25" autoRev="1" fill="hold">
                                          <p:stCondLst>
                                            <p:cond delay="0"/>
                                          </p:stCondLst>
                                        </p:cTn>
                                        <p:tgtEl>
                                          <p:spTgt spid="3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9" grpId="0" animBg="1"/>
      <p:bldP spid="30" grpId="0"/>
      <p:bldP spid="30" grpId="1"/>
      <p:bldP spid="32" grpId="0" animBg="1"/>
      <p:bldP spid="33" grpId="0"/>
      <p:bldP spid="33" grpId="1"/>
      <p:bldP spid="34" grpId="0" animBg="1"/>
      <p:bldP spid="35" grpId="0"/>
      <p:bldP spid="35" grpId="1"/>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471312" y="2714688"/>
            <a:ext cx="1300958" cy="1113221"/>
            <a:chOff x="6659570" y="2849159"/>
            <a:chExt cx="1300958" cy="1113221"/>
          </a:xfrm>
        </p:grpSpPr>
        <p:grpSp>
          <p:nvGrpSpPr>
            <p:cNvPr id="5" name="组合 4"/>
            <p:cNvGrpSpPr/>
            <p:nvPr/>
          </p:nvGrpSpPr>
          <p:grpSpPr>
            <a:xfrm>
              <a:off x="6659570" y="2849159"/>
              <a:ext cx="1300958" cy="1113221"/>
              <a:chOff x="3183471" y="2060848"/>
              <a:chExt cx="1300958" cy="1113221"/>
            </a:xfrm>
          </p:grpSpPr>
          <p:sp>
            <p:nvSpPr>
              <p:cNvPr id="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70C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Freeform 67"/>
            <p:cNvSpPr>
              <a:spLocks noEditPoints="1"/>
            </p:cNvSpPr>
            <p:nvPr/>
          </p:nvSpPr>
          <p:spPr bwMode="auto">
            <a:xfrm>
              <a:off x="7104467" y="3200982"/>
              <a:ext cx="411163" cy="409575"/>
            </a:xfrm>
            <a:custGeom>
              <a:avLst/>
              <a:gdLst>
                <a:gd name="T0" fmla="*/ 229 w 259"/>
                <a:gd name="T1" fmla="*/ 171 h 258"/>
                <a:gd name="T2" fmla="*/ 240 w 259"/>
                <a:gd name="T3" fmla="*/ 195 h 258"/>
                <a:gd name="T4" fmla="*/ 199 w 259"/>
                <a:gd name="T5" fmla="*/ 239 h 258"/>
                <a:gd name="T6" fmla="*/ 127 w 259"/>
                <a:gd name="T7" fmla="*/ 258 h 258"/>
                <a:gd name="T8" fmla="*/ 55 w 259"/>
                <a:gd name="T9" fmla="*/ 235 h 258"/>
                <a:gd name="T10" fmla="*/ 94 w 259"/>
                <a:gd name="T11" fmla="*/ 234 h 258"/>
                <a:gd name="T12" fmla="*/ 151 w 259"/>
                <a:gd name="T13" fmla="*/ 216 h 258"/>
                <a:gd name="T14" fmla="*/ 185 w 259"/>
                <a:gd name="T15" fmla="*/ 188 h 258"/>
                <a:gd name="T16" fmla="*/ 203 w 259"/>
                <a:gd name="T17" fmla="*/ 169 h 258"/>
                <a:gd name="T18" fmla="*/ 142 w 259"/>
                <a:gd name="T19" fmla="*/ 81 h 258"/>
                <a:gd name="T20" fmla="*/ 161 w 259"/>
                <a:gd name="T21" fmla="*/ 111 h 258"/>
                <a:gd name="T22" fmla="*/ 163 w 259"/>
                <a:gd name="T23" fmla="*/ 118 h 258"/>
                <a:gd name="T24" fmla="*/ 166 w 259"/>
                <a:gd name="T25" fmla="*/ 125 h 258"/>
                <a:gd name="T26" fmla="*/ 173 w 259"/>
                <a:gd name="T27" fmla="*/ 137 h 258"/>
                <a:gd name="T28" fmla="*/ 175 w 259"/>
                <a:gd name="T29" fmla="*/ 155 h 258"/>
                <a:gd name="T30" fmla="*/ 169 w 259"/>
                <a:gd name="T31" fmla="*/ 152 h 258"/>
                <a:gd name="T32" fmla="*/ 162 w 259"/>
                <a:gd name="T33" fmla="*/ 158 h 258"/>
                <a:gd name="T34" fmla="*/ 164 w 259"/>
                <a:gd name="T35" fmla="*/ 167 h 258"/>
                <a:gd name="T36" fmla="*/ 162 w 259"/>
                <a:gd name="T37" fmla="*/ 175 h 258"/>
                <a:gd name="T38" fmla="*/ 149 w 259"/>
                <a:gd name="T39" fmla="*/ 178 h 258"/>
                <a:gd name="T40" fmla="*/ 135 w 259"/>
                <a:gd name="T41" fmla="*/ 176 h 258"/>
                <a:gd name="T42" fmla="*/ 130 w 259"/>
                <a:gd name="T43" fmla="*/ 171 h 258"/>
                <a:gd name="T44" fmla="*/ 124 w 259"/>
                <a:gd name="T45" fmla="*/ 176 h 258"/>
                <a:gd name="T46" fmla="*/ 112 w 259"/>
                <a:gd name="T47" fmla="*/ 178 h 258"/>
                <a:gd name="T48" fmla="*/ 97 w 259"/>
                <a:gd name="T49" fmla="*/ 175 h 258"/>
                <a:gd name="T50" fmla="*/ 95 w 259"/>
                <a:gd name="T51" fmla="*/ 167 h 258"/>
                <a:gd name="T52" fmla="*/ 97 w 259"/>
                <a:gd name="T53" fmla="*/ 158 h 258"/>
                <a:gd name="T54" fmla="*/ 91 w 259"/>
                <a:gd name="T55" fmla="*/ 152 h 258"/>
                <a:gd name="T56" fmla="*/ 85 w 259"/>
                <a:gd name="T57" fmla="*/ 155 h 258"/>
                <a:gd name="T58" fmla="*/ 86 w 259"/>
                <a:gd name="T59" fmla="*/ 137 h 258"/>
                <a:gd name="T60" fmla="*/ 93 w 259"/>
                <a:gd name="T61" fmla="*/ 125 h 258"/>
                <a:gd name="T62" fmla="*/ 96 w 259"/>
                <a:gd name="T63" fmla="*/ 118 h 258"/>
                <a:gd name="T64" fmla="*/ 98 w 259"/>
                <a:gd name="T65" fmla="*/ 112 h 258"/>
                <a:gd name="T66" fmla="*/ 107 w 259"/>
                <a:gd name="T67" fmla="*/ 89 h 258"/>
                <a:gd name="T68" fmla="*/ 87 w 259"/>
                <a:gd name="T69" fmla="*/ 6 h 258"/>
                <a:gd name="T70" fmla="*/ 47 w 259"/>
                <a:gd name="T71" fmla="*/ 72 h 258"/>
                <a:gd name="T72" fmla="*/ 46 w 259"/>
                <a:gd name="T73" fmla="*/ 131 h 258"/>
                <a:gd name="T74" fmla="*/ 56 w 259"/>
                <a:gd name="T75" fmla="*/ 162 h 258"/>
                <a:gd name="T76" fmla="*/ 43 w 259"/>
                <a:gd name="T77" fmla="*/ 193 h 258"/>
                <a:gd name="T78" fmla="*/ 17 w 259"/>
                <a:gd name="T79" fmla="*/ 190 h 258"/>
                <a:gd name="T80" fmla="*/ 0 w 259"/>
                <a:gd name="T81" fmla="*/ 133 h 258"/>
                <a:gd name="T82" fmla="*/ 18 w 259"/>
                <a:gd name="T83" fmla="*/ 62 h 258"/>
                <a:gd name="T84" fmla="*/ 75 w 259"/>
                <a:gd name="T85" fmla="*/ 11 h 258"/>
                <a:gd name="T86" fmla="*/ 168 w 259"/>
                <a:gd name="T87" fmla="*/ 4 h 258"/>
                <a:gd name="T88" fmla="*/ 230 w 259"/>
                <a:gd name="T89" fmla="*/ 45 h 258"/>
                <a:gd name="T90" fmla="*/ 259 w 259"/>
                <a:gd name="T91" fmla="*/ 114 h 258"/>
                <a:gd name="T92" fmla="*/ 249 w 259"/>
                <a:gd name="T93" fmla="*/ 129 h 258"/>
                <a:gd name="T94" fmla="*/ 210 w 259"/>
                <a:gd name="T95" fmla="*/ 78 h 258"/>
                <a:gd name="T96" fmla="*/ 165 w 259"/>
                <a:gd name="T97" fmla="*/ 54 h 258"/>
                <a:gd name="T98" fmla="*/ 137 w 259"/>
                <a:gd name="T99" fmla="*/ 48 h 258"/>
                <a:gd name="T100" fmla="*/ 118 w 259"/>
                <a:gd name="T101" fmla="*/ 31 h 258"/>
                <a:gd name="T102" fmla="*/ 125 w 259"/>
                <a:gd name="T103" fmla="*/ 5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9" h="258">
                  <a:moveTo>
                    <a:pt x="211" y="167"/>
                  </a:moveTo>
                  <a:lnTo>
                    <a:pt x="220" y="167"/>
                  </a:lnTo>
                  <a:lnTo>
                    <a:pt x="229" y="171"/>
                  </a:lnTo>
                  <a:lnTo>
                    <a:pt x="236" y="178"/>
                  </a:lnTo>
                  <a:lnTo>
                    <a:pt x="239" y="186"/>
                  </a:lnTo>
                  <a:lnTo>
                    <a:pt x="240" y="195"/>
                  </a:lnTo>
                  <a:lnTo>
                    <a:pt x="236" y="204"/>
                  </a:lnTo>
                  <a:lnTo>
                    <a:pt x="219" y="224"/>
                  </a:lnTo>
                  <a:lnTo>
                    <a:pt x="199" y="239"/>
                  </a:lnTo>
                  <a:lnTo>
                    <a:pt x="176" y="251"/>
                  </a:lnTo>
                  <a:lnTo>
                    <a:pt x="152" y="257"/>
                  </a:lnTo>
                  <a:lnTo>
                    <a:pt x="127" y="258"/>
                  </a:lnTo>
                  <a:lnTo>
                    <a:pt x="102" y="256"/>
                  </a:lnTo>
                  <a:lnTo>
                    <a:pt x="78" y="248"/>
                  </a:lnTo>
                  <a:lnTo>
                    <a:pt x="55" y="235"/>
                  </a:lnTo>
                  <a:lnTo>
                    <a:pt x="44" y="227"/>
                  </a:lnTo>
                  <a:lnTo>
                    <a:pt x="71" y="233"/>
                  </a:lnTo>
                  <a:lnTo>
                    <a:pt x="94" y="234"/>
                  </a:lnTo>
                  <a:lnTo>
                    <a:pt x="115" y="230"/>
                  </a:lnTo>
                  <a:lnTo>
                    <a:pt x="134" y="224"/>
                  </a:lnTo>
                  <a:lnTo>
                    <a:pt x="151" y="216"/>
                  </a:lnTo>
                  <a:lnTo>
                    <a:pt x="165" y="206"/>
                  </a:lnTo>
                  <a:lnTo>
                    <a:pt x="176" y="197"/>
                  </a:lnTo>
                  <a:lnTo>
                    <a:pt x="185" y="188"/>
                  </a:lnTo>
                  <a:lnTo>
                    <a:pt x="192" y="180"/>
                  </a:lnTo>
                  <a:lnTo>
                    <a:pt x="197" y="176"/>
                  </a:lnTo>
                  <a:lnTo>
                    <a:pt x="203" y="169"/>
                  </a:lnTo>
                  <a:lnTo>
                    <a:pt x="211" y="167"/>
                  </a:lnTo>
                  <a:close/>
                  <a:moveTo>
                    <a:pt x="130" y="79"/>
                  </a:moveTo>
                  <a:lnTo>
                    <a:pt x="142" y="81"/>
                  </a:lnTo>
                  <a:lnTo>
                    <a:pt x="152" y="89"/>
                  </a:lnTo>
                  <a:lnTo>
                    <a:pt x="159" y="99"/>
                  </a:lnTo>
                  <a:lnTo>
                    <a:pt x="161" y="111"/>
                  </a:lnTo>
                  <a:lnTo>
                    <a:pt x="162" y="114"/>
                  </a:lnTo>
                  <a:lnTo>
                    <a:pt x="162" y="114"/>
                  </a:lnTo>
                  <a:lnTo>
                    <a:pt x="163" y="118"/>
                  </a:lnTo>
                  <a:lnTo>
                    <a:pt x="164" y="122"/>
                  </a:lnTo>
                  <a:lnTo>
                    <a:pt x="164" y="123"/>
                  </a:lnTo>
                  <a:lnTo>
                    <a:pt x="166" y="125"/>
                  </a:lnTo>
                  <a:lnTo>
                    <a:pt x="169" y="128"/>
                  </a:lnTo>
                  <a:lnTo>
                    <a:pt x="171" y="131"/>
                  </a:lnTo>
                  <a:lnTo>
                    <a:pt x="173" y="137"/>
                  </a:lnTo>
                  <a:lnTo>
                    <a:pt x="176" y="145"/>
                  </a:lnTo>
                  <a:lnTo>
                    <a:pt x="176" y="151"/>
                  </a:lnTo>
                  <a:lnTo>
                    <a:pt x="175" y="155"/>
                  </a:lnTo>
                  <a:lnTo>
                    <a:pt x="173" y="156"/>
                  </a:lnTo>
                  <a:lnTo>
                    <a:pt x="171" y="155"/>
                  </a:lnTo>
                  <a:lnTo>
                    <a:pt x="169" y="152"/>
                  </a:lnTo>
                  <a:lnTo>
                    <a:pt x="166" y="149"/>
                  </a:lnTo>
                  <a:lnTo>
                    <a:pt x="165" y="154"/>
                  </a:lnTo>
                  <a:lnTo>
                    <a:pt x="162" y="158"/>
                  </a:lnTo>
                  <a:lnTo>
                    <a:pt x="159" y="162"/>
                  </a:lnTo>
                  <a:lnTo>
                    <a:pt x="162" y="164"/>
                  </a:lnTo>
                  <a:lnTo>
                    <a:pt x="164" y="167"/>
                  </a:lnTo>
                  <a:lnTo>
                    <a:pt x="165" y="169"/>
                  </a:lnTo>
                  <a:lnTo>
                    <a:pt x="164" y="172"/>
                  </a:lnTo>
                  <a:lnTo>
                    <a:pt x="162" y="175"/>
                  </a:lnTo>
                  <a:lnTo>
                    <a:pt x="159" y="177"/>
                  </a:lnTo>
                  <a:lnTo>
                    <a:pt x="153" y="178"/>
                  </a:lnTo>
                  <a:lnTo>
                    <a:pt x="149" y="178"/>
                  </a:lnTo>
                  <a:lnTo>
                    <a:pt x="143" y="178"/>
                  </a:lnTo>
                  <a:lnTo>
                    <a:pt x="139" y="177"/>
                  </a:lnTo>
                  <a:lnTo>
                    <a:pt x="135" y="176"/>
                  </a:lnTo>
                  <a:lnTo>
                    <a:pt x="132" y="174"/>
                  </a:lnTo>
                  <a:lnTo>
                    <a:pt x="131" y="171"/>
                  </a:lnTo>
                  <a:lnTo>
                    <a:pt x="130" y="171"/>
                  </a:lnTo>
                  <a:lnTo>
                    <a:pt x="128" y="171"/>
                  </a:lnTo>
                  <a:lnTo>
                    <a:pt x="127" y="174"/>
                  </a:lnTo>
                  <a:lnTo>
                    <a:pt x="124" y="176"/>
                  </a:lnTo>
                  <a:lnTo>
                    <a:pt x="121" y="177"/>
                  </a:lnTo>
                  <a:lnTo>
                    <a:pt x="116" y="178"/>
                  </a:lnTo>
                  <a:lnTo>
                    <a:pt x="112" y="178"/>
                  </a:lnTo>
                  <a:lnTo>
                    <a:pt x="106" y="178"/>
                  </a:lnTo>
                  <a:lnTo>
                    <a:pt x="101" y="177"/>
                  </a:lnTo>
                  <a:lnTo>
                    <a:pt x="97" y="175"/>
                  </a:lnTo>
                  <a:lnTo>
                    <a:pt x="95" y="172"/>
                  </a:lnTo>
                  <a:lnTo>
                    <a:pt x="94" y="169"/>
                  </a:lnTo>
                  <a:lnTo>
                    <a:pt x="95" y="167"/>
                  </a:lnTo>
                  <a:lnTo>
                    <a:pt x="97" y="164"/>
                  </a:lnTo>
                  <a:lnTo>
                    <a:pt x="101" y="162"/>
                  </a:lnTo>
                  <a:lnTo>
                    <a:pt x="97" y="158"/>
                  </a:lnTo>
                  <a:lnTo>
                    <a:pt x="95" y="154"/>
                  </a:lnTo>
                  <a:lnTo>
                    <a:pt x="93" y="149"/>
                  </a:lnTo>
                  <a:lnTo>
                    <a:pt x="91" y="152"/>
                  </a:lnTo>
                  <a:lnTo>
                    <a:pt x="88" y="155"/>
                  </a:lnTo>
                  <a:lnTo>
                    <a:pt x="86" y="156"/>
                  </a:lnTo>
                  <a:lnTo>
                    <a:pt x="85" y="155"/>
                  </a:lnTo>
                  <a:lnTo>
                    <a:pt x="83" y="151"/>
                  </a:lnTo>
                  <a:lnTo>
                    <a:pt x="83" y="145"/>
                  </a:lnTo>
                  <a:lnTo>
                    <a:pt x="86" y="137"/>
                  </a:lnTo>
                  <a:lnTo>
                    <a:pt x="88" y="131"/>
                  </a:lnTo>
                  <a:lnTo>
                    <a:pt x="91" y="128"/>
                  </a:lnTo>
                  <a:lnTo>
                    <a:pt x="93" y="125"/>
                  </a:lnTo>
                  <a:lnTo>
                    <a:pt x="96" y="123"/>
                  </a:lnTo>
                  <a:lnTo>
                    <a:pt x="96" y="122"/>
                  </a:lnTo>
                  <a:lnTo>
                    <a:pt x="96" y="118"/>
                  </a:lnTo>
                  <a:lnTo>
                    <a:pt x="97" y="114"/>
                  </a:lnTo>
                  <a:lnTo>
                    <a:pt x="97" y="114"/>
                  </a:lnTo>
                  <a:lnTo>
                    <a:pt x="98" y="112"/>
                  </a:lnTo>
                  <a:lnTo>
                    <a:pt x="98" y="111"/>
                  </a:lnTo>
                  <a:lnTo>
                    <a:pt x="101" y="99"/>
                  </a:lnTo>
                  <a:lnTo>
                    <a:pt x="107" y="89"/>
                  </a:lnTo>
                  <a:lnTo>
                    <a:pt x="117" y="81"/>
                  </a:lnTo>
                  <a:lnTo>
                    <a:pt x="130" y="79"/>
                  </a:lnTo>
                  <a:close/>
                  <a:moveTo>
                    <a:pt x="87" y="6"/>
                  </a:moveTo>
                  <a:lnTo>
                    <a:pt x="68" y="27"/>
                  </a:lnTo>
                  <a:lnTo>
                    <a:pt x="55" y="50"/>
                  </a:lnTo>
                  <a:lnTo>
                    <a:pt x="47" y="72"/>
                  </a:lnTo>
                  <a:lnTo>
                    <a:pt x="44" y="93"/>
                  </a:lnTo>
                  <a:lnTo>
                    <a:pt x="44" y="113"/>
                  </a:lnTo>
                  <a:lnTo>
                    <a:pt x="46" y="131"/>
                  </a:lnTo>
                  <a:lnTo>
                    <a:pt x="49" y="146"/>
                  </a:lnTo>
                  <a:lnTo>
                    <a:pt x="54" y="157"/>
                  </a:lnTo>
                  <a:lnTo>
                    <a:pt x="56" y="162"/>
                  </a:lnTo>
                  <a:lnTo>
                    <a:pt x="58" y="175"/>
                  </a:lnTo>
                  <a:lnTo>
                    <a:pt x="53" y="186"/>
                  </a:lnTo>
                  <a:lnTo>
                    <a:pt x="43" y="193"/>
                  </a:lnTo>
                  <a:lnTo>
                    <a:pt x="34" y="196"/>
                  </a:lnTo>
                  <a:lnTo>
                    <a:pt x="25" y="195"/>
                  </a:lnTo>
                  <a:lnTo>
                    <a:pt x="17" y="190"/>
                  </a:lnTo>
                  <a:lnTo>
                    <a:pt x="11" y="184"/>
                  </a:lnTo>
                  <a:lnTo>
                    <a:pt x="4" y="158"/>
                  </a:lnTo>
                  <a:lnTo>
                    <a:pt x="0" y="133"/>
                  </a:lnTo>
                  <a:lnTo>
                    <a:pt x="1" y="108"/>
                  </a:lnTo>
                  <a:lnTo>
                    <a:pt x="8" y="84"/>
                  </a:lnTo>
                  <a:lnTo>
                    <a:pt x="18" y="62"/>
                  </a:lnTo>
                  <a:lnTo>
                    <a:pt x="34" y="41"/>
                  </a:lnTo>
                  <a:lnTo>
                    <a:pt x="53" y="24"/>
                  </a:lnTo>
                  <a:lnTo>
                    <a:pt x="75" y="11"/>
                  </a:lnTo>
                  <a:lnTo>
                    <a:pt x="87" y="6"/>
                  </a:lnTo>
                  <a:close/>
                  <a:moveTo>
                    <a:pt x="142" y="0"/>
                  </a:moveTo>
                  <a:lnTo>
                    <a:pt x="168" y="4"/>
                  </a:lnTo>
                  <a:lnTo>
                    <a:pt x="191" y="14"/>
                  </a:lnTo>
                  <a:lnTo>
                    <a:pt x="212" y="27"/>
                  </a:lnTo>
                  <a:lnTo>
                    <a:pt x="230" y="45"/>
                  </a:lnTo>
                  <a:lnTo>
                    <a:pt x="243" y="67"/>
                  </a:lnTo>
                  <a:lnTo>
                    <a:pt x="253" y="89"/>
                  </a:lnTo>
                  <a:lnTo>
                    <a:pt x="259" y="114"/>
                  </a:lnTo>
                  <a:lnTo>
                    <a:pt x="259" y="140"/>
                  </a:lnTo>
                  <a:lnTo>
                    <a:pt x="257" y="154"/>
                  </a:lnTo>
                  <a:lnTo>
                    <a:pt x="249" y="129"/>
                  </a:lnTo>
                  <a:lnTo>
                    <a:pt x="238" y="108"/>
                  </a:lnTo>
                  <a:lnTo>
                    <a:pt x="224" y="91"/>
                  </a:lnTo>
                  <a:lnTo>
                    <a:pt x="210" y="78"/>
                  </a:lnTo>
                  <a:lnTo>
                    <a:pt x="194" y="67"/>
                  </a:lnTo>
                  <a:lnTo>
                    <a:pt x="180" y="60"/>
                  </a:lnTo>
                  <a:lnTo>
                    <a:pt x="165" y="54"/>
                  </a:lnTo>
                  <a:lnTo>
                    <a:pt x="153" y="51"/>
                  </a:lnTo>
                  <a:lnTo>
                    <a:pt x="143" y="49"/>
                  </a:lnTo>
                  <a:lnTo>
                    <a:pt x="137" y="48"/>
                  </a:lnTo>
                  <a:lnTo>
                    <a:pt x="128" y="45"/>
                  </a:lnTo>
                  <a:lnTo>
                    <a:pt x="122" y="40"/>
                  </a:lnTo>
                  <a:lnTo>
                    <a:pt x="118" y="31"/>
                  </a:lnTo>
                  <a:lnTo>
                    <a:pt x="117" y="22"/>
                  </a:lnTo>
                  <a:lnTo>
                    <a:pt x="120" y="12"/>
                  </a:lnTo>
                  <a:lnTo>
                    <a:pt x="125" y="5"/>
                  </a:lnTo>
                  <a:lnTo>
                    <a:pt x="132" y="1"/>
                  </a:lnTo>
                  <a:lnTo>
                    <a:pt x="142"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9" name="组合 8"/>
          <p:cNvGrpSpPr/>
          <p:nvPr/>
        </p:nvGrpSpPr>
        <p:grpSpPr>
          <a:xfrm>
            <a:off x="5453177" y="3333083"/>
            <a:ext cx="1300958" cy="1113221"/>
            <a:chOff x="5641435" y="3467554"/>
            <a:chExt cx="1300958" cy="1113221"/>
          </a:xfrm>
        </p:grpSpPr>
        <p:grpSp>
          <p:nvGrpSpPr>
            <p:cNvPr id="10" name="组合 9"/>
            <p:cNvGrpSpPr/>
            <p:nvPr/>
          </p:nvGrpSpPr>
          <p:grpSpPr>
            <a:xfrm>
              <a:off x="5641435" y="3467554"/>
              <a:ext cx="1300958" cy="1113221"/>
              <a:chOff x="3183471" y="2060848"/>
              <a:chExt cx="1300958" cy="1113221"/>
            </a:xfrm>
          </p:grpSpPr>
          <p:sp>
            <p:nvSpPr>
              <p:cNvPr id="1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Freeform 102"/>
            <p:cNvSpPr/>
            <p:nvPr/>
          </p:nvSpPr>
          <p:spPr bwMode="auto">
            <a:xfrm>
              <a:off x="6091336" y="3856682"/>
              <a:ext cx="412750" cy="334963"/>
            </a:xfrm>
            <a:custGeom>
              <a:avLst/>
              <a:gdLst>
                <a:gd name="T0" fmla="*/ 179 w 260"/>
                <a:gd name="T1" fmla="*/ 0 h 211"/>
                <a:gd name="T2" fmla="*/ 195 w 260"/>
                <a:gd name="T3" fmla="*/ 1 h 211"/>
                <a:gd name="T4" fmla="*/ 207 w 260"/>
                <a:gd name="T5" fmla="*/ 7 h 211"/>
                <a:gd name="T6" fmla="*/ 219 w 260"/>
                <a:gd name="T7" fmla="*/ 16 h 211"/>
                <a:gd name="T8" fmla="*/ 236 w 260"/>
                <a:gd name="T9" fmla="*/ 11 h 211"/>
                <a:gd name="T10" fmla="*/ 252 w 260"/>
                <a:gd name="T11" fmla="*/ 4 h 211"/>
                <a:gd name="T12" fmla="*/ 243 w 260"/>
                <a:gd name="T13" fmla="*/ 20 h 211"/>
                <a:gd name="T14" fmla="*/ 229 w 260"/>
                <a:gd name="T15" fmla="*/ 33 h 211"/>
                <a:gd name="T16" fmla="*/ 245 w 260"/>
                <a:gd name="T17" fmla="*/ 29 h 211"/>
                <a:gd name="T18" fmla="*/ 260 w 260"/>
                <a:gd name="T19" fmla="*/ 24 h 211"/>
                <a:gd name="T20" fmla="*/ 247 w 260"/>
                <a:gd name="T21" fmla="*/ 40 h 211"/>
                <a:gd name="T22" fmla="*/ 233 w 260"/>
                <a:gd name="T23" fmla="*/ 52 h 211"/>
                <a:gd name="T24" fmla="*/ 233 w 260"/>
                <a:gd name="T25" fmla="*/ 59 h 211"/>
                <a:gd name="T26" fmla="*/ 232 w 260"/>
                <a:gd name="T27" fmla="*/ 83 h 211"/>
                <a:gd name="T28" fmla="*/ 225 w 260"/>
                <a:gd name="T29" fmla="*/ 106 h 211"/>
                <a:gd name="T30" fmla="*/ 215 w 260"/>
                <a:gd name="T31" fmla="*/ 129 h 211"/>
                <a:gd name="T32" fmla="*/ 202 w 260"/>
                <a:gd name="T33" fmla="*/ 151 h 211"/>
                <a:gd name="T34" fmla="*/ 186 w 260"/>
                <a:gd name="T35" fmla="*/ 170 h 211"/>
                <a:gd name="T36" fmla="*/ 164 w 260"/>
                <a:gd name="T37" fmla="*/ 187 h 211"/>
                <a:gd name="T38" fmla="*/ 140 w 260"/>
                <a:gd name="T39" fmla="*/ 200 h 211"/>
                <a:gd name="T40" fmla="*/ 113 w 260"/>
                <a:gd name="T41" fmla="*/ 207 h 211"/>
                <a:gd name="T42" fmla="*/ 82 w 260"/>
                <a:gd name="T43" fmla="*/ 211 h 211"/>
                <a:gd name="T44" fmla="*/ 52 w 260"/>
                <a:gd name="T45" fmla="*/ 207 h 211"/>
                <a:gd name="T46" fmla="*/ 24 w 260"/>
                <a:gd name="T47" fmla="*/ 200 h 211"/>
                <a:gd name="T48" fmla="*/ 0 w 260"/>
                <a:gd name="T49" fmla="*/ 187 h 211"/>
                <a:gd name="T50" fmla="*/ 13 w 260"/>
                <a:gd name="T51" fmla="*/ 187 h 211"/>
                <a:gd name="T52" fmla="*/ 37 w 260"/>
                <a:gd name="T53" fmla="*/ 184 h 211"/>
                <a:gd name="T54" fmla="*/ 59 w 260"/>
                <a:gd name="T55" fmla="*/ 177 h 211"/>
                <a:gd name="T56" fmla="*/ 78 w 260"/>
                <a:gd name="T57" fmla="*/ 165 h 211"/>
                <a:gd name="T58" fmla="*/ 61 w 260"/>
                <a:gd name="T59" fmla="*/ 161 h 211"/>
                <a:gd name="T60" fmla="*/ 47 w 260"/>
                <a:gd name="T61" fmla="*/ 154 h 211"/>
                <a:gd name="T62" fmla="*/ 36 w 260"/>
                <a:gd name="T63" fmla="*/ 142 h 211"/>
                <a:gd name="T64" fmla="*/ 29 w 260"/>
                <a:gd name="T65" fmla="*/ 128 h 211"/>
                <a:gd name="T66" fmla="*/ 33 w 260"/>
                <a:gd name="T67" fmla="*/ 128 h 211"/>
                <a:gd name="T68" fmla="*/ 38 w 260"/>
                <a:gd name="T69" fmla="*/ 129 h 211"/>
                <a:gd name="T70" fmla="*/ 46 w 260"/>
                <a:gd name="T71" fmla="*/ 128 h 211"/>
                <a:gd name="T72" fmla="*/ 52 w 260"/>
                <a:gd name="T73" fmla="*/ 127 h 211"/>
                <a:gd name="T74" fmla="*/ 36 w 260"/>
                <a:gd name="T75" fmla="*/ 120 h 211"/>
                <a:gd name="T76" fmla="*/ 22 w 260"/>
                <a:gd name="T77" fmla="*/ 109 h 211"/>
                <a:gd name="T78" fmla="*/ 13 w 260"/>
                <a:gd name="T79" fmla="*/ 93 h 211"/>
                <a:gd name="T80" fmla="*/ 10 w 260"/>
                <a:gd name="T81" fmla="*/ 74 h 211"/>
                <a:gd name="T82" fmla="*/ 10 w 260"/>
                <a:gd name="T83" fmla="*/ 74 h 211"/>
                <a:gd name="T84" fmla="*/ 22 w 260"/>
                <a:gd name="T85" fmla="*/ 78 h 211"/>
                <a:gd name="T86" fmla="*/ 34 w 260"/>
                <a:gd name="T87" fmla="*/ 81 h 211"/>
                <a:gd name="T88" fmla="*/ 22 w 260"/>
                <a:gd name="T89" fmla="*/ 69 h 211"/>
                <a:gd name="T90" fmla="*/ 14 w 260"/>
                <a:gd name="T91" fmla="*/ 54 h 211"/>
                <a:gd name="T92" fmla="*/ 10 w 260"/>
                <a:gd name="T93" fmla="*/ 36 h 211"/>
                <a:gd name="T94" fmla="*/ 13 w 260"/>
                <a:gd name="T95" fmla="*/ 22 h 211"/>
                <a:gd name="T96" fmla="*/ 18 w 260"/>
                <a:gd name="T97" fmla="*/ 9 h 211"/>
                <a:gd name="T98" fmla="*/ 40 w 260"/>
                <a:gd name="T99" fmla="*/ 31 h 211"/>
                <a:gd name="T100" fmla="*/ 66 w 260"/>
                <a:gd name="T101" fmla="*/ 48 h 211"/>
                <a:gd name="T102" fmla="*/ 96 w 260"/>
                <a:gd name="T103" fmla="*/ 60 h 211"/>
                <a:gd name="T104" fmla="*/ 128 w 260"/>
                <a:gd name="T105" fmla="*/ 65 h 211"/>
                <a:gd name="T106" fmla="*/ 127 w 260"/>
                <a:gd name="T107" fmla="*/ 59 h 211"/>
                <a:gd name="T108" fmla="*/ 127 w 260"/>
                <a:gd name="T109" fmla="*/ 52 h 211"/>
                <a:gd name="T110" fmla="*/ 129 w 260"/>
                <a:gd name="T111" fmla="*/ 36 h 211"/>
                <a:gd name="T112" fmla="*/ 137 w 260"/>
                <a:gd name="T113" fmla="*/ 22 h 211"/>
                <a:gd name="T114" fmla="*/ 149 w 260"/>
                <a:gd name="T115" fmla="*/ 10 h 211"/>
                <a:gd name="T116" fmla="*/ 163 w 260"/>
                <a:gd name="T117" fmla="*/ 2 h 211"/>
                <a:gd name="T118" fmla="*/ 179 w 260"/>
                <a:gd name="T119"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60" h="211">
                  <a:moveTo>
                    <a:pt x="179" y="0"/>
                  </a:moveTo>
                  <a:lnTo>
                    <a:pt x="195" y="1"/>
                  </a:lnTo>
                  <a:lnTo>
                    <a:pt x="207" y="7"/>
                  </a:lnTo>
                  <a:lnTo>
                    <a:pt x="219" y="16"/>
                  </a:lnTo>
                  <a:lnTo>
                    <a:pt x="236" y="11"/>
                  </a:lnTo>
                  <a:lnTo>
                    <a:pt x="252" y="4"/>
                  </a:lnTo>
                  <a:lnTo>
                    <a:pt x="243" y="20"/>
                  </a:lnTo>
                  <a:lnTo>
                    <a:pt x="229" y="33"/>
                  </a:lnTo>
                  <a:lnTo>
                    <a:pt x="245" y="29"/>
                  </a:lnTo>
                  <a:lnTo>
                    <a:pt x="260" y="24"/>
                  </a:lnTo>
                  <a:lnTo>
                    <a:pt x="247" y="40"/>
                  </a:lnTo>
                  <a:lnTo>
                    <a:pt x="233" y="52"/>
                  </a:lnTo>
                  <a:lnTo>
                    <a:pt x="233" y="59"/>
                  </a:lnTo>
                  <a:lnTo>
                    <a:pt x="232" y="83"/>
                  </a:lnTo>
                  <a:lnTo>
                    <a:pt x="225" y="106"/>
                  </a:lnTo>
                  <a:lnTo>
                    <a:pt x="215" y="129"/>
                  </a:lnTo>
                  <a:lnTo>
                    <a:pt x="202" y="151"/>
                  </a:lnTo>
                  <a:lnTo>
                    <a:pt x="186" y="170"/>
                  </a:lnTo>
                  <a:lnTo>
                    <a:pt x="164" y="187"/>
                  </a:lnTo>
                  <a:lnTo>
                    <a:pt x="140" y="200"/>
                  </a:lnTo>
                  <a:lnTo>
                    <a:pt x="113" y="207"/>
                  </a:lnTo>
                  <a:lnTo>
                    <a:pt x="82" y="211"/>
                  </a:lnTo>
                  <a:lnTo>
                    <a:pt x="52" y="207"/>
                  </a:lnTo>
                  <a:lnTo>
                    <a:pt x="24" y="200"/>
                  </a:lnTo>
                  <a:lnTo>
                    <a:pt x="0" y="187"/>
                  </a:lnTo>
                  <a:lnTo>
                    <a:pt x="13" y="187"/>
                  </a:lnTo>
                  <a:lnTo>
                    <a:pt x="37" y="184"/>
                  </a:lnTo>
                  <a:lnTo>
                    <a:pt x="59" y="177"/>
                  </a:lnTo>
                  <a:lnTo>
                    <a:pt x="78" y="165"/>
                  </a:lnTo>
                  <a:lnTo>
                    <a:pt x="61" y="161"/>
                  </a:lnTo>
                  <a:lnTo>
                    <a:pt x="47" y="154"/>
                  </a:lnTo>
                  <a:lnTo>
                    <a:pt x="36" y="142"/>
                  </a:lnTo>
                  <a:lnTo>
                    <a:pt x="29" y="128"/>
                  </a:lnTo>
                  <a:lnTo>
                    <a:pt x="33" y="128"/>
                  </a:lnTo>
                  <a:lnTo>
                    <a:pt x="38" y="129"/>
                  </a:lnTo>
                  <a:lnTo>
                    <a:pt x="46" y="128"/>
                  </a:lnTo>
                  <a:lnTo>
                    <a:pt x="52" y="127"/>
                  </a:lnTo>
                  <a:lnTo>
                    <a:pt x="36" y="120"/>
                  </a:lnTo>
                  <a:lnTo>
                    <a:pt x="22" y="109"/>
                  </a:lnTo>
                  <a:lnTo>
                    <a:pt x="13" y="93"/>
                  </a:lnTo>
                  <a:lnTo>
                    <a:pt x="10" y="74"/>
                  </a:lnTo>
                  <a:lnTo>
                    <a:pt x="10" y="74"/>
                  </a:lnTo>
                  <a:lnTo>
                    <a:pt x="22" y="78"/>
                  </a:lnTo>
                  <a:lnTo>
                    <a:pt x="34" y="81"/>
                  </a:lnTo>
                  <a:lnTo>
                    <a:pt x="22" y="69"/>
                  </a:lnTo>
                  <a:lnTo>
                    <a:pt x="14" y="54"/>
                  </a:lnTo>
                  <a:lnTo>
                    <a:pt x="10" y="36"/>
                  </a:lnTo>
                  <a:lnTo>
                    <a:pt x="13" y="22"/>
                  </a:lnTo>
                  <a:lnTo>
                    <a:pt x="18" y="9"/>
                  </a:lnTo>
                  <a:lnTo>
                    <a:pt x="40" y="31"/>
                  </a:lnTo>
                  <a:lnTo>
                    <a:pt x="66" y="48"/>
                  </a:lnTo>
                  <a:lnTo>
                    <a:pt x="96" y="60"/>
                  </a:lnTo>
                  <a:lnTo>
                    <a:pt x="128" y="65"/>
                  </a:lnTo>
                  <a:lnTo>
                    <a:pt x="127" y="59"/>
                  </a:lnTo>
                  <a:lnTo>
                    <a:pt x="127" y="52"/>
                  </a:lnTo>
                  <a:lnTo>
                    <a:pt x="129" y="36"/>
                  </a:lnTo>
                  <a:lnTo>
                    <a:pt x="137" y="22"/>
                  </a:lnTo>
                  <a:lnTo>
                    <a:pt x="149" y="10"/>
                  </a:lnTo>
                  <a:lnTo>
                    <a:pt x="163" y="2"/>
                  </a:lnTo>
                  <a:lnTo>
                    <a:pt x="1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4" name="组合 13"/>
          <p:cNvGrpSpPr/>
          <p:nvPr/>
        </p:nvGrpSpPr>
        <p:grpSpPr>
          <a:xfrm>
            <a:off x="4802698" y="4520446"/>
            <a:ext cx="1300958" cy="1113221"/>
            <a:chOff x="4990956" y="4654917"/>
            <a:chExt cx="1300958" cy="1113221"/>
          </a:xfrm>
        </p:grpSpPr>
        <p:grpSp>
          <p:nvGrpSpPr>
            <p:cNvPr id="15" name="组合 14"/>
            <p:cNvGrpSpPr/>
            <p:nvPr/>
          </p:nvGrpSpPr>
          <p:grpSpPr>
            <a:xfrm>
              <a:off x="4990956" y="4654917"/>
              <a:ext cx="1300958" cy="1113221"/>
              <a:chOff x="3183471" y="2060848"/>
              <a:chExt cx="1300958" cy="1113221"/>
            </a:xfrm>
          </p:grpSpPr>
          <p:sp>
            <p:nvSpPr>
              <p:cNvPr id="1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92D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Freeform 121"/>
            <p:cNvSpPr>
              <a:spLocks noEditPoints="1"/>
            </p:cNvSpPr>
            <p:nvPr/>
          </p:nvSpPr>
          <p:spPr bwMode="auto">
            <a:xfrm>
              <a:off x="5468948" y="5036108"/>
              <a:ext cx="350838" cy="350838"/>
            </a:xfrm>
            <a:custGeom>
              <a:avLst/>
              <a:gdLst>
                <a:gd name="T0" fmla="*/ 119 w 221"/>
                <a:gd name="T1" fmla="*/ 73 h 221"/>
                <a:gd name="T2" fmla="*/ 134 w 221"/>
                <a:gd name="T3" fmla="*/ 85 h 221"/>
                <a:gd name="T4" fmla="*/ 136 w 221"/>
                <a:gd name="T5" fmla="*/ 93 h 221"/>
                <a:gd name="T6" fmla="*/ 132 w 221"/>
                <a:gd name="T7" fmla="*/ 101 h 221"/>
                <a:gd name="T8" fmla="*/ 124 w 221"/>
                <a:gd name="T9" fmla="*/ 105 h 221"/>
                <a:gd name="T10" fmla="*/ 116 w 221"/>
                <a:gd name="T11" fmla="*/ 103 h 221"/>
                <a:gd name="T12" fmla="*/ 105 w 221"/>
                <a:gd name="T13" fmla="*/ 97 h 221"/>
                <a:gd name="T14" fmla="*/ 89 w 221"/>
                <a:gd name="T15" fmla="*/ 101 h 221"/>
                <a:gd name="T16" fmla="*/ 75 w 221"/>
                <a:gd name="T17" fmla="*/ 111 h 221"/>
                <a:gd name="T18" fmla="*/ 30 w 221"/>
                <a:gd name="T19" fmla="*/ 157 h 221"/>
                <a:gd name="T20" fmla="*/ 28 w 221"/>
                <a:gd name="T21" fmla="*/ 169 h 221"/>
                <a:gd name="T22" fmla="*/ 30 w 221"/>
                <a:gd name="T23" fmla="*/ 182 h 221"/>
                <a:gd name="T24" fmla="*/ 43 w 221"/>
                <a:gd name="T25" fmla="*/ 192 h 221"/>
                <a:gd name="T26" fmla="*/ 61 w 221"/>
                <a:gd name="T27" fmla="*/ 192 h 221"/>
                <a:gd name="T28" fmla="*/ 80 w 221"/>
                <a:gd name="T29" fmla="*/ 175 h 221"/>
                <a:gd name="T30" fmla="*/ 88 w 221"/>
                <a:gd name="T31" fmla="*/ 171 h 221"/>
                <a:gd name="T32" fmla="*/ 97 w 221"/>
                <a:gd name="T33" fmla="*/ 173 h 221"/>
                <a:gd name="T34" fmla="*/ 104 w 221"/>
                <a:gd name="T35" fmla="*/ 179 h 221"/>
                <a:gd name="T36" fmla="*/ 105 w 221"/>
                <a:gd name="T37" fmla="*/ 187 h 221"/>
                <a:gd name="T38" fmla="*/ 101 w 221"/>
                <a:gd name="T39" fmla="*/ 194 h 221"/>
                <a:gd name="T40" fmla="*/ 78 w 221"/>
                <a:gd name="T41" fmla="*/ 215 h 221"/>
                <a:gd name="T42" fmla="*/ 52 w 221"/>
                <a:gd name="T43" fmla="*/ 221 h 221"/>
                <a:gd name="T44" fmla="*/ 27 w 221"/>
                <a:gd name="T45" fmla="*/ 215 h 221"/>
                <a:gd name="T46" fmla="*/ 7 w 221"/>
                <a:gd name="T47" fmla="*/ 194 h 221"/>
                <a:gd name="T48" fmla="*/ 0 w 221"/>
                <a:gd name="T49" fmla="*/ 169 h 221"/>
                <a:gd name="T50" fmla="*/ 7 w 221"/>
                <a:gd name="T51" fmla="*/ 143 h 221"/>
                <a:gd name="T52" fmla="*/ 56 w 221"/>
                <a:gd name="T53" fmla="*/ 91 h 221"/>
                <a:gd name="T54" fmla="*/ 88 w 221"/>
                <a:gd name="T55" fmla="*/ 71 h 221"/>
                <a:gd name="T56" fmla="*/ 163 w 221"/>
                <a:gd name="T57" fmla="*/ 0 h 221"/>
                <a:gd name="T58" fmla="*/ 192 w 221"/>
                <a:gd name="T59" fmla="*/ 6 h 221"/>
                <a:gd name="T60" fmla="*/ 215 w 221"/>
                <a:gd name="T61" fmla="*/ 27 h 221"/>
                <a:gd name="T62" fmla="*/ 221 w 221"/>
                <a:gd name="T63" fmla="*/ 52 h 221"/>
                <a:gd name="T64" fmla="*/ 215 w 221"/>
                <a:gd name="T65" fmla="*/ 79 h 221"/>
                <a:gd name="T66" fmla="*/ 163 w 221"/>
                <a:gd name="T67" fmla="*/ 133 h 221"/>
                <a:gd name="T68" fmla="*/ 134 w 221"/>
                <a:gd name="T69" fmla="*/ 151 h 221"/>
                <a:gd name="T70" fmla="*/ 105 w 221"/>
                <a:gd name="T71" fmla="*/ 151 h 221"/>
                <a:gd name="T72" fmla="*/ 87 w 221"/>
                <a:gd name="T73" fmla="*/ 137 h 221"/>
                <a:gd name="T74" fmla="*/ 86 w 221"/>
                <a:gd name="T75" fmla="*/ 128 h 221"/>
                <a:gd name="T76" fmla="*/ 89 w 221"/>
                <a:gd name="T77" fmla="*/ 120 h 221"/>
                <a:gd name="T78" fmla="*/ 97 w 221"/>
                <a:gd name="T79" fmla="*/ 116 h 221"/>
                <a:gd name="T80" fmla="*/ 106 w 221"/>
                <a:gd name="T81" fmla="*/ 118 h 221"/>
                <a:gd name="T82" fmla="*/ 112 w 221"/>
                <a:gd name="T83" fmla="*/ 123 h 221"/>
                <a:gd name="T84" fmla="*/ 124 w 221"/>
                <a:gd name="T85" fmla="*/ 127 h 221"/>
                <a:gd name="T86" fmla="*/ 143 w 221"/>
                <a:gd name="T87" fmla="*/ 114 h 221"/>
                <a:gd name="T88" fmla="*/ 191 w 221"/>
                <a:gd name="T89" fmla="*/ 65 h 221"/>
                <a:gd name="T90" fmla="*/ 195 w 221"/>
                <a:gd name="T91" fmla="*/ 52 h 221"/>
                <a:gd name="T92" fmla="*/ 191 w 221"/>
                <a:gd name="T93" fmla="*/ 41 h 221"/>
                <a:gd name="T94" fmla="*/ 179 w 221"/>
                <a:gd name="T95" fmla="*/ 30 h 221"/>
                <a:gd name="T96" fmla="*/ 163 w 221"/>
                <a:gd name="T97" fmla="*/ 28 h 221"/>
                <a:gd name="T98" fmla="*/ 141 w 221"/>
                <a:gd name="T99" fmla="*/ 47 h 221"/>
                <a:gd name="T100" fmla="*/ 133 w 221"/>
                <a:gd name="T101" fmla="*/ 51 h 221"/>
                <a:gd name="T102" fmla="*/ 124 w 221"/>
                <a:gd name="T103" fmla="*/ 50 h 221"/>
                <a:gd name="T104" fmla="*/ 119 w 221"/>
                <a:gd name="T105" fmla="*/ 43 h 221"/>
                <a:gd name="T106" fmla="*/ 118 w 221"/>
                <a:gd name="T107" fmla="*/ 34 h 221"/>
                <a:gd name="T108" fmla="*/ 121 w 221"/>
                <a:gd name="T109" fmla="*/ 27 h 221"/>
                <a:gd name="T110" fmla="*/ 148 w 221"/>
                <a:gd name="T111" fmla="*/ 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1" h="221">
                  <a:moveTo>
                    <a:pt x="104" y="69"/>
                  </a:moveTo>
                  <a:lnTo>
                    <a:pt x="119" y="73"/>
                  </a:lnTo>
                  <a:lnTo>
                    <a:pt x="132" y="82"/>
                  </a:lnTo>
                  <a:lnTo>
                    <a:pt x="134" y="85"/>
                  </a:lnTo>
                  <a:lnTo>
                    <a:pt x="136" y="89"/>
                  </a:lnTo>
                  <a:lnTo>
                    <a:pt x="136" y="93"/>
                  </a:lnTo>
                  <a:lnTo>
                    <a:pt x="134" y="97"/>
                  </a:lnTo>
                  <a:lnTo>
                    <a:pt x="132" y="101"/>
                  </a:lnTo>
                  <a:lnTo>
                    <a:pt x="128" y="103"/>
                  </a:lnTo>
                  <a:lnTo>
                    <a:pt x="124" y="105"/>
                  </a:lnTo>
                  <a:lnTo>
                    <a:pt x="120" y="105"/>
                  </a:lnTo>
                  <a:lnTo>
                    <a:pt x="116" y="103"/>
                  </a:lnTo>
                  <a:lnTo>
                    <a:pt x="112" y="101"/>
                  </a:lnTo>
                  <a:lnTo>
                    <a:pt x="105" y="97"/>
                  </a:lnTo>
                  <a:lnTo>
                    <a:pt x="97" y="97"/>
                  </a:lnTo>
                  <a:lnTo>
                    <a:pt x="89" y="101"/>
                  </a:lnTo>
                  <a:lnTo>
                    <a:pt x="82" y="105"/>
                  </a:lnTo>
                  <a:lnTo>
                    <a:pt x="75" y="111"/>
                  </a:lnTo>
                  <a:lnTo>
                    <a:pt x="34" y="152"/>
                  </a:lnTo>
                  <a:lnTo>
                    <a:pt x="30" y="157"/>
                  </a:lnTo>
                  <a:lnTo>
                    <a:pt x="28" y="162"/>
                  </a:lnTo>
                  <a:lnTo>
                    <a:pt x="28" y="169"/>
                  </a:lnTo>
                  <a:lnTo>
                    <a:pt x="28" y="175"/>
                  </a:lnTo>
                  <a:lnTo>
                    <a:pt x="30" y="182"/>
                  </a:lnTo>
                  <a:lnTo>
                    <a:pt x="34" y="187"/>
                  </a:lnTo>
                  <a:lnTo>
                    <a:pt x="43" y="192"/>
                  </a:lnTo>
                  <a:lnTo>
                    <a:pt x="52" y="193"/>
                  </a:lnTo>
                  <a:lnTo>
                    <a:pt x="61" y="192"/>
                  </a:lnTo>
                  <a:lnTo>
                    <a:pt x="70" y="187"/>
                  </a:lnTo>
                  <a:lnTo>
                    <a:pt x="80" y="175"/>
                  </a:lnTo>
                  <a:lnTo>
                    <a:pt x="84" y="173"/>
                  </a:lnTo>
                  <a:lnTo>
                    <a:pt x="88" y="171"/>
                  </a:lnTo>
                  <a:lnTo>
                    <a:pt x="93" y="171"/>
                  </a:lnTo>
                  <a:lnTo>
                    <a:pt x="97" y="173"/>
                  </a:lnTo>
                  <a:lnTo>
                    <a:pt x="101" y="175"/>
                  </a:lnTo>
                  <a:lnTo>
                    <a:pt x="104" y="179"/>
                  </a:lnTo>
                  <a:lnTo>
                    <a:pt x="105" y="183"/>
                  </a:lnTo>
                  <a:lnTo>
                    <a:pt x="105" y="187"/>
                  </a:lnTo>
                  <a:lnTo>
                    <a:pt x="104" y="191"/>
                  </a:lnTo>
                  <a:lnTo>
                    <a:pt x="101" y="194"/>
                  </a:lnTo>
                  <a:lnTo>
                    <a:pt x="89" y="206"/>
                  </a:lnTo>
                  <a:lnTo>
                    <a:pt x="78" y="215"/>
                  </a:lnTo>
                  <a:lnTo>
                    <a:pt x="65" y="219"/>
                  </a:lnTo>
                  <a:lnTo>
                    <a:pt x="52" y="221"/>
                  </a:lnTo>
                  <a:lnTo>
                    <a:pt x="39" y="219"/>
                  </a:lnTo>
                  <a:lnTo>
                    <a:pt x="27" y="215"/>
                  </a:lnTo>
                  <a:lnTo>
                    <a:pt x="15" y="206"/>
                  </a:lnTo>
                  <a:lnTo>
                    <a:pt x="7" y="194"/>
                  </a:lnTo>
                  <a:lnTo>
                    <a:pt x="1" y="183"/>
                  </a:lnTo>
                  <a:lnTo>
                    <a:pt x="0" y="169"/>
                  </a:lnTo>
                  <a:lnTo>
                    <a:pt x="1" y="156"/>
                  </a:lnTo>
                  <a:lnTo>
                    <a:pt x="7" y="143"/>
                  </a:lnTo>
                  <a:lnTo>
                    <a:pt x="15" y="132"/>
                  </a:lnTo>
                  <a:lnTo>
                    <a:pt x="56" y="91"/>
                  </a:lnTo>
                  <a:lnTo>
                    <a:pt x="73" y="79"/>
                  </a:lnTo>
                  <a:lnTo>
                    <a:pt x="88" y="71"/>
                  </a:lnTo>
                  <a:lnTo>
                    <a:pt x="104" y="69"/>
                  </a:lnTo>
                  <a:close/>
                  <a:moveTo>
                    <a:pt x="163" y="0"/>
                  </a:moveTo>
                  <a:lnTo>
                    <a:pt x="178" y="0"/>
                  </a:lnTo>
                  <a:lnTo>
                    <a:pt x="192" y="6"/>
                  </a:lnTo>
                  <a:lnTo>
                    <a:pt x="206" y="16"/>
                  </a:lnTo>
                  <a:lnTo>
                    <a:pt x="215" y="27"/>
                  </a:lnTo>
                  <a:lnTo>
                    <a:pt x="220" y="39"/>
                  </a:lnTo>
                  <a:lnTo>
                    <a:pt x="221" y="52"/>
                  </a:lnTo>
                  <a:lnTo>
                    <a:pt x="220" y="66"/>
                  </a:lnTo>
                  <a:lnTo>
                    <a:pt x="215" y="79"/>
                  </a:lnTo>
                  <a:lnTo>
                    <a:pt x="206" y="89"/>
                  </a:lnTo>
                  <a:lnTo>
                    <a:pt x="163" y="133"/>
                  </a:lnTo>
                  <a:lnTo>
                    <a:pt x="148" y="144"/>
                  </a:lnTo>
                  <a:lnTo>
                    <a:pt x="134" y="151"/>
                  </a:lnTo>
                  <a:lnTo>
                    <a:pt x="120" y="153"/>
                  </a:lnTo>
                  <a:lnTo>
                    <a:pt x="105" y="151"/>
                  </a:lnTo>
                  <a:lnTo>
                    <a:pt x="89" y="141"/>
                  </a:lnTo>
                  <a:lnTo>
                    <a:pt x="87" y="137"/>
                  </a:lnTo>
                  <a:lnTo>
                    <a:pt x="86" y="133"/>
                  </a:lnTo>
                  <a:lnTo>
                    <a:pt x="86" y="128"/>
                  </a:lnTo>
                  <a:lnTo>
                    <a:pt x="87" y="124"/>
                  </a:lnTo>
                  <a:lnTo>
                    <a:pt x="89" y="120"/>
                  </a:lnTo>
                  <a:lnTo>
                    <a:pt x="93" y="118"/>
                  </a:lnTo>
                  <a:lnTo>
                    <a:pt x="97" y="116"/>
                  </a:lnTo>
                  <a:lnTo>
                    <a:pt x="101" y="116"/>
                  </a:lnTo>
                  <a:lnTo>
                    <a:pt x="106" y="118"/>
                  </a:lnTo>
                  <a:lnTo>
                    <a:pt x="109" y="120"/>
                  </a:lnTo>
                  <a:lnTo>
                    <a:pt x="112" y="123"/>
                  </a:lnTo>
                  <a:lnTo>
                    <a:pt x="116" y="125"/>
                  </a:lnTo>
                  <a:lnTo>
                    <a:pt x="124" y="127"/>
                  </a:lnTo>
                  <a:lnTo>
                    <a:pt x="132" y="123"/>
                  </a:lnTo>
                  <a:lnTo>
                    <a:pt x="143" y="114"/>
                  </a:lnTo>
                  <a:lnTo>
                    <a:pt x="187" y="70"/>
                  </a:lnTo>
                  <a:lnTo>
                    <a:pt x="191" y="65"/>
                  </a:lnTo>
                  <a:lnTo>
                    <a:pt x="193" y="59"/>
                  </a:lnTo>
                  <a:lnTo>
                    <a:pt x="195" y="52"/>
                  </a:lnTo>
                  <a:lnTo>
                    <a:pt x="193" y="47"/>
                  </a:lnTo>
                  <a:lnTo>
                    <a:pt x="191" y="41"/>
                  </a:lnTo>
                  <a:lnTo>
                    <a:pt x="187" y="36"/>
                  </a:lnTo>
                  <a:lnTo>
                    <a:pt x="179" y="30"/>
                  </a:lnTo>
                  <a:lnTo>
                    <a:pt x="171" y="27"/>
                  </a:lnTo>
                  <a:lnTo>
                    <a:pt x="163" y="28"/>
                  </a:lnTo>
                  <a:lnTo>
                    <a:pt x="155" y="33"/>
                  </a:lnTo>
                  <a:lnTo>
                    <a:pt x="141" y="47"/>
                  </a:lnTo>
                  <a:lnTo>
                    <a:pt x="137" y="50"/>
                  </a:lnTo>
                  <a:lnTo>
                    <a:pt x="133" y="51"/>
                  </a:lnTo>
                  <a:lnTo>
                    <a:pt x="129" y="51"/>
                  </a:lnTo>
                  <a:lnTo>
                    <a:pt x="124" y="50"/>
                  </a:lnTo>
                  <a:lnTo>
                    <a:pt x="121" y="47"/>
                  </a:lnTo>
                  <a:lnTo>
                    <a:pt x="119" y="43"/>
                  </a:lnTo>
                  <a:lnTo>
                    <a:pt x="118" y="39"/>
                  </a:lnTo>
                  <a:lnTo>
                    <a:pt x="118" y="34"/>
                  </a:lnTo>
                  <a:lnTo>
                    <a:pt x="119" y="30"/>
                  </a:lnTo>
                  <a:lnTo>
                    <a:pt x="121" y="27"/>
                  </a:lnTo>
                  <a:lnTo>
                    <a:pt x="136" y="14"/>
                  </a:lnTo>
                  <a:lnTo>
                    <a:pt x="148" y="3"/>
                  </a:lnTo>
                  <a:lnTo>
                    <a:pt x="163"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416106" y="2158078"/>
            <a:ext cx="1300958" cy="1113221"/>
            <a:chOff x="5604364" y="2292549"/>
            <a:chExt cx="1300958" cy="1113221"/>
          </a:xfrm>
        </p:grpSpPr>
        <p:grpSp>
          <p:nvGrpSpPr>
            <p:cNvPr id="20" name="组合 19"/>
            <p:cNvGrpSpPr/>
            <p:nvPr/>
          </p:nvGrpSpPr>
          <p:grpSpPr>
            <a:xfrm>
              <a:off x="5604364" y="2292549"/>
              <a:ext cx="1300958" cy="1113221"/>
              <a:chOff x="3183471" y="2060848"/>
              <a:chExt cx="1300958" cy="1113221"/>
            </a:xfrm>
          </p:grpSpPr>
          <p:sp>
            <p:nvSpPr>
              <p:cNvPr id="22"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F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Freeform 134"/>
            <p:cNvSpPr/>
            <p:nvPr/>
          </p:nvSpPr>
          <p:spPr bwMode="auto">
            <a:xfrm>
              <a:off x="6090109" y="2650252"/>
              <a:ext cx="306388" cy="427038"/>
            </a:xfrm>
            <a:custGeom>
              <a:avLst/>
              <a:gdLst>
                <a:gd name="T0" fmla="*/ 64 w 193"/>
                <a:gd name="T1" fmla="*/ 3 h 269"/>
                <a:gd name="T2" fmla="*/ 192 w 193"/>
                <a:gd name="T3" fmla="*/ 69 h 269"/>
                <a:gd name="T4" fmla="*/ 193 w 193"/>
                <a:gd name="T5" fmla="*/ 75 h 269"/>
                <a:gd name="T6" fmla="*/ 193 w 193"/>
                <a:gd name="T7" fmla="*/ 235 h 269"/>
                <a:gd name="T8" fmla="*/ 187 w 193"/>
                <a:gd name="T9" fmla="*/ 240 h 269"/>
                <a:gd name="T10" fmla="*/ 181 w 193"/>
                <a:gd name="T11" fmla="*/ 241 h 269"/>
                <a:gd name="T12" fmla="*/ 174 w 193"/>
                <a:gd name="T13" fmla="*/ 239 h 269"/>
                <a:gd name="T14" fmla="*/ 170 w 193"/>
                <a:gd name="T15" fmla="*/ 235 h 269"/>
                <a:gd name="T16" fmla="*/ 170 w 193"/>
                <a:gd name="T17" fmla="*/ 139 h 269"/>
                <a:gd name="T18" fmla="*/ 170 w 193"/>
                <a:gd name="T19" fmla="*/ 103 h 269"/>
                <a:gd name="T20" fmla="*/ 170 w 193"/>
                <a:gd name="T21" fmla="*/ 86 h 269"/>
                <a:gd name="T22" fmla="*/ 169 w 193"/>
                <a:gd name="T23" fmla="*/ 83 h 269"/>
                <a:gd name="T24" fmla="*/ 166 w 193"/>
                <a:gd name="T25" fmla="*/ 81 h 269"/>
                <a:gd name="T26" fmla="*/ 154 w 193"/>
                <a:gd name="T27" fmla="*/ 75 h 269"/>
                <a:gd name="T28" fmla="*/ 125 w 193"/>
                <a:gd name="T29" fmla="*/ 59 h 269"/>
                <a:gd name="T30" fmla="*/ 93 w 193"/>
                <a:gd name="T31" fmla="*/ 42 h 269"/>
                <a:gd name="T32" fmla="*/ 65 w 193"/>
                <a:gd name="T33" fmla="*/ 27 h 269"/>
                <a:gd name="T34" fmla="*/ 55 w 193"/>
                <a:gd name="T35" fmla="*/ 21 h 269"/>
                <a:gd name="T36" fmla="*/ 50 w 193"/>
                <a:gd name="T37" fmla="*/ 21 h 269"/>
                <a:gd name="T38" fmla="*/ 41 w 193"/>
                <a:gd name="T39" fmla="*/ 22 h 269"/>
                <a:gd name="T40" fmla="*/ 29 w 193"/>
                <a:gd name="T41" fmla="*/ 27 h 269"/>
                <a:gd name="T42" fmla="*/ 22 w 193"/>
                <a:gd name="T43" fmla="*/ 33 h 269"/>
                <a:gd name="T44" fmla="*/ 133 w 193"/>
                <a:gd name="T45" fmla="*/ 100 h 269"/>
                <a:gd name="T46" fmla="*/ 138 w 193"/>
                <a:gd name="T47" fmla="*/ 104 h 269"/>
                <a:gd name="T48" fmla="*/ 138 w 193"/>
                <a:gd name="T49" fmla="*/ 260 h 269"/>
                <a:gd name="T50" fmla="*/ 136 w 193"/>
                <a:gd name="T51" fmla="*/ 265 h 269"/>
                <a:gd name="T52" fmla="*/ 131 w 193"/>
                <a:gd name="T53" fmla="*/ 268 h 269"/>
                <a:gd name="T54" fmla="*/ 125 w 193"/>
                <a:gd name="T55" fmla="*/ 268 h 269"/>
                <a:gd name="T56" fmla="*/ 119 w 193"/>
                <a:gd name="T57" fmla="*/ 265 h 269"/>
                <a:gd name="T58" fmla="*/ 98 w 193"/>
                <a:gd name="T59" fmla="*/ 251 h 269"/>
                <a:gd name="T60" fmla="*/ 68 w 193"/>
                <a:gd name="T61" fmla="*/ 232 h 269"/>
                <a:gd name="T62" fmla="*/ 36 w 193"/>
                <a:gd name="T63" fmla="*/ 213 h 269"/>
                <a:gd name="T64" fmla="*/ 14 w 193"/>
                <a:gd name="T65" fmla="*/ 199 h 269"/>
                <a:gd name="T66" fmla="*/ 6 w 193"/>
                <a:gd name="T67" fmla="*/ 194 h 269"/>
                <a:gd name="T68" fmla="*/ 2 w 193"/>
                <a:gd name="T69" fmla="*/ 189 h 269"/>
                <a:gd name="T70" fmla="*/ 0 w 193"/>
                <a:gd name="T71" fmla="*/ 41 h 269"/>
                <a:gd name="T72" fmla="*/ 0 w 193"/>
                <a:gd name="T73" fmla="*/ 36 h 269"/>
                <a:gd name="T74" fmla="*/ 4 w 193"/>
                <a:gd name="T75" fmla="*/ 27 h 269"/>
                <a:gd name="T76" fmla="*/ 20 w 193"/>
                <a:gd name="T77" fmla="*/ 12 h 269"/>
                <a:gd name="T78" fmla="*/ 43 w 193"/>
                <a:gd name="T79" fmla="*/ 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269">
                  <a:moveTo>
                    <a:pt x="55" y="0"/>
                  </a:moveTo>
                  <a:lnTo>
                    <a:pt x="64" y="3"/>
                  </a:lnTo>
                  <a:lnTo>
                    <a:pt x="190" y="67"/>
                  </a:lnTo>
                  <a:lnTo>
                    <a:pt x="192" y="69"/>
                  </a:lnTo>
                  <a:lnTo>
                    <a:pt x="193" y="72"/>
                  </a:lnTo>
                  <a:lnTo>
                    <a:pt x="193" y="75"/>
                  </a:lnTo>
                  <a:lnTo>
                    <a:pt x="193" y="231"/>
                  </a:lnTo>
                  <a:lnTo>
                    <a:pt x="193" y="235"/>
                  </a:lnTo>
                  <a:lnTo>
                    <a:pt x="191" y="239"/>
                  </a:lnTo>
                  <a:lnTo>
                    <a:pt x="187" y="240"/>
                  </a:lnTo>
                  <a:lnTo>
                    <a:pt x="183" y="241"/>
                  </a:lnTo>
                  <a:lnTo>
                    <a:pt x="181" y="241"/>
                  </a:lnTo>
                  <a:lnTo>
                    <a:pt x="177" y="240"/>
                  </a:lnTo>
                  <a:lnTo>
                    <a:pt x="174" y="239"/>
                  </a:lnTo>
                  <a:lnTo>
                    <a:pt x="172" y="237"/>
                  </a:lnTo>
                  <a:lnTo>
                    <a:pt x="170" y="235"/>
                  </a:lnTo>
                  <a:lnTo>
                    <a:pt x="170" y="231"/>
                  </a:lnTo>
                  <a:lnTo>
                    <a:pt x="170" y="139"/>
                  </a:lnTo>
                  <a:lnTo>
                    <a:pt x="170" y="119"/>
                  </a:lnTo>
                  <a:lnTo>
                    <a:pt x="170" y="103"/>
                  </a:lnTo>
                  <a:lnTo>
                    <a:pt x="170" y="91"/>
                  </a:lnTo>
                  <a:lnTo>
                    <a:pt x="170" y="86"/>
                  </a:lnTo>
                  <a:lnTo>
                    <a:pt x="170" y="85"/>
                  </a:lnTo>
                  <a:lnTo>
                    <a:pt x="169" y="83"/>
                  </a:lnTo>
                  <a:lnTo>
                    <a:pt x="169" y="82"/>
                  </a:lnTo>
                  <a:lnTo>
                    <a:pt x="166" y="81"/>
                  </a:lnTo>
                  <a:lnTo>
                    <a:pt x="163" y="80"/>
                  </a:lnTo>
                  <a:lnTo>
                    <a:pt x="154" y="75"/>
                  </a:lnTo>
                  <a:lnTo>
                    <a:pt x="141" y="68"/>
                  </a:lnTo>
                  <a:lnTo>
                    <a:pt x="125" y="59"/>
                  </a:lnTo>
                  <a:lnTo>
                    <a:pt x="109" y="50"/>
                  </a:lnTo>
                  <a:lnTo>
                    <a:pt x="93" y="42"/>
                  </a:lnTo>
                  <a:lnTo>
                    <a:pt x="78" y="33"/>
                  </a:lnTo>
                  <a:lnTo>
                    <a:pt x="65" y="27"/>
                  </a:lnTo>
                  <a:lnTo>
                    <a:pt x="57" y="23"/>
                  </a:lnTo>
                  <a:lnTo>
                    <a:pt x="55" y="21"/>
                  </a:lnTo>
                  <a:lnTo>
                    <a:pt x="52" y="21"/>
                  </a:lnTo>
                  <a:lnTo>
                    <a:pt x="50" y="21"/>
                  </a:lnTo>
                  <a:lnTo>
                    <a:pt x="46" y="21"/>
                  </a:lnTo>
                  <a:lnTo>
                    <a:pt x="41" y="22"/>
                  </a:lnTo>
                  <a:lnTo>
                    <a:pt x="36" y="23"/>
                  </a:lnTo>
                  <a:lnTo>
                    <a:pt x="29" y="27"/>
                  </a:lnTo>
                  <a:lnTo>
                    <a:pt x="25" y="31"/>
                  </a:lnTo>
                  <a:lnTo>
                    <a:pt x="22" y="33"/>
                  </a:lnTo>
                  <a:lnTo>
                    <a:pt x="20" y="36"/>
                  </a:lnTo>
                  <a:lnTo>
                    <a:pt x="133" y="100"/>
                  </a:lnTo>
                  <a:lnTo>
                    <a:pt x="136" y="101"/>
                  </a:lnTo>
                  <a:lnTo>
                    <a:pt x="138" y="104"/>
                  </a:lnTo>
                  <a:lnTo>
                    <a:pt x="138" y="108"/>
                  </a:lnTo>
                  <a:lnTo>
                    <a:pt x="138" y="260"/>
                  </a:lnTo>
                  <a:lnTo>
                    <a:pt x="138" y="263"/>
                  </a:lnTo>
                  <a:lnTo>
                    <a:pt x="136" y="265"/>
                  </a:lnTo>
                  <a:lnTo>
                    <a:pt x="133" y="268"/>
                  </a:lnTo>
                  <a:lnTo>
                    <a:pt x="131" y="268"/>
                  </a:lnTo>
                  <a:lnTo>
                    <a:pt x="128" y="269"/>
                  </a:lnTo>
                  <a:lnTo>
                    <a:pt x="125" y="268"/>
                  </a:lnTo>
                  <a:lnTo>
                    <a:pt x="123" y="268"/>
                  </a:lnTo>
                  <a:lnTo>
                    <a:pt x="119" y="265"/>
                  </a:lnTo>
                  <a:lnTo>
                    <a:pt x="111" y="260"/>
                  </a:lnTo>
                  <a:lnTo>
                    <a:pt x="98" y="251"/>
                  </a:lnTo>
                  <a:lnTo>
                    <a:pt x="83" y="242"/>
                  </a:lnTo>
                  <a:lnTo>
                    <a:pt x="68" y="232"/>
                  </a:lnTo>
                  <a:lnTo>
                    <a:pt x="51" y="222"/>
                  </a:lnTo>
                  <a:lnTo>
                    <a:pt x="36" y="213"/>
                  </a:lnTo>
                  <a:lnTo>
                    <a:pt x="23" y="205"/>
                  </a:lnTo>
                  <a:lnTo>
                    <a:pt x="14" y="199"/>
                  </a:lnTo>
                  <a:lnTo>
                    <a:pt x="9" y="196"/>
                  </a:lnTo>
                  <a:lnTo>
                    <a:pt x="6" y="194"/>
                  </a:lnTo>
                  <a:lnTo>
                    <a:pt x="4" y="191"/>
                  </a:lnTo>
                  <a:lnTo>
                    <a:pt x="2" y="189"/>
                  </a:lnTo>
                  <a:lnTo>
                    <a:pt x="1" y="186"/>
                  </a:lnTo>
                  <a:lnTo>
                    <a:pt x="0" y="41"/>
                  </a:lnTo>
                  <a:lnTo>
                    <a:pt x="0" y="39"/>
                  </a:lnTo>
                  <a:lnTo>
                    <a:pt x="0" y="36"/>
                  </a:lnTo>
                  <a:lnTo>
                    <a:pt x="1" y="31"/>
                  </a:lnTo>
                  <a:lnTo>
                    <a:pt x="4" y="27"/>
                  </a:lnTo>
                  <a:lnTo>
                    <a:pt x="10" y="19"/>
                  </a:lnTo>
                  <a:lnTo>
                    <a:pt x="20" y="12"/>
                  </a:lnTo>
                  <a:lnTo>
                    <a:pt x="31" y="5"/>
                  </a:lnTo>
                  <a:lnTo>
                    <a:pt x="43" y="1"/>
                  </a:lnTo>
                  <a:lnTo>
                    <a:pt x="55"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4" name="组合 23"/>
          <p:cNvGrpSpPr/>
          <p:nvPr/>
        </p:nvGrpSpPr>
        <p:grpSpPr>
          <a:xfrm>
            <a:off x="4351163" y="1584677"/>
            <a:ext cx="1300958" cy="1113221"/>
            <a:chOff x="4539421" y="1719148"/>
            <a:chExt cx="1300958" cy="1113221"/>
          </a:xfrm>
        </p:grpSpPr>
        <p:grpSp>
          <p:nvGrpSpPr>
            <p:cNvPr id="25" name="组合 24"/>
            <p:cNvGrpSpPr/>
            <p:nvPr/>
          </p:nvGrpSpPr>
          <p:grpSpPr>
            <a:xfrm>
              <a:off x="4539421" y="1719148"/>
              <a:ext cx="1300958" cy="1113221"/>
              <a:chOff x="3183471" y="2060848"/>
              <a:chExt cx="1300958" cy="1113221"/>
            </a:xfrm>
          </p:grpSpPr>
          <p:sp>
            <p:nvSpPr>
              <p:cNvPr id="27" name="矩形 2"/>
              <p:cNvSpPr/>
              <p:nvPr/>
            </p:nvSpPr>
            <p:spPr>
              <a:xfrm>
                <a:off x="3183471" y="2060848"/>
                <a:ext cx="1300958" cy="1113221"/>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
              <p:cNvSpPr/>
              <p:nvPr/>
            </p:nvSpPr>
            <p:spPr>
              <a:xfrm>
                <a:off x="3396300" y="2242964"/>
                <a:ext cx="875300" cy="748988"/>
              </a:xfrm>
              <a:custGeom>
                <a:avLst/>
                <a:gdLst/>
                <a:ahLst/>
                <a:cxnLst/>
                <a:rect l="l" t="t" r="r" b="b"/>
                <a:pathLst>
                  <a:path w="1036365" h="886811">
                    <a:moveTo>
                      <a:pt x="754039" y="0"/>
                    </a:moveTo>
                    <a:lnTo>
                      <a:pt x="1036365" y="429554"/>
                    </a:lnTo>
                    <a:lnTo>
                      <a:pt x="784530" y="883036"/>
                    </a:lnTo>
                    <a:lnTo>
                      <a:pt x="783106" y="880650"/>
                    </a:lnTo>
                    <a:lnTo>
                      <a:pt x="264749" y="886811"/>
                    </a:lnTo>
                    <a:lnTo>
                      <a:pt x="0" y="443416"/>
                    </a:lnTo>
                    <a:lnTo>
                      <a:pt x="242827" y="5981"/>
                    </a:lnTo>
                    <a:lnTo>
                      <a:pt x="241773" y="4216"/>
                    </a:lnTo>
                    <a:lnTo>
                      <a:pt x="243839" y="4190"/>
                    </a:lnTo>
                    <a:close/>
                  </a:path>
                </a:pathLst>
              </a:custGeom>
              <a:solidFill>
                <a:srgbClr val="00B050"/>
              </a:solidFill>
              <a:ln w="1270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Freeform 135"/>
            <p:cNvSpPr>
              <a:spLocks noEditPoints="1"/>
            </p:cNvSpPr>
            <p:nvPr/>
          </p:nvSpPr>
          <p:spPr bwMode="auto">
            <a:xfrm>
              <a:off x="5079166" y="2051920"/>
              <a:ext cx="249238" cy="447675"/>
            </a:xfrm>
            <a:custGeom>
              <a:avLst/>
              <a:gdLst>
                <a:gd name="T0" fmla="*/ 19 w 157"/>
                <a:gd name="T1" fmla="*/ 72 h 282"/>
                <a:gd name="T2" fmla="*/ 43 w 157"/>
                <a:gd name="T3" fmla="*/ 99 h 282"/>
                <a:gd name="T4" fmla="*/ 69 w 157"/>
                <a:gd name="T5" fmla="*/ 130 h 282"/>
                <a:gd name="T6" fmla="*/ 62 w 157"/>
                <a:gd name="T7" fmla="*/ 163 h 282"/>
                <a:gd name="T8" fmla="*/ 34 w 157"/>
                <a:gd name="T9" fmla="*/ 192 h 282"/>
                <a:gd name="T10" fmla="*/ 16 w 157"/>
                <a:gd name="T11" fmla="*/ 218 h 282"/>
                <a:gd name="T12" fmla="*/ 37 w 157"/>
                <a:gd name="T13" fmla="*/ 229 h 282"/>
                <a:gd name="T14" fmla="*/ 69 w 157"/>
                <a:gd name="T15" fmla="*/ 210 h 282"/>
                <a:gd name="T16" fmla="*/ 74 w 157"/>
                <a:gd name="T17" fmla="*/ 195 h 282"/>
                <a:gd name="T18" fmla="*/ 82 w 157"/>
                <a:gd name="T19" fmla="*/ 194 h 282"/>
                <a:gd name="T20" fmla="*/ 86 w 157"/>
                <a:gd name="T21" fmla="*/ 201 h 282"/>
                <a:gd name="T22" fmla="*/ 109 w 157"/>
                <a:gd name="T23" fmla="*/ 224 h 282"/>
                <a:gd name="T24" fmla="*/ 141 w 157"/>
                <a:gd name="T25" fmla="*/ 236 h 282"/>
                <a:gd name="T26" fmla="*/ 132 w 157"/>
                <a:gd name="T27" fmla="*/ 201 h 282"/>
                <a:gd name="T28" fmla="*/ 104 w 157"/>
                <a:gd name="T29" fmla="*/ 173 h 282"/>
                <a:gd name="T30" fmla="*/ 86 w 157"/>
                <a:gd name="T31" fmla="*/ 141 h 282"/>
                <a:gd name="T32" fmla="*/ 104 w 157"/>
                <a:gd name="T33" fmla="*/ 109 h 282"/>
                <a:gd name="T34" fmla="*/ 132 w 157"/>
                <a:gd name="T35" fmla="*/ 81 h 282"/>
                <a:gd name="T36" fmla="*/ 141 w 157"/>
                <a:gd name="T37" fmla="*/ 50 h 282"/>
                <a:gd name="T38" fmla="*/ 79 w 157"/>
                <a:gd name="T39" fmla="*/ 65 h 282"/>
                <a:gd name="T40" fmla="*/ 16 w 157"/>
                <a:gd name="T41" fmla="*/ 50 h 282"/>
                <a:gd name="T42" fmla="*/ 43 w 157"/>
                <a:gd name="T43" fmla="*/ 23 h 282"/>
                <a:gd name="T44" fmla="*/ 21 w 157"/>
                <a:gd name="T45" fmla="*/ 33 h 282"/>
                <a:gd name="T46" fmla="*/ 16 w 157"/>
                <a:gd name="T47" fmla="*/ 36 h 282"/>
                <a:gd name="T48" fmla="*/ 18 w 157"/>
                <a:gd name="T49" fmla="*/ 41 h 282"/>
                <a:gd name="T50" fmla="*/ 79 w 157"/>
                <a:gd name="T51" fmla="*/ 55 h 282"/>
                <a:gd name="T52" fmla="*/ 141 w 157"/>
                <a:gd name="T53" fmla="*/ 41 h 282"/>
                <a:gd name="T54" fmla="*/ 141 w 157"/>
                <a:gd name="T55" fmla="*/ 36 h 282"/>
                <a:gd name="T56" fmla="*/ 136 w 157"/>
                <a:gd name="T57" fmla="*/ 33 h 282"/>
                <a:gd name="T58" fmla="*/ 113 w 157"/>
                <a:gd name="T59" fmla="*/ 23 h 282"/>
                <a:gd name="T60" fmla="*/ 79 w 157"/>
                <a:gd name="T61" fmla="*/ 0 h 282"/>
                <a:gd name="T62" fmla="*/ 134 w 157"/>
                <a:gd name="T63" fmla="*/ 12 h 282"/>
                <a:gd name="T64" fmla="*/ 157 w 157"/>
                <a:gd name="T65" fmla="*/ 31 h 282"/>
                <a:gd name="T66" fmla="*/ 143 w 157"/>
                <a:gd name="T67" fmla="*/ 94 h 282"/>
                <a:gd name="T68" fmla="*/ 107 w 157"/>
                <a:gd name="T69" fmla="*/ 130 h 282"/>
                <a:gd name="T70" fmla="*/ 118 w 157"/>
                <a:gd name="T71" fmla="*/ 164 h 282"/>
                <a:gd name="T72" fmla="*/ 154 w 157"/>
                <a:gd name="T73" fmla="*/ 203 h 282"/>
                <a:gd name="T74" fmla="*/ 155 w 157"/>
                <a:gd name="T75" fmla="*/ 256 h 282"/>
                <a:gd name="T76" fmla="*/ 119 w 157"/>
                <a:gd name="T77" fmla="*/ 277 h 282"/>
                <a:gd name="T78" fmla="*/ 57 w 157"/>
                <a:gd name="T79" fmla="*/ 281 h 282"/>
                <a:gd name="T80" fmla="*/ 10 w 157"/>
                <a:gd name="T81" fmla="*/ 264 h 282"/>
                <a:gd name="T82" fmla="*/ 0 w 157"/>
                <a:gd name="T83" fmla="*/ 218 h 282"/>
                <a:gd name="T84" fmla="*/ 27 w 157"/>
                <a:gd name="T85" fmla="*/ 176 h 282"/>
                <a:gd name="T86" fmla="*/ 55 w 157"/>
                <a:gd name="T87" fmla="*/ 141 h 282"/>
                <a:gd name="T88" fmla="*/ 27 w 157"/>
                <a:gd name="T89" fmla="*/ 106 h 282"/>
                <a:gd name="T90" fmla="*/ 0 w 157"/>
                <a:gd name="T91" fmla="*/ 64 h 282"/>
                <a:gd name="T92" fmla="*/ 10 w 157"/>
                <a:gd name="T93" fmla="*/ 18 h 282"/>
                <a:gd name="T94" fmla="*/ 57 w 157"/>
                <a:gd name="T95" fmla="*/ 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7" h="282">
                  <a:moveTo>
                    <a:pt x="16" y="50"/>
                  </a:moveTo>
                  <a:lnTo>
                    <a:pt x="16" y="64"/>
                  </a:lnTo>
                  <a:lnTo>
                    <a:pt x="19" y="72"/>
                  </a:lnTo>
                  <a:lnTo>
                    <a:pt x="25" y="81"/>
                  </a:lnTo>
                  <a:lnTo>
                    <a:pt x="34" y="90"/>
                  </a:lnTo>
                  <a:lnTo>
                    <a:pt x="43" y="99"/>
                  </a:lnTo>
                  <a:lnTo>
                    <a:pt x="54" y="109"/>
                  </a:lnTo>
                  <a:lnTo>
                    <a:pt x="62" y="119"/>
                  </a:lnTo>
                  <a:lnTo>
                    <a:pt x="69" y="130"/>
                  </a:lnTo>
                  <a:lnTo>
                    <a:pt x="71" y="141"/>
                  </a:lnTo>
                  <a:lnTo>
                    <a:pt x="69" y="153"/>
                  </a:lnTo>
                  <a:lnTo>
                    <a:pt x="62" y="163"/>
                  </a:lnTo>
                  <a:lnTo>
                    <a:pt x="54" y="173"/>
                  </a:lnTo>
                  <a:lnTo>
                    <a:pt x="43" y="183"/>
                  </a:lnTo>
                  <a:lnTo>
                    <a:pt x="34" y="192"/>
                  </a:lnTo>
                  <a:lnTo>
                    <a:pt x="25" y="201"/>
                  </a:lnTo>
                  <a:lnTo>
                    <a:pt x="19" y="210"/>
                  </a:lnTo>
                  <a:lnTo>
                    <a:pt x="16" y="218"/>
                  </a:lnTo>
                  <a:lnTo>
                    <a:pt x="16" y="236"/>
                  </a:lnTo>
                  <a:lnTo>
                    <a:pt x="25" y="233"/>
                  </a:lnTo>
                  <a:lnTo>
                    <a:pt x="37" y="229"/>
                  </a:lnTo>
                  <a:lnTo>
                    <a:pt x="50" y="224"/>
                  </a:lnTo>
                  <a:lnTo>
                    <a:pt x="60" y="218"/>
                  </a:lnTo>
                  <a:lnTo>
                    <a:pt x="69" y="210"/>
                  </a:lnTo>
                  <a:lnTo>
                    <a:pt x="71" y="201"/>
                  </a:lnTo>
                  <a:lnTo>
                    <a:pt x="73" y="197"/>
                  </a:lnTo>
                  <a:lnTo>
                    <a:pt x="74" y="195"/>
                  </a:lnTo>
                  <a:lnTo>
                    <a:pt x="77" y="194"/>
                  </a:lnTo>
                  <a:lnTo>
                    <a:pt x="79" y="192"/>
                  </a:lnTo>
                  <a:lnTo>
                    <a:pt x="82" y="194"/>
                  </a:lnTo>
                  <a:lnTo>
                    <a:pt x="83" y="195"/>
                  </a:lnTo>
                  <a:lnTo>
                    <a:pt x="86" y="197"/>
                  </a:lnTo>
                  <a:lnTo>
                    <a:pt x="86" y="201"/>
                  </a:lnTo>
                  <a:lnTo>
                    <a:pt x="89" y="210"/>
                  </a:lnTo>
                  <a:lnTo>
                    <a:pt x="97" y="218"/>
                  </a:lnTo>
                  <a:lnTo>
                    <a:pt x="109" y="224"/>
                  </a:lnTo>
                  <a:lnTo>
                    <a:pt x="120" y="229"/>
                  </a:lnTo>
                  <a:lnTo>
                    <a:pt x="132" y="233"/>
                  </a:lnTo>
                  <a:lnTo>
                    <a:pt x="141" y="236"/>
                  </a:lnTo>
                  <a:lnTo>
                    <a:pt x="141" y="218"/>
                  </a:lnTo>
                  <a:lnTo>
                    <a:pt x="138" y="210"/>
                  </a:lnTo>
                  <a:lnTo>
                    <a:pt x="132" y="201"/>
                  </a:lnTo>
                  <a:lnTo>
                    <a:pt x="123" y="192"/>
                  </a:lnTo>
                  <a:lnTo>
                    <a:pt x="115" y="183"/>
                  </a:lnTo>
                  <a:lnTo>
                    <a:pt x="104" y="173"/>
                  </a:lnTo>
                  <a:lnTo>
                    <a:pt x="95" y="163"/>
                  </a:lnTo>
                  <a:lnTo>
                    <a:pt x="88" y="153"/>
                  </a:lnTo>
                  <a:lnTo>
                    <a:pt x="86" y="141"/>
                  </a:lnTo>
                  <a:lnTo>
                    <a:pt x="88" y="130"/>
                  </a:lnTo>
                  <a:lnTo>
                    <a:pt x="95" y="119"/>
                  </a:lnTo>
                  <a:lnTo>
                    <a:pt x="104" y="109"/>
                  </a:lnTo>
                  <a:lnTo>
                    <a:pt x="115" y="99"/>
                  </a:lnTo>
                  <a:lnTo>
                    <a:pt x="123" y="90"/>
                  </a:lnTo>
                  <a:lnTo>
                    <a:pt x="132" y="81"/>
                  </a:lnTo>
                  <a:lnTo>
                    <a:pt x="138" y="72"/>
                  </a:lnTo>
                  <a:lnTo>
                    <a:pt x="141" y="64"/>
                  </a:lnTo>
                  <a:lnTo>
                    <a:pt x="141" y="50"/>
                  </a:lnTo>
                  <a:lnTo>
                    <a:pt x="124" y="58"/>
                  </a:lnTo>
                  <a:lnTo>
                    <a:pt x="102" y="63"/>
                  </a:lnTo>
                  <a:lnTo>
                    <a:pt x="79" y="65"/>
                  </a:lnTo>
                  <a:lnTo>
                    <a:pt x="55" y="63"/>
                  </a:lnTo>
                  <a:lnTo>
                    <a:pt x="33" y="58"/>
                  </a:lnTo>
                  <a:lnTo>
                    <a:pt x="16" y="50"/>
                  </a:lnTo>
                  <a:close/>
                  <a:moveTo>
                    <a:pt x="79" y="18"/>
                  </a:moveTo>
                  <a:lnTo>
                    <a:pt x="59" y="19"/>
                  </a:lnTo>
                  <a:lnTo>
                    <a:pt x="43" y="23"/>
                  </a:lnTo>
                  <a:lnTo>
                    <a:pt x="30" y="28"/>
                  </a:lnTo>
                  <a:lnTo>
                    <a:pt x="21" y="33"/>
                  </a:lnTo>
                  <a:lnTo>
                    <a:pt x="21" y="33"/>
                  </a:lnTo>
                  <a:lnTo>
                    <a:pt x="20" y="33"/>
                  </a:lnTo>
                  <a:lnTo>
                    <a:pt x="18" y="35"/>
                  </a:lnTo>
                  <a:lnTo>
                    <a:pt x="16" y="36"/>
                  </a:lnTo>
                  <a:lnTo>
                    <a:pt x="16" y="37"/>
                  </a:lnTo>
                  <a:lnTo>
                    <a:pt x="16" y="40"/>
                  </a:lnTo>
                  <a:lnTo>
                    <a:pt x="18" y="41"/>
                  </a:lnTo>
                  <a:lnTo>
                    <a:pt x="33" y="47"/>
                  </a:lnTo>
                  <a:lnTo>
                    <a:pt x="54" y="54"/>
                  </a:lnTo>
                  <a:lnTo>
                    <a:pt x="79" y="55"/>
                  </a:lnTo>
                  <a:lnTo>
                    <a:pt x="104" y="54"/>
                  </a:lnTo>
                  <a:lnTo>
                    <a:pt x="125" y="49"/>
                  </a:lnTo>
                  <a:lnTo>
                    <a:pt x="141" y="41"/>
                  </a:lnTo>
                  <a:lnTo>
                    <a:pt x="142" y="40"/>
                  </a:lnTo>
                  <a:lnTo>
                    <a:pt x="142" y="39"/>
                  </a:lnTo>
                  <a:lnTo>
                    <a:pt x="141" y="36"/>
                  </a:lnTo>
                  <a:lnTo>
                    <a:pt x="139" y="35"/>
                  </a:lnTo>
                  <a:lnTo>
                    <a:pt x="137" y="33"/>
                  </a:lnTo>
                  <a:lnTo>
                    <a:pt x="136" y="33"/>
                  </a:lnTo>
                  <a:lnTo>
                    <a:pt x="133" y="31"/>
                  </a:lnTo>
                  <a:lnTo>
                    <a:pt x="125" y="27"/>
                  </a:lnTo>
                  <a:lnTo>
                    <a:pt x="113" y="23"/>
                  </a:lnTo>
                  <a:lnTo>
                    <a:pt x="97" y="19"/>
                  </a:lnTo>
                  <a:lnTo>
                    <a:pt x="79" y="18"/>
                  </a:lnTo>
                  <a:close/>
                  <a:moveTo>
                    <a:pt x="79" y="0"/>
                  </a:moveTo>
                  <a:lnTo>
                    <a:pt x="100" y="1"/>
                  </a:lnTo>
                  <a:lnTo>
                    <a:pt x="119" y="5"/>
                  </a:lnTo>
                  <a:lnTo>
                    <a:pt x="134" y="12"/>
                  </a:lnTo>
                  <a:lnTo>
                    <a:pt x="147" y="18"/>
                  </a:lnTo>
                  <a:lnTo>
                    <a:pt x="155" y="26"/>
                  </a:lnTo>
                  <a:lnTo>
                    <a:pt x="157" y="31"/>
                  </a:lnTo>
                  <a:lnTo>
                    <a:pt x="157" y="64"/>
                  </a:lnTo>
                  <a:lnTo>
                    <a:pt x="154" y="80"/>
                  </a:lnTo>
                  <a:lnTo>
                    <a:pt x="143" y="94"/>
                  </a:lnTo>
                  <a:lnTo>
                    <a:pt x="130" y="106"/>
                  </a:lnTo>
                  <a:lnTo>
                    <a:pt x="118" y="118"/>
                  </a:lnTo>
                  <a:lnTo>
                    <a:pt x="107" y="130"/>
                  </a:lnTo>
                  <a:lnTo>
                    <a:pt x="104" y="141"/>
                  </a:lnTo>
                  <a:lnTo>
                    <a:pt x="107" y="153"/>
                  </a:lnTo>
                  <a:lnTo>
                    <a:pt x="118" y="164"/>
                  </a:lnTo>
                  <a:lnTo>
                    <a:pt x="130" y="176"/>
                  </a:lnTo>
                  <a:lnTo>
                    <a:pt x="143" y="188"/>
                  </a:lnTo>
                  <a:lnTo>
                    <a:pt x="154" y="203"/>
                  </a:lnTo>
                  <a:lnTo>
                    <a:pt x="157" y="218"/>
                  </a:lnTo>
                  <a:lnTo>
                    <a:pt x="157" y="251"/>
                  </a:lnTo>
                  <a:lnTo>
                    <a:pt x="155" y="256"/>
                  </a:lnTo>
                  <a:lnTo>
                    <a:pt x="147" y="264"/>
                  </a:lnTo>
                  <a:lnTo>
                    <a:pt x="134" y="270"/>
                  </a:lnTo>
                  <a:lnTo>
                    <a:pt x="119" y="277"/>
                  </a:lnTo>
                  <a:lnTo>
                    <a:pt x="100" y="281"/>
                  </a:lnTo>
                  <a:lnTo>
                    <a:pt x="79" y="282"/>
                  </a:lnTo>
                  <a:lnTo>
                    <a:pt x="57" y="281"/>
                  </a:lnTo>
                  <a:lnTo>
                    <a:pt x="39" y="277"/>
                  </a:lnTo>
                  <a:lnTo>
                    <a:pt x="23" y="270"/>
                  </a:lnTo>
                  <a:lnTo>
                    <a:pt x="10" y="264"/>
                  </a:lnTo>
                  <a:lnTo>
                    <a:pt x="2" y="256"/>
                  </a:lnTo>
                  <a:lnTo>
                    <a:pt x="0" y="251"/>
                  </a:lnTo>
                  <a:lnTo>
                    <a:pt x="0" y="218"/>
                  </a:lnTo>
                  <a:lnTo>
                    <a:pt x="4" y="203"/>
                  </a:lnTo>
                  <a:lnTo>
                    <a:pt x="14" y="188"/>
                  </a:lnTo>
                  <a:lnTo>
                    <a:pt x="27" y="176"/>
                  </a:lnTo>
                  <a:lnTo>
                    <a:pt x="41" y="164"/>
                  </a:lnTo>
                  <a:lnTo>
                    <a:pt x="50" y="153"/>
                  </a:lnTo>
                  <a:lnTo>
                    <a:pt x="55" y="141"/>
                  </a:lnTo>
                  <a:lnTo>
                    <a:pt x="50" y="130"/>
                  </a:lnTo>
                  <a:lnTo>
                    <a:pt x="41" y="118"/>
                  </a:lnTo>
                  <a:lnTo>
                    <a:pt x="27" y="106"/>
                  </a:lnTo>
                  <a:lnTo>
                    <a:pt x="14" y="94"/>
                  </a:lnTo>
                  <a:lnTo>
                    <a:pt x="4" y="80"/>
                  </a:lnTo>
                  <a:lnTo>
                    <a:pt x="0" y="64"/>
                  </a:lnTo>
                  <a:lnTo>
                    <a:pt x="0" y="31"/>
                  </a:lnTo>
                  <a:lnTo>
                    <a:pt x="2" y="26"/>
                  </a:lnTo>
                  <a:lnTo>
                    <a:pt x="10" y="18"/>
                  </a:lnTo>
                  <a:lnTo>
                    <a:pt x="23" y="12"/>
                  </a:lnTo>
                  <a:lnTo>
                    <a:pt x="39" y="5"/>
                  </a:lnTo>
                  <a:lnTo>
                    <a:pt x="57" y="1"/>
                  </a:lnTo>
                  <a:lnTo>
                    <a:pt x="79" y="0"/>
                  </a:lnTo>
                  <a:close/>
                </a:path>
              </a:pathLst>
            </a:custGeom>
            <a:solidFill>
              <a:schemeClr val="bg1"/>
            </a:solidFill>
            <a:ln w="0">
              <a:noFill/>
              <a:prstDash val="solid"/>
              <a:round/>
            </a:ln>
          </p:spPr>
          <p:txBody>
            <a:bodyPr vert="horz" wrap="square" lIns="91440" tIns="45720" rIns="91440" bIns="45720" numCol="1" anchor="t" anchorCtr="0" compatLnSpc="1"/>
            <a:lstStyle/>
            <a:p>
              <a:endParaRPr lang="zh-CN" altLang="en-US"/>
            </a:p>
          </p:txBody>
        </p:sp>
      </p:grpSp>
      <p:grpSp>
        <p:nvGrpSpPr>
          <p:cNvPr id="29" name="组合 28"/>
          <p:cNvGrpSpPr/>
          <p:nvPr/>
        </p:nvGrpSpPr>
        <p:grpSpPr>
          <a:xfrm>
            <a:off x="1602623" y="1912240"/>
            <a:ext cx="3379237" cy="414473"/>
            <a:chOff x="899592" y="2396334"/>
            <a:chExt cx="2689256" cy="414473"/>
          </a:xfrm>
        </p:grpSpPr>
        <p:cxnSp>
          <p:nvCxnSpPr>
            <p:cNvPr id="30" name="直接连接符 29"/>
            <p:cNvCxnSpPr/>
            <p:nvPr/>
          </p:nvCxnSpPr>
          <p:spPr>
            <a:xfrm>
              <a:off x="899592" y="2810807"/>
              <a:ext cx="268925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1" name="TextBox 29"/>
            <p:cNvSpPr txBox="1"/>
            <p:nvPr/>
          </p:nvSpPr>
          <p:spPr>
            <a:xfrm>
              <a:off x="971600" y="2396334"/>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教师示范作用</a:t>
              </a:r>
              <a:endParaRPr lang="zh-CN" altLang="en-US" sz="2000" b="1" dirty="0">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1602624" y="3350060"/>
            <a:ext cx="4717412" cy="398780"/>
            <a:chOff x="899592" y="2436675"/>
            <a:chExt cx="3754199" cy="398780"/>
          </a:xfrm>
        </p:grpSpPr>
        <p:cxnSp>
          <p:nvCxnSpPr>
            <p:cNvPr id="34" name="直接连接符 33"/>
            <p:cNvCxnSpPr/>
            <p:nvPr/>
          </p:nvCxnSpPr>
          <p:spPr>
            <a:xfrm>
              <a:off x="899592" y="2810807"/>
              <a:ext cx="3754199"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5" name="TextBox 40"/>
            <p:cNvSpPr txBox="1"/>
            <p:nvPr/>
          </p:nvSpPr>
          <p:spPr>
            <a:xfrm>
              <a:off x="971600" y="2436675"/>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创新教学模式</a:t>
              </a:r>
              <a:endParaRPr lang="zh-CN" altLang="en-US" sz="2000" b="1" dirty="0">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1602623" y="4616102"/>
            <a:ext cx="3929175" cy="398780"/>
            <a:chOff x="899592" y="2450122"/>
            <a:chExt cx="3126906" cy="398780"/>
          </a:xfrm>
        </p:grpSpPr>
        <p:cxnSp>
          <p:nvCxnSpPr>
            <p:cNvPr id="38" name="直接连接符 37"/>
            <p:cNvCxnSpPr/>
            <p:nvPr/>
          </p:nvCxnSpPr>
          <p:spPr>
            <a:xfrm>
              <a:off x="899592" y="2810807"/>
              <a:ext cx="3126906"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9" name="TextBox 44"/>
            <p:cNvSpPr txBox="1"/>
            <p:nvPr/>
          </p:nvSpPr>
          <p:spPr>
            <a:xfrm>
              <a:off x="971600" y="2450122"/>
              <a:ext cx="1709701" cy="39878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运用现代技术</a:t>
              </a:r>
              <a:endParaRPr lang="zh-CN" altLang="en-US" sz="2000" b="1" dirty="0">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6404812" y="2389724"/>
            <a:ext cx="4043554" cy="421713"/>
            <a:chOff x="6593070" y="2524195"/>
            <a:chExt cx="4043554" cy="421713"/>
          </a:xfrm>
        </p:grpSpPr>
        <p:cxnSp>
          <p:nvCxnSpPr>
            <p:cNvPr id="42" name="直接连接符 41"/>
            <p:cNvCxnSpPr/>
            <p:nvPr/>
          </p:nvCxnSpPr>
          <p:spPr>
            <a:xfrm flipH="1">
              <a:off x="8308845" y="2934707"/>
              <a:ext cx="2327779"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3" name="TextBox 52"/>
            <p:cNvSpPr txBox="1"/>
            <p:nvPr/>
          </p:nvSpPr>
          <p:spPr>
            <a:xfrm flipH="1">
              <a:off x="8365944" y="2547128"/>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挖掘思政元素</a:t>
              </a:r>
              <a:endParaRPr lang="zh-CN" altLang="en-US" sz="2000" b="1" dirty="0">
                <a:latin typeface="微软雅黑" panose="020B0503020204020204" pitchFamily="34" charset="-122"/>
                <a:ea typeface="微软雅黑" panose="020B0503020204020204" pitchFamily="34" charset="-122"/>
              </a:endParaRPr>
            </a:p>
          </p:txBody>
        </p:sp>
        <p:grpSp>
          <p:nvGrpSpPr>
            <p:cNvPr id="44" name="组合 43"/>
            <p:cNvGrpSpPr/>
            <p:nvPr/>
          </p:nvGrpSpPr>
          <p:grpSpPr>
            <a:xfrm>
              <a:off x="6593070" y="2524195"/>
              <a:ext cx="1715775" cy="410512"/>
              <a:chOff x="6593070" y="2524195"/>
              <a:chExt cx="1715775" cy="410512"/>
            </a:xfrm>
          </p:grpSpPr>
          <p:cxnSp>
            <p:nvCxnSpPr>
              <p:cNvPr id="46" name="直接连接符 45"/>
              <p:cNvCxnSpPr/>
              <p:nvPr/>
            </p:nvCxnSpPr>
            <p:spPr>
              <a:xfrm flipH="1">
                <a:off x="6593070" y="2524195"/>
                <a:ext cx="1715775" cy="0"/>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8308845" y="2524195"/>
                <a:ext cx="0" cy="410512"/>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grpSp>
      </p:grpSp>
      <p:grpSp>
        <p:nvGrpSpPr>
          <p:cNvPr id="48" name="组合 47"/>
          <p:cNvGrpSpPr/>
          <p:nvPr/>
        </p:nvGrpSpPr>
        <p:grpSpPr>
          <a:xfrm>
            <a:off x="7121791" y="3736451"/>
            <a:ext cx="3326575" cy="533707"/>
            <a:chOff x="7310049" y="3870922"/>
            <a:chExt cx="3326575" cy="533707"/>
          </a:xfrm>
        </p:grpSpPr>
        <p:sp>
          <p:nvSpPr>
            <p:cNvPr id="49" name="TextBox 56"/>
            <p:cNvSpPr txBox="1"/>
            <p:nvPr/>
          </p:nvSpPr>
          <p:spPr>
            <a:xfrm flipH="1">
              <a:off x="8292225" y="4005849"/>
              <a:ext cx="2148358" cy="398780"/>
            </a:xfrm>
            <a:prstGeom prst="rect">
              <a:avLst/>
            </a:prstGeom>
            <a:noFill/>
          </p:spPr>
          <p:txBody>
            <a:bodyPr wrap="square" rtlCol="0">
              <a:spAutoFit/>
            </a:bodyPr>
            <a:lstStyle/>
            <a:p>
              <a:pPr algn="r"/>
              <a:r>
                <a:rPr lang="zh-CN" altLang="en-US" sz="2000" b="1" dirty="0">
                  <a:latin typeface="微软雅黑" panose="020B0503020204020204" pitchFamily="34" charset="-122"/>
                  <a:ea typeface="微软雅黑" panose="020B0503020204020204" pitchFamily="34" charset="-122"/>
                </a:rPr>
                <a:t>设计教学环节</a:t>
              </a:r>
              <a:endParaRPr lang="zh-CN" altLang="en-US" sz="2000" b="1" dirty="0">
                <a:latin typeface="微软雅黑" panose="020B0503020204020204" pitchFamily="34" charset="-122"/>
                <a:ea typeface="微软雅黑" panose="020B0503020204020204" pitchFamily="34" charset="-122"/>
              </a:endParaRPr>
            </a:p>
          </p:txBody>
        </p:sp>
        <p:grpSp>
          <p:nvGrpSpPr>
            <p:cNvPr id="51" name="组合 50"/>
            <p:cNvGrpSpPr/>
            <p:nvPr/>
          </p:nvGrpSpPr>
          <p:grpSpPr>
            <a:xfrm>
              <a:off x="7310049" y="3870922"/>
              <a:ext cx="3326575" cy="509059"/>
              <a:chOff x="7310049" y="3870922"/>
              <a:chExt cx="3326575" cy="509059"/>
            </a:xfrm>
          </p:grpSpPr>
          <p:cxnSp>
            <p:nvCxnSpPr>
              <p:cNvPr id="52" name="直接连接符 51"/>
              <p:cNvCxnSpPr/>
              <p:nvPr/>
            </p:nvCxnSpPr>
            <p:spPr>
              <a:xfrm flipH="1">
                <a:off x="7310050" y="4379981"/>
                <a:ext cx="3326574" cy="0"/>
              </a:xfrm>
              <a:prstGeom prst="line">
                <a:avLst/>
              </a:prstGeom>
              <a:ln>
                <a:solidFill>
                  <a:schemeClr val="bg1">
                    <a:lumMod val="5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7310049" y="3870922"/>
                <a:ext cx="1" cy="509059"/>
              </a:xfrm>
              <a:prstGeom prst="line">
                <a:avLst/>
              </a:prstGeom>
              <a:ln>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grpSp>
      </p:grpSp>
      <p:sp>
        <p:nvSpPr>
          <p:cNvPr id="54" name="矩形 53"/>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》课程思政的实施路径</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5" name="矩形 5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500"/>
                                        <p:tgtEl>
                                          <p:spTgt spid="48"/>
                                        </p:tgtEl>
                                      </p:cBhvr>
                                    </p:animEffect>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2" presetClass="entr" presetSubtype="2" fill="hold"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right)">
                                      <p:cBhvr>
                                        <p:cTn id="39" dur="500"/>
                                        <p:tgtEl>
                                          <p:spTgt spid="33"/>
                                        </p:tgtEl>
                                      </p:cBhvr>
                                    </p:animEffect>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2" presetClass="entr" presetSubtype="2" fill="hold"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right)">
                                      <p:cBhvr>
                                        <p:cTn id="4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flipH="1">
            <a:off x="6416229" y="1560652"/>
            <a:ext cx="4119974" cy="2148718"/>
            <a:chOff x="1550757" y="1580380"/>
            <a:chExt cx="4235526" cy="2208983"/>
          </a:xfrm>
        </p:grpSpPr>
        <p:sp>
          <p:nvSpPr>
            <p:cNvPr id="5" name="等腰三角形 41"/>
            <p:cNvSpPr/>
            <p:nvPr/>
          </p:nvSpPr>
          <p:spPr>
            <a:xfrm rot="5400000" flipH="1">
              <a:off x="2967260" y="1682963"/>
              <a:ext cx="222648" cy="3055655"/>
            </a:xfrm>
            <a:custGeom>
              <a:avLst/>
              <a:gdLst>
                <a:gd name="connsiteX0" fmla="*/ 0 w 218921"/>
                <a:gd name="connsiteY0" fmla="*/ 2984088 h 2984088"/>
                <a:gd name="connsiteX1" fmla="*/ 218921 w 218921"/>
                <a:gd name="connsiteY1" fmla="*/ 0 h 2984088"/>
                <a:gd name="connsiteX2" fmla="*/ 218921 w 218921"/>
                <a:gd name="connsiteY2" fmla="*/ 2984088 h 2984088"/>
                <a:gd name="connsiteX3" fmla="*/ 0 w 218921"/>
                <a:gd name="connsiteY3" fmla="*/ 2984088 h 2984088"/>
                <a:gd name="connsiteX0-1" fmla="*/ 0 w 218921"/>
                <a:gd name="connsiteY0-2" fmla="*/ 2984088 h 2984088"/>
                <a:gd name="connsiteX1-3" fmla="*/ 108463 w 218921"/>
                <a:gd name="connsiteY1-4" fmla="*/ 2339462 h 2984088"/>
                <a:gd name="connsiteX2-5" fmla="*/ 218921 w 218921"/>
                <a:gd name="connsiteY2-6" fmla="*/ 0 h 2984088"/>
                <a:gd name="connsiteX3-7" fmla="*/ 218921 w 218921"/>
                <a:gd name="connsiteY3-8" fmla="*/ 2984088 h 2984088"/>
                <a:gd name="connsiteX4" fmla="*/ 0 w 218921"/>
                <a:gd name="connsiteY4" fmla="*/ 2984088 h 2984088"/>
                <a:gd name="connsiteX0-9" fmla="*/ 2453 w 221374"/>
                <a:gd name="connsiteY0-10" fmla="*/ 2984088 h 2984088"/>
                <a:gd name="connsiteX1-11" fmla="*/ 110916 w 221374"/>
                <a:gd name="connsiteY1-12" fmla="*/ 2339462 h 2984088"/>
                <a:gd name="connsiteX2-13" fmla="*/ 221374 w 221374"/>
                <a:gd name="connsiteY2-14" fmla="*/ 0 h 2984088"/>
                <a:gd name="connsiteX3-15" fmla="*/ 221374 w 221374"/>
                <a:gd name="connsiteY3-16" fmla="*/ 2984088 h 2984088"/>
                <a:gd name="connsiteX4-17" fmla="*/ 2453 w 221374"/>
                <a:gd name="connsiteY4-18" fmla="*/ 2984088 h 2984088"/>
                <a:gd name="connsiteX0-19" fmla="*/ 8070 w 226991"/>
                <a:gd name="connsiteY0-20" fmla="*/ 2984088 h 3049797"/>
                <a:gd name="connsiteX1-21" fmla="*/ 116533 w 226991"/>
                <a:gd name="connsiteY1-22" fmla="*/ 2339462 h 3049797"/>
                <a:gd name="connsiteX2-23" fmla="*/ 226991 w 226991"/>
                <a:gd name="connsiteY2-24" fmla="*/ 0 h 3049797"/>
                <a:gd name="connsiteX3-25" fmla="*/ 226991 w 226991"/>
                <a:gd name="connsiteY3-26" fmla="*/ 2984088 h 3049797"/>
                <a:gd name="connsiteX4-27" fmla="*/ 8070 w 226991"/>
                <a:gd name="connsiteY4-28" fmla="*/ 2984088 h 3049797"/>
                <a:gd name="connsiteX0-29" fmla="*/ 3727 w 222648"/>
                <a:gd name="connsiteY0-30" fmla="*/ 2984088 h 3055655"/>
                <a:gd name="connsiteX1-31" fmla="*/ 112190 w 222648"/>
                <a:gd name="connsiteY1-32" fmla="*/ 2339462 h 3055655"/>
                <a:gd name="connsiteX2-33" fmla="*/ 222648 w 222648"/>
                <a:gd name="connsiteY2-34" fmla="*/ 0 h 3055655"/>
                <a:gd name="connsiteX3-35" fmla="*/ 222648 w 222648"/>
                <a:gd name="connsiteY3-36" fmla="*/ 2984088 h 3055655"/>
                <a:gd name="connsiteX4-37" fmla="*/ 3727 w 222648"/>
                <a:gd name="connsiteY4-38" fmla="*/ 2984088 h 3055655"/>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2648" h="3055655">
                  <a:moveTo>
                    <a:pt x="3727" y="2984088"/>
                  </a:moveTo>
                  <a:cubicBezTo>
                    <a:pt x="-14683" y="2876650"/>
                    <a:pt x="37271" y="3497108"/>
                    <a:pt x="112190" y="2339462"/>
                  </a:cubicBezTo>
                  <a:cubicBezTo>
                    <a:pt x="187109" y="1181816"/>
                    <a:pt x="185829" y="779821"/>
                    <a:pt x="222648" y="0"/>
                  </a:cubicBezTo>
                  <a:lnTo>
                    <a:pt x="222648" y="2984088"/>
                  </a:lnTo>
                  <a:lnTo>
                    <a:pt x="3727" y="2984088"/>
                  </a:lnTo>
                  <a:close/>
                </a:path>
              </a:pathLst>
            </a:custGeom>
            <a:gradFill flip="none" rotWithShape="1">
              <a:gsLst>
                <a:gs pos="0">
                  <a:schemeClr val="bg1"/>
                </a:gs>
                <a:gs pos="59000">
                  <a:srgbClr val="5B595B"/>
                </a:gs>
                <a:gs pos="100000">
                  <a:schemeClr val="bg2">
                    <a:lumMod val="2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6" name="矩形 5"/>
            <p:cNvSpPr/>
            <p:nvPr/>
          </p:nvSpPr>
          <p:spPr>
            <a:xfrm>
              <a:off x="1622321" y="1580380"/>
              <a:ext cx="2984089" cy="15190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7" name="椭圆 6"/>
            <p:cNvSpPr/>
            <p:nvPr/>
          </p:nvSpPr>
          <p:spPr>
            <a:xfrm>
              <a:off x="4311443" y="2314523"/>
              <a:ext cx="1474840" cy="1474840"/>
            </a:xfrm>
            <a:prstGeom prst="ellipse">
              <a:avLst/>
            </a:prstGeom>
            <a:solidFill>
              <a:srgbClr val="00B0F0"/>
            </a:solidFill>
            <a:ln>
              <a:noFill/>
            </a:ln>
            <a:effectLst>
              <a:outerShdw blurRad="152400" dist="1016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prstClr val="white"/>
                  </a:solidFill>
                  <a:latin typeface="微软雅黑" panose="020B0503020204020204" pitchFamily="34" charset="-122"/>
                  <a:ea typeface="微软雅黑" panose="020B0503020204020204" pitchFamily="34" charset="-122"/>
                </a:rPr>
                <a:t>02</a:t>
              </a:r>
              <a:endParaRPr lang="zh-CN" altLang="en-US" sz="4800" dirty="0">
                <a:solidFill>
                  <a:prstClr val="white"/>
                </a:solidFill>
                <a:latin typeface="微软雅黑" panose="020B0503020204020204" pitchFamily="34" charset="-122"/>
                <a:ea typeface="微软雅黑" panose="020B0503020204020204" pitchFamily="34" charset="-122"/>
              </a:endParaRPr>
            </a:p>
          </p:txBody>
        </p:sp>
        <p:grpSp>
          <p:nvGrpSpPr>
            <p:cNvPr id="8" name="组合 7"/>
            <p:cNvGrpSpPr/>
            <p:nvPr/>
          </p:nvGrpSpPr>
          <p:grpSpPr>
            <a:xfrm>
              <a:off x="1997970" y="1799132"/>
              <a:ext cx="1333586" cy="423756"/>
              <a:chOff x="6106626" y="1622704"/>
              <a:chExt cx="1333586" cy="423756"/>
            </a:xfrm>
          </p:grpSpPr>
          <p:sp>
            <p:nvSpPr>
              <p:cNvPr id="9" name="Freeform 32"/>
              <p:cNvSpPr>
                <a:spLocks noEditPoints="1"/>
              </p:cNvSpPr>
              <p:nvPr/>
            </p:nvSpPr>
            <p:spPr bwMode="auto">
              <a:xfrm>
                <a:off x="6106626" y="1622704"/>
                <a:ext cx="400230" cy="423756"/>
              </a:xfrm>
              <a:custGeom>
                <a:avLst/>
                <a:gdLst>
                  <a:gd name="T0" fmla="*/ 565 w 587"/>
                  <a:gd name="T1" fmla="*/ 211 h 621"/>
                  <a:gd name="T2" fmla="*/ 232 w 587"/>
                  <a:gd name="T3" fmla="*/ 88 h 621"/>
                  <a:gd name="T4" fmla="*/ 488 w 587"/>
                  <a:gd name="T5" fmla="*/ 435 h 621"/>
                  <a:gd name="T6" fmla="*/ 565 w 587"/>
                  <a:gd name="T7" fmla="*/ 211 h 621"/>
                  <a:gd name="T8" fmla="*/ 532 w 587"/>
                  <a:gd name="T9" fmla="*/ 195 h 621"/>
                  <a:gd name="T10" fmla="*/ 486 w 587"/>
                  <a:gd name="T11" fmla="*/ 194 h 621"/>
                  <a:gd name="T12" fmla="*/ 457 w 587"/>
                  <a:gd name="T13" fmla="*/ 194 h 621"/>
                  <a:gd name="T14" fmla="*/ 470 w 587"/>
                  <a:gd name="T15" fmla="*/ 160 h 621"/>
                  <a:gd name="T16" fmla="*/ 476 w 587"/>
                  <a:gd name="T17" fmla="*/ 118 h 621"/>
                  <a:gd name="T18" fmla="*/ 532 w 587"/>
                  <a:gd name="T19" fmla="*/ 195 h 621"/>
                  <a:gd name="T20" fmla="*/ 356 w 587"/>
                  <a:gd name="T21" fmla="*/ 75 h 621"/>
                  <a:gd name="T22" fmla="*/ 357 w 587"/>
                  <a:gd name="T23" fmla="*/ 75 h 621"/>
                  <a:gd name="T24" fmla="*/ 407 w 587"/>
                  <a:gd name="T25" fmla="*/ 83 h 621"/>
                  <a:gd name="T26" fmla="*/ 349 w 587"/>
                  <a:gd name="T27" fmla="*/ 90 h 621"/>
                  <a:gd name="T28" fmla="*/ 319 w 587"/>
                  <a:gd name="T29" fmla="*/ 79 h 621"/>
                  <a:gd name="T30" fmla="*/ 356 w 587"/>
                  <a:gd name="T31" fmla="*/ 75 h 621"/>
                  <a:gd name="T32" fmla="*/ 284 w 587"/>
                  <a:gd name="T33" fmla="*/ 90 h 621"/>
                  <a:gd name="T34" fmla="*/ 362 w 587"/>
                  <a:gd name="T35" fmla="*/ 154 h 621"/>
                  <a:gd name="T36" fmla="*/ 317 w 587"/>
                  <a:gd name="T37" fmla="*/ 202 h 621"/>
                  <a:gd name="T38" fmla="*/ 312 w 587"/>
                  <a:gd name="T39" fmla="*/ 219 h 621"/>
                  <a:gd name="T40" fmla="*/ 260 w 587"/>
                  <a:gd name="T41" fmla="*/ 237 h 621"/>
                  <a:gd name="T42" fmla="*/ 348 w 587"/>
                  <a:gd name="T43" fmla="*/ 273 h 621"/>
                  <a:gd name="T44" fmla="*/ 336 w 587"/>
                  <a:gd name="T45" fmla="*/ 355 h 621"/>
                  <a:gd name="T46" fmla="*/ 304 w 587"/>
                  <a:gd name="T47" fmla="*/ 423 h 621"/>
                  <a:gd name="T48" fmla="*/ 288 w 587"/>
                  <a:gd name="T49" fmla="*/ 408 h 621"/>
                  <a:gd name="T50" fmla="*/ 237 w 587"/>
                  <a:gd name="T51" fmla="*/ 326 h 621"/>
                  <a:gd name="T52" fmla="*/ 232 w 587"/>
                  <a:gd name="T53" fmla="*/ 256 h 621"/>
                  <a:gd name="T54" fmla="*/ 206 w 587"/>
                  <a:gd name="T55" fmla="*/ 220 h 621"/>
                  <a:gd name="T56" fmla="*/ 182 w 587"/>
                  <a:gd name="T57" fmla="*/ 190 h 621"/>
                  <a:gd name="T58" fmla="*/ 284 w 587"/>
                  <a:gd name="T59" fmla="*/ 90 h 621"/>
                  <a:gd name="T60" fmla="*/ 486 w 587"/>
                  <a:gd name="T61" fmla="*/ 401 h 621"/>
                  <a:gd name="T62" fmla="*/ 479 w 587"/>
                  <a:gd name="T63" fmla="*/ 377 h 621"/>
                  <a:gd name="T64" fmla="*/ 461 w 587"/>
                  <a:gd name="T65" fmla="*/ 328 h 621"/>
                  <a:gd name="T66" fmla="*/ 448 w 587"/>
                  <a:gd name="T67" fmla="*/ 292 h 621"/>
                  <a:gd name="T68" fmla="*/ 441 w 587"/>
                  <a:gd name="T69" fmla="*/ 236 h 621"/>
                  <a:gd name="T70" fmla="*/ 538 w 587"/>
                  <a:gd name="T71" fmla="*/ 214 h 621"/>
                  <a:gd name="T72" fmla="*/ 545 w 587"/>
                  <a:gd name="T73" fmla="*/ 265 h 621"/>
                  <a:gd name="T74" fmla="*/ 486 w 587"/>
                  <a:gd name="T75" fmla="*/ 40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87" h="621">
                    <a:moveTo>
                      <a:pt x="565" y="211"/>
                    </a:moveTo>
                    <a:cubicBezTo>
                      <a:pt x="529" y="66"/>
                      <a:pt x="357" y="0"/>
                      <a:pt x="232" y="88"/>
                    </a:cubicBezTo>
                    <a:cubicBezTo>
                      <a:pt x="0" y="251"/>
                      <a:pt x="248" y="621"/>
                      <a:pt x="488" y="435"/>
                    </a:cubicBezTo>
                    <a:cubicBezTo>
                      <a:pt x="555" y="383"/>
                      <a:pt x="587" y="296"/>
                      <a:pt x="565" y="211"/>
                    </a:cubicBezTo>
                    <a:close/>
                    <a:moveTo>
                      <a:pt x="532" y="195"/>
                    </a:moveTo>
                    <a:cubicBezTo>
                      <a:pt x="514" y="196"/>
                      <a:pt x="498" y="188"/>
                      <a:pt x="486" y="194"/>
                    </a:cubicBezTo>
                    <a:cubicBezTo>
                      <a:pt x="468" y="202"/>
                      <a:pt x="440" y="216"/>
                      <a:pt x="457" y="194"/>
                    </a:cubicBezTo>
                    <a:cubicBezTo>
                      <a:pt x="457" y="194"/>
                      <a:pt x="468" y="181"/>
                      <a:pt x="470" y="160"/>
                    </a:cubicBezTo>
                    <a:cubicBezTo>
                      <a:pt x="472" y="142"/>
                      <a:pt x="471" y="130"/>
                      <a:pt x="476" y="118"/>
                    </a:cubicBezTo>
                    <a:cubicBezTo>
                      <a:pt x="500" y="139"/>
                      <a:pt x="520" y="165"/>
                      <a:pt x="532" y="195"/>
                    </a:cubicBezTo>
                    <a:close/>
                    <a:moveTo>
                      <a:pt x="356" y="75"/>
                    </a:moveTo>
                    <a:cubicBezTo>
                      <a:pt x="357" y="75"/>
                      <a:pt x="357" y="75"/>
                      <a:pt x="357" y="75"/>
                    </a:cubicBezTo>
                    <a:cubicBezTo>
                      <a:pt x="374" y="75"/>
                      <a:pt x="391" y="78"/>
                      <a:pt x="407" y="83"/>
                    </a:cubicBezTo>
                    <a:cubicBezTo>
                      <a:pt x="389" y="86"/>
                      <a:pt x="364" y="90"/>
                      <a:pt x="349" y="90"/>
                    </a:cubicBezTo>
                    <a:cubicBezTo>
                      <a:pt x="337" y="90"/>
                      <a:pt x="327" y="85"/>
                      <a:pt x="319" y="79"/>
                    </a:cubicBezTo>
                    <a:cubicBezTo>
                      <a:pt x="331" y="77"/>
                      <a:pt x="343" y="75"/>
                      <a:pt x="356" y="75"/>
                    </a:cubicBezTo>
                    <a:close/>
                    <a:moveTo>
                      <a:pt x="284" y="90"/>
                    </a:moveTo>
                    <a:cubicBezTo>
                      <a:pt x="317" y="88"/>
                      <a:pt x="388" y="136"/>
                      <a:pt x="362" y="154"/>
                    </a:cubicBezTo>
                    <a:cubicBezTo>
                      <a:pt x="342" y="167"/>
                      <a:pt x="317" y="191"/>
                      <a:pt x="317" y="202"/>
                    </a:cubicBezTo>
                    <a:cubicBezTo>
                      <a:pt x="317" y="212"/>
                      <a:pt x="321" y="217"/>
                      <a:pt x="312" y="219"/>
                    </a:cubicBezTo>
                    <a:cubicBezTo>
                      <a:pt x="294" y="222"/>
                      <a:pt x="250" y="222"/>
                      <a:pt x="260" y="237"/>
                    </a:cubicBezTo>
                    <a:cubicBezTo>
                      <a:pt x="271" y="252"/>
                      <a:pt x="336" y="231"/>
                      <a:pt x="348" y="273"/>
                    </a:cubicBezTo>
                    <a:cubicBezTo>
                      <a:pt x="357" y="303"/>
                      <a:pt x="341" y="333"/>
                      <a:pt x="336" y="355"/>
                    </a:cubicBezTo>
                    <a:cubicBezTo>
                      <a:pt x="330" y="378"/>
                      <a:pt x="317" y="422"/>
                      <a:pt x="304" y="423"/>
                    </a:cubicBezTo>
                    <a:cubicBezTo>
                      <a:pt x="296" y="424"/>
                      <a:pt x="292" y="420"/>
                      <a:pt x="288" y="408"/>
                    </a:cubicBezTo>
                    <a:cubicBezTo>
                      <a:pt x="273" y="363"/>
                      <a:pt x="243" y="339"/>
                      <a:pt x="237" y="326"/>
                    </a:cubicBezTo>
                    <a:cubicBezTo>
                      <a:pt x="230" y="312"/>
                      <a:pt x="214" y="276"/>
                      <a:pt x="232" y="256"/>
                    </a:cubicBezTo>
                    <a:cubicBezTo>
                      <a:pt x="251" y="235"/>
                      <a:pt x="214" y="238"/>
                      <a:pt x="206" y="220"/>
                    </a:cubicBezTo>
                    <a:cubicBezTo>
                      <a:pt x="202" y="211"/>
                      <a:pt x="190" y="204"/>
                      <a:pt x="182" y="190"/>
                    </a:cubicBezTo>
                    <a:cubicBezTo>
                      <a:pt x="202" y="145"/>
                      <a:pt x="239" y="109"/>
                      <a:pt x="284" y="90"/>
                    </a:cubicBezTo>
                    <a:close/>
                    <a:moveTo>
                      <a:pt x="486" y="401"/>
                    </a:moveTo>
                    <a:cubicBezTo>
                      <a:pt x="484" y="392"/>
                      <a:pt x="482" y="383"/>
                      <a:pt x="479" y="377"/>
                    </a:cubicBezTo>
                    <a:cubicBezTo>
                      <a:pt x="473" y="355"/>
                      <a:pt x="457" y="339"/>
                      <a:pt x="461" y="328"/>
                    </a:cubicBezTo>
                    <a:cubicBezTo>
                      <a:pt x="464" y="318"/>
                      <a:pt x="464" y="308"/>
                      <a:pt x="448" y="292"/>
                    </a:cubicBezTo>
                    <a:cubicBezTo>
                      <a:pt x="432" y="276"/>
                      <a:pt x="425" y="260"/>
                      <a:pt x="441" y="236"/>
                    </a:cubicBezTo>
                    <a:cubicBezTo>
                      <a:pt x="457" y="213"/>
                      <a:pt x="512" y="211"/>
                      <a:pt x="538" y="214"/>
                    </a:cubicBezTo>
                    <a:cubicBezTo>
                      <a:pt x="542" y="230"/>
                      <a:pt x="545" y="247"/>
                      <a:pt x="545" y="265"/>
                    </a:cubicBezTo>
                    <a:cubicBezTo>
                      <a:pt x="545" y="319"/>
                      <a:pt x="522" y="367"/>
                      <a:pt x="486" y="401"/>
                    </a:cubicBezTo>
                    <a:close/>
                  </a:path>
                </a:pathLst>
              </a:custGeom>
              <a:solidFill>
                <a:schemeClr val="accent1">
                  <a:lumMod val="75000"/>
                </a:schemeClr>
              </a:solidFill>
              <a:ln>
                <a:noFill/>
              </a:ln>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6547168" y="1644272"/>
                <a:ext cx="893044" cy="378630"/>
              </a:xfrm>
              <a:prstGeom prst="rect">
                <a:avLst/>
              </a:prstGeom>
              <a:noFill/>
            </p:spPr>
            <p:txBody>
              <a:bodyPr wrap="none" rtlCol="0">
                <a:spAutoFit/>
              </a:bodyPr>
              <a:lstStyle>
                <a:defPPr>
                  <a:defRPr lang="zh-CN"/>
                </a:defPPr>
                <a:lvl1pPr>
                  <a:defRPr sz="2800">
                    <a:latin typeface="方正正中黑简体" panose="02000000000000000000" pitchFamily="2" charset="-122"/>
                    <a:ea typeface="方正正中黑简体" panose="02000000000000000000" pitchFamily="2" charset="-122"/>
                  </a:defRPr>
                </a:lvl1pPr>
              </a:lstStyle>
              <a:p>
                <a:r>
                  <a:rPr lang="zh-CN" altLang="en-US" sz="1800" b="1" dirty="0">
                    <a:solidFill>
                      <a:srgbClr val="2E2E2E"/>
                    </a:solidFill>
                    <a:latin typeface="微软雅黑" panose="020B0503020204020204" pitchFamily="34" charset="-122"/>
                    <a:ea typeface="微软雅黑" panose="020B0503020204020204" pitchFamily="34" charset="-122"/>
                  </a:rPr>
                  <a:t>多媒体</a:t>
                </a:r>
                <a:endParaRPr lang="zh-CN" altLang="en-US" sz="1800" b="1" dirty="0">
                  <a:solidFill>
                    <a:srgbClr val="2E2E2E"/>
                  </a:solidFill>
                  <a:latin typeface="微软雅黑" panose="020B0503020204020204" pitchFamily="34" charset="-122"/>
                  <a:ea typeface="微软雅黑" panose="020B0503020204020204" pitchFamily="34" charset="-122"/>
                </a:endParaRPr>
              </a:p>
            </p:txBody>
          </p:sp>
        </p:grpSp>
      </p:grpSp>
      <p:grpSp>
        <p:nvGrpSpPr>
          <p:cNvPr id="13" name="组合 12"/>
          <p:cNvGrpSpPr/>
          <p:nvPr/>
        </p:nvGrpSpPr>
        <p:grpSpPr>
          <a:xfrm>
            <a:off x="1604996" y="1558541"/>
            <a:ext cx="4119974" cy="2148718"/>
            <a:chOff x="1630396" y="1571241"/>
            <a:chExt cx="4119974" cy="2148718"/>
          </a:xfrm>
        </p:grpSpPr>
        <p:grpSp>
          <p:nvGrpSpPr>
            <p:cNvPr id="14" name="组合 13"/>
            <p:cNvGrpSpPr/>
            <p:nvPr/>
          </p:nvGrpSpPr>
          <p:grpSpPr>
            <a:xfrm>
              <a:off x="1630396" y="1571241"/>
              <a:ext cx="2972292" cy="1694217"/>
              <a:chOff x="1630396" y="1571241"/>
              <a:chExt cx="2972292" cy="1694217"/>
            </a:xfrm>
          </p:grpSpPr>
          <p:sp>
            <p:nvSpPr>
              <p:cNvPr id="16" name="等腰三角形 41"/>
              <p:cNvSpPr/>
              <p:nvPr/>
            </p:nvSpPr>
            <p:spPr>
              <a:xfrm rot="5400000" flipH="1">
                <a:off x="3008255" y="1671025"/>
                <a:ext cx="216574" cy="2972292"/>
              </a:xfrm>
              <a:custGeom>
                <a:avLst/>
                <a:gdLst>
                  <a:gd name="connsiteX0" fmla="*/ 0 w 218921"/>
                  <a:gd name="connsiteY0" fmla="*/ 2984088 h 2984088"/>
                  <a:gd name="connsiteX1" fmla="*/ 218921 w 218921"/>
                  <a:gd name="connsiteY1" fmla="*/ 0 h 2984088"/>
                  <a:gd name="connsiteX2" fmla="*/ 218921 w 218921"/>
                  <a:gd name="connsiteY2" fmla="*/ 2984088 h 2984088"/>
                  <a:gd name="connsiteX3" fmla="*/ 0 w 218921"/>
                  <a:gd name="connsiteY3" fmla="*/ 2984088 h 2984088"/>
                  <a:gd name="connsiteX0-1" fmla="*/ 0 w 218921"/>
                  <a:gd name="connsiteY0-2" fmla="*/ 2984088 h 2984088"/>
                  <a:gd name="connsiteX1-3" fmla="*/ 108463 w 218921"/>
                  <a:gd name="connsiteY1-4" fmla="*/ 2339462 h 2984088"/>
                  <a:gd name="connsiteX2-5" fmla="*/ 218921 w 218921"/>
                  <a:gd name="connsiteY2-6" fmla="*/ 0 h 2984088"/>
                  <a:gd name="connsiteX3-7" fmla="*/ 218921 w 218921"/>
                  <a:gd name="connsiteY3-8" fmla="*/ 2984088 h 2984088"/>
                  <a:gd name="connsiteX4" fmla="*/ 0 w 218921"/>
                  <a:gd name="connsiteY4" fmla="*/ 2984088 h 2984088"/>
                  <a:gd name="connsiteX0-9" fmla="*/ 2453 w 221374"/>
                  <a:gd name="connsiteY0-10" fmla="*/ 2984088 h 2984088"/>
                  <a:gd name="connsiteX1-11" fmla="*/ 110916 w 221374"/>
                  <a:gd name="connsiteY1-12" fmla="*/ 2339462 h 2984088"/>
                  <a:gd name="connsiteX2-13" fmla="*/ 221374 w 221374"/>
                  <a:gd name="connsiteY2-14" fmla="*/ 0 h 2984088"/>
                  <a:gd name="connsiteX3-15" fmla="*/ 221374 w 221374"/>
                  <a:gd name="connsiteY3-16" fmla="*/ 2984088 h 2984088"/>
                  <a:gd name="connsiteX4-17" fmla="*/ 2453 w 221374"/>
                  <a:gd name="connsiteY4-18" fmla="*/ 2984088 h 2984088"/>
                  <a:gd name="connsiteX0-19" fmla="*/ 8070 w 226991"/>
                  <a:gd name="connsiteY0-20" fmla="*/ 2984088 h 3049797"/>
                  <a:gd name="connsiteX1-21" fmla="*/ 116533 w 226991"/>
                  <a:gd name="connsiteY1-22" fmla="*/ 2339462 h 3049797"/>
                  <a:gd name="connsiteX2-23" fmla="*/ 226991 w 226991"/>
                  <a:gd name="connsiteY2-24" fmla="*/ 0 h 3049797"/>
                  <a:gd name="connsiteX3-25" fmla="*/ 226991 w 226991"/>
                  <a:gd name="connsiteY3-26" fmla="*/ 2984088 h 3049797"/>
                  <a:gd name="connsiteX4-27" fmla="*/ 8070 w 226991"/>
                  <a:gd name="connsiteY4-28" fmla="*/ 2984088 h 3049797"/>
                  <a:gd name="connsiteX0-29" fmla="*/ 3727 w 222648"/>
                  <a:gd name="connsiteY0-30" fmla="*/ 2984088 h 3055655"/>
                  <a:gd name="connsiteX1-31" fmla="*/ 112190 w 222648"/>
                  <a:gd name="connsiteY1-32" fmla="*/ 2339462 h 3055655"/>
                  <a:gd name="connsiteX2-33" fmla="*/ 222648 w 222648"/>
                  <a:gd name="connsiteY2-34" fmla="*/ 0 h 3055655"/>
                  <a:gd name="connsiteX3-35" fmla="*/ 222648 w 222648"/>
                  <a:gd name="connsiteY3-36" fmla="*/ 2984088 h 3055655"/>
                  <a:gd name="connsiteX4-37" fmla="*/ 3727 w 222648"/>
                  <a:gd name="connsiteY4-38" fmla="*/ 2984088 h 3055655"/>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2648" h="3055655">
                    <a:moveTo>
                      <a:pt x="3727" y="2984088"/>
                    </a:moveTo>
                    <a:cubicBezTo>
                      <a:pt x="-14683" y="2876650"/>
                      <a:pt x="37271" y="3497108"/>
                      <a:pt x="112190" y="2339462"/>
                    </a:cubicBezTo>
                    <a:cubicBezTo>
                      <a:pt x="187109" y="1181816"/>
                      <a:pt x="185829" y="779821"/>
                      <a:pt x="222648" y="0"/>
                    </a:cubicBezTo>
                    <a:lnTo>
                      <a:pt x="222648" y="2984088"/>
                    </a:lnTo>
                    <a:lnTo>
                      <a:pt x="3727" y="2984088"/>
                    </a:lnTo>
                    <a:close/>
                  </a:path>
                </a:pathLst>
              </a:custGeom>
              <a:gradFill flip="none" rotWithShape="1">
                <a:gsLst>
                  <a:gs pos="0">
                    <a:schemeClr val="bg1"/>
                  </a:gs>
                  <a:gs pos="59000">
                    <a:srgbClr val="5B595B"/>
                  </a:gs>
                  <a:gs pos="100000">
                    <a:schemeClr val="bg2">
                      <a:lumMod val="2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17" name="矩形 16"/>
              <p:cNvSpPr/>
              <p:nvPr/>
            </p:nvSpPr>
            <p:spPr>
              <a:xfrm>
                <a:off x="1700008" y="1571241"/>
                <a:ext cx="2902678" cy="147764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2655199" y="1805009"/>
                <a:ext cx="868680" cy="368300"/>
              </a:xfrm>
              <a:prstGeom prst="rect">
                <a:avLst/>
              </a:prstGeom>
              <a:noFill/>
            </p:spPr>
            <p:txBody>
              <a:bodyPr wrap="none" rtlCol="0">
                <a:spAutoFit/>
              </a:bodyPr>
              <a:lstStyle>
                <a:defPPr>
                  <a:defRPr lang="zh-CN"/>
                </a:defPPr>
                <a:lvl1pPr>
                  <a:defRPr sz="2800">
                    <a:latin typeface="方正正中黑简体" panose="02000000000000000000" pitchFamily="2" charset="-122"/>
                    <a:ea typeface="方正正中黑简体" panose="02000000000000000000" pitchFamily="2" charset="-122"/>
                  </a:defRPr>
                </a:lvl1pPr>
              </a:lstStyle>
              <a:p>
                <a:r>
                  <a:rPr lang="zh-CN" altLang="en-US" sz="1800" b="1" dirty="0">
                    <a:solidFill>
                      <a:srgbClr val="2E2E2E"/>
                    </a:solidFill>
                    <a:latin typeface="微软雅黑" panose="020B0503020204020204" pitchFamily="34" charset="-122"/>
                    <a:ea typeface="微软雅黑" panose="020B0503020204020204" pitchFamily="34" charset="-122"/>
                  </a:rPr>
                  <a:t>互联网</a:t>
                </a:r>
                <a:endParaRPr lang="zh-CN" altLang="en-US" sz="1800" b="1" dirty="0">
                  <a:solidFill>
                    <a:srgbClr val="2E2E2E"/>
                  </a:solidFill>
                  <a:latin typeface="微软雅黑" panose="020B0503020204020204" pitchFamily="34" charset="-122"/>
                  <a:ea typeface="微软雅黑" panose="020B0503020204020204" pitchFamily="34" charset="-122"/>
                </a:endParaRPr>
              </a:p>
            </p:txBody>
          </p:sp>
          <p:grpSp>
            <p:nvGrpSpPr>
              <p:cNvPr id="19" name="组合 18"/>
              <p:cNvGrpSpPr/>
              <p:nvPr/>
            </p:nvGrpSpPr>
            <p:grpSpPr>
              <a:xfrm>
                <a:off x="2149579" y="1703601"/>
                <a:ext cx="303524" cy="303526"/>
                <a:chOff x="6443217" y="1547174"/>
                <a:chExt cx="363537" cy="363538"/>
              </a:xfrm>
              <a:solidFill>
                <a:schemeClr val="accent1">
                  <a:lumMod val="75000"/>
                </a:schemeClr>
              </a:solidFill>
            </p:grpSpPr>
            <p:sp>
              <p:nvSpPr>
                <p:cNvPr id="20" name="Freeform 42"/>
                <p:cNvSpPr/>
                <p:nvPr/>
              </p:nvSpPr>
              <p:spPr bwMode="auto">
                <a:xfrm>
                  <a:off x="6624192" y="1547174"/>
                  <a:ext cx="136525" cy="73025"/>
                </a:xfrm>
                <a:custGeom>
                  <a:avLst/>
                  <a:gdLst>
                    <a:gd name="T0" fmla="*/ 105 w 117"/>
                    <a:gd name="T1" fmla="*/ 63 h 63"/>
                    <a:gd name="T2" fmla="*/ 58 w 117"/>
                    <a:gd name="T3" fmla="*/ 29 h 63"/>
                    <a:gd name="T4" fmla="*/ 0 w 117"/>
                    <a:gd name="T5" fmla="*/ 16 h 63"/>
                    <a:gd name="T6" fmla="*/ 0 w 117"/>
                    <a:gd name="T7" fmla="*/ 0 h 63"/>
                    <a:gd name="T8" fmla="*/ 65 w 117"/>
                    <a:gd name="T9" fmla="*/ 14 h 63"/>
                    <a:gd name="T10" fmla="*/ 117 w 117"/>
                    <a:gd name="T11" fmla="*/ 52 h 63"/>
                    <a:gd name="T12" fmla="*/ 105 w 117"/>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117" h="63">
                      <a:moveTo>
                        <a:pt x="105" y="63"/>
                      </a:moveTo>
                      <a:cubicBezTo>
                        <a:pt x="92" y="48"/>
                        <a:pt x="76" y="37"/>
                        <a:pt x="58" y="29"/>
                      </a:cubicBezTo>
                      <a:cubicBezTo>
                        <a:pt x="40" y="20"/>
                        <a:pt x="20" y="16"/>
                        <a:pt x="0" y="16"/>
                      </a:cubicBezTo>
                      <a:cubicBezTo>
                        <a:pt x="0" y="0"/>
                        <a:pt x="0" y="0"/>
                        <a:pt x="0" y="0"/>
                      </a:cubicBezTo>
                      <a:cubicBezTo>
                        <a:pt x="23" y="0"/>
                        <a:pt x="45" y="4"/>
                        <a:pt x="65" y="14"/>
                      </a:cubicBezTo>
                      <a:cubicBezTo>
                        <a:pt x="85" y="23"/>
                        <a:pt x="103" y="36"/>
                        <a:pt x="117" y="52"/>
                      </a:cubicBezTo>
                      <a:lnTo>
                        <a:pt x="105"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1" name="Freeform 43"/>
                <p:cNvSpPr/>
                <p:nvPr/>
              </p:nvSpPr>
              <p:spPr bwMode="auto">
                <a:xfrm>
                  <a:off x="6624192" y="1547174"/>
                  <a:ext cx="0" cy="17463"/>
                </a:xfrm>
                <a:custGeom>
                  <a:avLst/>
                  <a:gdLst>
                    <a:gd name="T0" fmla="*/ 11 h 11"/>
                    <a:gd name="T1" fmla="*/ 0 h 11"/>
                    <a:gd name="T2" fmla="*/ 0 h 11"/>
                    <a:gd name="T3" fmla="*/ 0 h 11"/>
                    <a:gd name="T4" fmla="*/ 11 h 11"/>
                    <a:gd name="T5" fmla="*/ 11 h 11"/>
                    <a:gd name="T6" fmla="*/ 11 h 11"/>
                  </a:gdLst>
                  <a:ahLst/>
                  <a:cxnLst>
                    <a:cxn ang="0">
                      <a:pos x="0" y="T0"/>
                    </a:cxn>
                    <a:cxn ang="0">
                      <a:pos x="0" y="T1"/>
                    </a:cxn>
                    <a:cxn ang="0">
                      <a:pos x="0" y="T2"/>
                    </a:cxn>
                    <a:cxn ang="0">
                      <a:pos x="0" y="T3"/>
                    </a:cxn>
                    <a:cxn ang="0">
                      <a:pos x="0" y="T4"/>
                    </a:cxn>
                    <a:cxn ang="0">
                      <a:pos x="0" y="T5"/>
                    </a:cxn>
                    <a:cxn ang="0">
                      <a:pos x="0" y="T6"/>
                    </a:cxn>
                  </a:cxnLst>
                  <a:rect l="0" t="0" r="r" b="b"/>
                  <a:pathLst>
                    <a:path h="11">
                      <a:moveTo>
                        <a:pt x="0" y="11"/>
                      </a:moveTo>
                      <a:lnTo>
                        <a:pt x="0" y="0"/>
                      </a:lnTo>
                      <a:lnTo>
                        <a:pt x="0" y="0"/>
                      </a:lnTo>
                      <a:lnTo>
                        <a:pt x="0" y="0"/>
                      </a:lnTo>
                      <a:lnTo>
                        <a:pt x="0" y="11"/>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2" name="Freeform 44"/>
                <p:cNvSpPr/>
                <p:nvPr/>
              </p:nvSpPr>
              <p:spPr bwMode="auto">
                <a:xfrm>
                  <a:off x="6624192" y="1891661"/>
                  <a:ext cx="0" cy="19050"/>
                </a:xfrm>
                <a:custGeom>
                  <a:avLst/>
                  <a:gdLst>
                    <a:gd name="T0" fmla="*/ 12 h 12"/>
                    <a:gd name="T1" fmla="*/ 12 h 12"/>
                    <a:gd name="T2" fmla="*/ 12 h 12"/>
                    <a:gd name="T3" fmla="*/ 0 h 12"/>
                    <a:gd name="T4" fmla="*/ 0 h 12"/>
                    <a:gd name="T5" fmla="*/ 0 h 12"/>
                    <a:gd name="T6" fmla="*/ 12 h 12"/>
                  </a:gdLst>
                  <a:ahLst/>
                  <a:cxnLst>
                    <a:cxn ang="0">
                      <a:pos x="0" y="T0"/>
                    </a:cxn>
                    <a:cxn ang="0">
                      <a:pos x="0" y="T1"/>
                    </a:cxn>
                    <a:cxn ang="0">
                      <a:pos x="0" y="T2"/>
                    </a:cxn>
                    <a:cxn ang="0">
                      <a:pos x="0" y="T3"/>
                    </a:cxn>
                    <a:cxn ang="0">
                      <a:pos x="0" y="T4"/>
                    </a:cxn>
                    <a:cxn ang="0">
                      <a:pos x="0" y="T5"/>
                    </a:cxn>
                    <a:cxn ang="0">
                      <a:pos x="0" y="T6"/>
                    </a:cxn>
                  </a:cxnLst>
                  <a:rect l="0" t="0" r="r" b="b"/>
                  <a:pathLst>
                    <a:path h="12">
                      <a:moveTo>
                        <a:pt x="0" y="12"/>
                      </a:moveTo>
                      <a:lnTo>
                        <a:pt x="0" y="12"/>
                      </a:lnTo>
                      <a:lnTo>
                        <a:pt x="0" y="12"/>
                      </a:lnTo>
                      <a:lnTo>
                        <a:pt x="0" y="0"/>
                      </a:lnTo>
                      <a:lnTo>
                        <a:pt x="0" y="0"/>
                      </a:lnTo>
                      <a:lnTo>
                        <a:pt x="0" y="0"/>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3" name="Freeform 45"/>
                <p:cNvSpPr/>
                <p:nvPr/>
              </p:nvSpPr>
              <p:spPr bwMode="auto">
                <a:xfrm>
                  <a:off x="6746429" y="1607499"/>
                  <a:ext cx="60325" cy="120650"/>
                </a:xfrm>
                <a:custGeom>
                  <a:avLst/>
                  <a:gdLst>
                    <a:gd name="T0" fmla="*/ 52 w 52"/>
                    <a:gd name="T1" fmla="*/ 105 h 105"/>
                    <a:gd name="T2" fmla="*/ 36 w 52"/>
                    <a:gd name="T3" fmla="*/ 105 h 105"/>
                    <a:gd name="T4" fmla="*/ 0 w 52"/>
                    <a:gd name="T5" fmla="*/ 11 h 105"/>
                    <a:gd name="T6" fmla="*/ 12 w 52"/>
                    <a:gd name="T7" fmla="*/ 0 h 105"/>
                    <a:gd name="T8" fmla="*/ 52 w 52"/>
                    <a:gd name="T9" fmla="*/ 105 h 105"/>
                  </a:gdLst>
                  <a:ahLst/>
                  <a:cxnLst>
                    <a:cxn ang="0">
                      <a:pos x="T0" y="T1"/>
                    </a:cxn>
                    <a:cxn ang="0">
                      <a:pos x="T2" y="T3"/>
                    </a:cxn>
                    <a:cxn ang="0">
                      <a:pos x="T4" y="T5"/>
                    </a:cxn>
                    <a:cxn ang="0">
                      <a:pos x="T6" y="T7"/>
                    </a:cxn>
                    <a:cxn ang="0">
                      <a:pos x="T8" y="T9"/>
                    </a:cxn>
                  </a:cxnLst>
                  <a:rect l="0" t="0" r="r" b="b"/>
                  <a:pathLst>
                    <a:path w="52" h="105">
                      <a:moveTo>
                        <a:pt x="52" y="105"/>
                      </a:moveTo>
                      <a:cubicBezTo>
                        <a:pt x="36" y="105"/>
                        <a:pt x="36" y="105"/>
                        <a:pt x="36" y="105"/>
                      </a:cubicBezTo>
                      <a:cubicBezTo>
                        <a:pt x="36" y="70"/>
                        <a:pt x="23" y="37"/>
                        <a:pt x="0" y="11"/>
                      </a:cubicBezTo>
                      <a:cubicBezTo>
                        <a:pt x="12" y="0"/>
                        <a:pt x="12" y="0"/>
                        <a:pt x="12" y="0"/>
                      </a:cubicBezTo>
                      <a:cubicBezTo>
                        <a:pt x="38" y="29"/>
                        <a:pt x="52" y="66"/>
                        <a:pt x="52"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4" name="Freeform 46"/>
                <p:cNvSpPr/>
                <p:nvPr/>
              </p:nvSpPr>
              <p:spPr bwMode="auto">
                <a:xfrm>
                  <a:off x="6746429" y="1728149"/>
                  <a:ext cx="60325" cy="122238"/>
                </a:xfrm>
                <a:custGeom>
                  <a:avLst/>
                  <a:gdLst>
                    <a:gd name="T0" fmla="*/ 12 w 52"/>
                    <a:gd name="T1" fmla="*/ 105 h 105"/>
                    <a:gd name="T2" fmla="*/ 0 w 52"/>
                    <a:gd name="T3" fmla="*/ 94 h 105"/>
                    <a:gd name="T4" fmla="*/ 36 w 52"/>
                    <a:gd name="T5" fmla="*/ 0 h 105"/>
                    <a:gd name="T6" fmla="*/ 52 w 52"/>
                    <a:gd name="T7" fmla="*/ 0 h 105"/>
                    <a:gd name="T8" fmla="*/ 12 w 52"/>
                    <a:gd name="T9" fmla="*/ 105 h 105"/>
                  </a:gdLst>
                  <a:ahLst/>
                  <a:cxnLst>
                    <a:cxn ang="0">
                      <a:pos x="T0" y="T1"/>
                    </a:cxn>
                    <a:cxn ang="0">
                      <a:pos x="T2" y="T3"/>
                    </a:cxn>
                    <a:cxn ang="0">
                      <a:pos x="T4" y="T5"/>
                    </a:cxn>
                    <a:cxn ang="0">
                      <a:pos x="T6" y="T7"/>
                    </a:cxn>
                    <a:cxn ang="0">
                      <a:pos x="T8" y="T9"/>
                    </a:cxn>
                  </a:cxnLst>
                  <a:rect l="0" t="0" r="r" b="b"/>
                  <a:pathLst>
                    <a:path w="52" h="105">
                      <a:moveTo>
                        <a:pt x="12" y="105"/>
                      </a:moveTo>
                      <a:cubicBezTo>
                        <a:pt x="0" y="94"/>
                        <a:pt x="0" y="94"/>
                        <a:pt x="0" y="94"/>
                      </a:cubicBezTo>
                      <a:cubicBezTo>
                        <a:pt x="23" y="68"/>
                        <a:pt x="36" y="35"/>
                        <a:pt x="36" y="0"/>
                      </a:cubicBezTo>
                      <a:cubicBezTo>
                        <a:pt x="52" y="0"/>
                        <a:pt x="52" y="0"/>
                        <a:pt x="52" y="0"/>
                      </a:cubicBezTo>
                      <a:cubicBezTo>
                        <a:pt x="52" y="39"/>
                        <a:pt x="38" y="76"/>
                        <a:pt x="12"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5" name="Rectangle 47"/>
                <p:cNvSpPr>
                  <a:spLocks noChangeArrowheads="1"/>
                </p:cNvSpPr>
                <p:nvPr/>
              </p:nvSpPr>
              <p:spPr bwMode="auto">
                <a:xfrm>
                  <a:off x="6624192" y="1891661"/>
                  <a:ext cx="1588"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6" name="Freeform 48"/>
                <p:cNvSpPr/>
                <p:nvPr/>
              </p:nvSpPr>
              <p:spPr bwMode="auto">
                <a:xfrm>
                  <a:off x="6624192" y="1547174"/>
                  <a:ext cx="0" cy="17463"/>
                </a:xfrm>
                <a:custGeom>
                  <a:avLst/>
                  <a:gdLst>
                    <a:gd name="T0" fmla="*/ 11 h 11"/>
                    <a:gd name="T1" fmla="*/ 6 h 11"/>
                    <a:gd name="T2" fmla="*/ 0 h 11"/>
                    <a:gd name="T3" fmla="*/ 0 h 11"/>
                    <a:gd name="T4" fmla="*/ 6 h 11"/>
                    <a:gd name="T5" fmla="*/ 11 h 11"/>
                    <a:gd name="T6" fmla="*/ 11 h 11"/>
                  </a:gdLst>
                  <a:ahLst/>
                  <a:cxnLst>
                    <a:cxn ang="0">
                      <a:pos x="0" y="T0"/>
                    </a:cxn>
                    <a:cxn ang="0">
                      <a:pos x="0" y="T1"/>
                    </a:cxn>
                    <a:cxn ang="0">
                      <a:pos x="0" y="T2"/>
                    </a:cxn>
                    <a:cxn ang="0">
                      <a:pos x="0" y="T3"/>
                    </a:cxn>
                    <a:cxn ang="0">
                      <a:pos x="0" y="T4"/>
                    </a:cxn>
                    <a:cxn ang="0">
                      <a:pos x="0" y="T5"/>
                    </a:cxn>
                    <a:cxn ang="0">
                      <a:pos x="0" y="T6"/>
                    </a:cxn>
                  </a:cxnLst>
                  <a:rect l="0" t="0" r="r" b="b"/>
                  <a:pathLst>
                    <a:path h="11">
                      <a:moveTo>
                        <a:pt x="0" y="11"/>
                      </a:moveTo>
                      <a:lnTo>
                        <a:pt x="0" y="6"/>
                      </a:lnTo>
                      <a:lnTo>
                        <a:pt x="0" y="0"/>
                      </a:lnTo>
                      <a:lnTo>
                        <a:pt x="0" y="0"/>
                      </a:lnTo>
                      <a:lnTo>
                        <a:pt x="0" y="6"/>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7" name="Freeform 49"/>
                <p:cNvSpPr/>
                <p:nvPr/>
              </p:nvSpPr>
              <p:spPr bwMode="auto">
                <a:xfrm>
                  <a:off x="6624192" y="1837686"/>
                  <a:ext cx="136525" cy="73025"/>
                </a:xfrm>
                <a:custGeom>
                  <a:avLst/>
                  <a:gdLst>
                    <a:gd name="T0" fmla="*/ 0 w 117"/>
                    <a:gd name="T1" fmla="*/ 63 h 63"/>
                    <a:gd name="T2" fmla="*/ 0 w 117"/>
                    <a:gd name="T3" fmla="*/ 47 h 63"/>
                    <a:gd name="T4" fmla="*/ 58 w 117"/>
                    <a:gd name="T5" fmla="*/ 34 h 63"/>
                    <a:gd name="T6" fmla="*/ 105 w 117"/>
                    <a:gd name="T7" fmla="*/ 0 h 63"/>
                    <a:gd name="T8" fmla="*/ 117 w 117"/>
                    <a:gd name="T9" fmla="*/ 11 h 63"/>
                    <a:gd name="T10" fmla="*/ 65 w 117"/>
                    <a:gd name="T11" fmla="*/ 49 h 63"/>
                    <a:gd name="T12" fmla="*/ 0 w 117"/>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117" h="63">
                      <a:moveTo>
                        <a:pt x="0" y="63"/>
                      </a:moveTo>
                      <a:cubicBezTo>
                        <a:pt x="0" y="47"/>
                        <a:pt x="0" y="47"/>
                        <a:pt x="0" y="47"/>
                      </a:cubicBezTo>
                      <a:cubicBezTo>
                        <a:pt x="20" y="47"/>
                        <a:pt x="40" y="43"/>
                        <a:pt x="58" y="34"/>
                      </a:cubicBezTo>
                      <a:cubicBezTo>
                        <a:pt x="76" y="26"/>
                        <a:pt x="92" y="15"/>
                        <a:pt x="105" y="0"/>
                      </a:cubicBezTo>
                      <a:cubicBezTo>
                        <a:pt x="117" y="11"/>
                        <a:pt x="117" y="11"/>
                        <a:pt x="117" y="11"/>
                      </a:cubicBezTo>
                      <a:cubicBezTo>
                        <a:pt x="103" y="27"/>
                        <a:pt x="85" y="40"/>
                        <a:pt x="65" y="49"/>
                      </a:cubicBezTo>
                      <a:cubicBezTo>
                        <a:pt x="45" y="59"/>
                        <a:pt x="23" y="63"/>
                        <a:pt x="0"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8" name="Freeform 50"/>
                <p:cNvSpPr/>
                <p:nvPr/>
              </p:nvSpPr>
              <p:spPr bwMode="auto">
                <a:xfrm>
                  <a:off x="6443217" y="1607499"/>
                  <a:ext cx="60325" cy="120650"/>
                </a:xfrm>
                <a:custGeom>
                  <a:avLst/>
                  <a:gdLst>
                    <a:gd name="T0" fmla="*/ 16 w 52"/>
                    <a:gd name="T1" fmla="*/ 105 h 105"/>
                    <a:gd name="T2" fmla="*/ 0 w 52"/>
                    <a:gd name="T3" fmla="*/ 105 h 105"/>
                    <a:gd name="T4" fmla="*/ 40 w 52"/>
                    <a:gd name="T5" fmla="*/ 0 h 105"/>
                    <a:gd name="T6" fmla="*/ 52 w 52"/>
                    <a:gd name="T7" fmla="*/ 11 h 105"/>
                    <a:gd name="T8" fmla="*/ 16 w 52"/>
                    <a:gd name="T9" fmla="*/ 105 h 105"/>
                  </a:gdLst>
                  <a:ahLst/>
                  <a:cxnLst>
                    <a:cxn ang="0">
                      <a:pos x="T0" y="T1"/>
                    </a:cxn>
                    <a:cxn ang="0">
                      <a:pos x="T2" y="T3"/>
                    </a:cxn>
                    <a:cxn ang="0">
                      <a:pos x="T4" y="T5"/>
                    </a:cxn>
                    <a:cxn ang="0">
                      <a:pos x="T6" y="T7"/>
                    </a:cxn>
                    <a:cxn ang="0">
                      <a:pos x="T8" y="T9"/>
                    </a:cxn>
                  </a:cxnLst>
                  <a:rect l="0" t="0" r="r" b="b"/>
                  <a:pathLst>
                    <a:path w="52" h="105">
                      <a:moveTo>
                        <a:pt x="16" y="105"/>
                      </a:moveTo>
                      <a:cubicBezTo>
                        <a:pt x="0" y="105"/>
                        <a:pt x="0" y="105"/>
                        <a:pt x="0" y="105"/>
                      </a:cubicBezTo>
                      <a:cubicBezTo>
                        <a:pt x="0" y="66"/>
                        <a:pt x="14" y="29"/>
                        <a:pt x="40" y="0"/>
                      </a:cubicBezTo>
                      <a:cubicBezTo>
                        <a:pt x="52" y="11"/>
                        <a:pt x="52" y="11"/>
                        <a:pt x="52" y="11"/>
                      </a:cubicBezTo>
                      <a:cubicBezTo>
                        <a:pt x="29" y="37"/>
                        <a:pt x="16" y="70"/>
                        <a:pt x="16"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29" name="Freeform 51"/>
                <p:cNvSpPr/>
                <p:nvPr/>
              </p:nvSpPr>
              <p:spPr bwMode="auto">
                <a:xfrm>
                  <a:off x="6489254" y="1837686"/>
                  <a:ext cx="134938" cy="73025"/>
                </a:xfrm>
                <a:custGeom>
                  <a:avLst/>
                  <a:gdLst>
                    <a:gd name="T0" fmla="*/ 117 w 117"/>
                    <a:gd name="T1" fmla="*/ 63 h 63"/>
                    <a:gd name="T2" fmla="*/ 51 w 117"/>
                    <a:gd name="T3" fmla="*/ 49 h 63"/>
                    <a:gd name="T4" fmla="*/ 0 w 117"/>
                    <a:gd name="T5" fmla="*/ 11 h 63"/>
                    <a:gd name="T6" fmla="*/ 12 w 117"/>
                    <a:gd name="T7" fmla="*/ 0 h 63"/>
                    <a:gd name="T8" fmla="*/ 58 w 117"/>
                    <a:gd name="T9" fmla="*/ 34 h 63"/>
                    <a:gd name="T10" fmla="*/ 117 w 117"/>
                    <a:gd name="T11" fmla="*/ 47 h 63"/>
                    <a:gd name="T12" fmla="*/ 117 w 117"/>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117" h="63">
                      <a:moveTo>
                        <a:pt x="117" y="63"/>
                      </a:moveTo>
                      <a:cubicBezTo>
                        <a:pt x="94" y="63"/>
                        <a:pt x="72" y="59"/>
                        <a:pt x="51" y="49"/>
                      </a:cubicBezTo>
                      <a:cubicBezTo>
                        <a:pt x="32" y="40"/>
                        <a:pt x="14" y="27"/>
                        <a:pt x="0" y="11"/>
                      </a:cubicBezTo>
                      <a:cubicBezTo>
                        <a:pt x="12" y="0"/>
                        <a:pt x="12" y="0"/>
                        <a:pt x="12" y="0"/>
                      </a:cubicBezTo>
                      <a:cubicBezTo>
                        <a:pt x="25" y="14"/>
                        <a:pt x="41" y="26"/>
                        <a:pt x="58" y="34"/>
                      </a:cubicBezTo>
                      <a:cubicBezTo>
                        <a:pt x="77" y="42"/>
                        <a:pt x="96" y="47"/>
                        <a:pt x="117" y="47"/>
                      </a:cubicBezTo>
                      <a:lnTo>
                        <a:pt x="117"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0" name="Freeform 52"/>
                <p:cNvSpPr/>
                <p:nvPr/>
              </p:nvSpPr>
              <p:spPr bwMode="auto">
                <a:xfrm>
                  <a:off x="6443217" y="1728149"/>
                  <a:ext cx="60325" cy="122238"/>
                </a:xfrm>
                <a:custGeom>
                  <a:avLst/>
                  <a:gdLst>
                    <a:gd name="T0" fmla="*/ 40 w 52"/>
                    <a:gd name="T1" fmla="*/ 105 h 105"/>
                    <a:gd name="T2" fmla="*/ 0 w 52"/>
                    <a:gd name="T3" fmla="*/ 0 h 105"/>
                    <a:gd name="T4" fmla="*/ 16 w 52"/>
                    <a:gd name="T5" fmla="*/ 0 h 105"/>
                    <a:gd name="T6" fmla="*/ 52 w 52"/>
                    <a:gd name="T7" fmla="*/ 94 h 105"/>
                    <a:gd name="T8" fmla="*/ 40 w 52"/>
                    <a:gd name="T9" fmla="*/ 105 h 105"/>
                  </a:gdLst>
                  <a:ahLst/>
                  <a:cxnLst>
                    <a:cxn ang="0">
                      <a:pos x="T0" y="T1"/>
                    </a:cxn>
                    <a:cxn ang="0">
                      <a:pos x="T2" y="T3"/>
                    </a:cxn>
                    <a:cxn ang="0">
                      <a:pos x="T4" y="T5"/>
                    </a:cxn>
                    <a:cxn ang="0">
                      <a:pos x="T6" y="T7"/>
                    </a:cxn>
                    <a:cxn ang="0">
                      <a:pos x="T8" y="T9"/>
                    </a:cxn>
                  </a:cxnLst>
                  <a:rect l="0" t="0" r="r" b="b"/>
                  <a:pathLst>
                    <a:path w="52" h="105">
                      <a:moveTo>
                        <a:pt x="40" y="105"/>
                      </a:moveTo>
                      <a:cubicBezTo>
                        <a:pt x="14" y="76"/>
                        <a:pt x="0" y="39"/>
                        <a:pt x="0" y="0"/>
                      </a:cubicBezTo>
                      <a:cubicBezTo>
                        <a:pt x="16" y="0"/>
                        <a:pt x="16" y="0"/>
                        <a:pt x="16" y="0"/>
                      </a:cubicBezTo>
                      <a:cubicBezTo>
                        <a:pt x="16" y="35"/>
                        <a:pt x="29" y="68"/>
                        <a:pt x="52" y="94"/>
                      </a:cubicBezTo>
                      <a:lnTo>
                        <a:pt x="40" y="10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1" name="Freeform 53"/>
                <p:cNvSpPr/>
                <p:nvPr/>
              </p:nvSpPr>
              <p:spPr bwMode="auto">
                <a:xfrm>
                  <a:off x="6489254" y="1547174"/>
                  <a:ext cx="134938" cy="73025"/>
                </a:xfrm>
                <a:custGeom>
                  <a:avLst/>
                  <a:gdLst>
                    <a:gd name="T0" fmla="*/ 12 w 117"/>
                    <a:gd name="T1" fmla="*/ 63 h 63"/>
                    <a:gd name="T2" fmla="*/ 0 w 117"/>
                    <a:gd name="T3" fmla="*/ 52 h 63"/>
                    <a:gd name="T4" fmla="*/ 51 w 117"/>
                    <a:gd name="T5" fmla="*/ 14 h 63"/>
                    <a:gd name="T6" fmla="*/ 117 w 117"/>
                    <a:gd name="T7" fmla="*/ 0 h 63"/>
                    <a:gd name="T8" fmla="*/ 117 w 117"/>
                    <a:gd name="T9" fmla="*/ 16 h 63"/>
                    <a:gd name="T10" fmla="*/ 58 w 117"/>
                    <a:gd name="T11" fmla="*/ 29 h 63"/>
                    <a:gd name="T12" fmla="*/ 12 w 117"/>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117" h="63">
                      <a:moveTo>
                        <a:pt x="12" y="63"/>
                      </a:moveTo>
                      <a:cubicBezTo>
                        <a:pt x="0" y="52"/>
                        <a:pt x="0" y="52"/>
                        <a:pt x="0" y="52"/>
                      </a:cubicBezTo>
                      <a:cubicBezTo>
                        <a:pt x="14" y="36"/>
                        <a:pt x="32" y="23"/>
                        <a:pt x="51" y="14"/>
                      </a:cubicBezTo>
                      <a:cubicBezTo>
                        <a:pt x="72" y="4"/>
                        <a:pt x="94" y="0"/>
                        <a:pt x="117" y="0"/>
                      </a:cubicBezTo>
                      <a:cubicBezTo>
                        <a:pt x="117" y="16"/>
                        <a:pt x="117" y="16"/>
                        <a:pt x="117" y="16"/>
                      </a:cubicBezTo>
                      <a:cubicBezTo>
                        <a:pt x="96" y="16"/>
                        <a:pt x="77" y="21"/>
                        <a:pt x="58" y="29"/>
                      </a:cubicBezTo>
                      <a:cubicBezTo>
                        <a:pt x="41" y="37"/>
                        <a:pt x="25" y="49"/>
                        <a:pt x="12"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2" name="Freeform 54"/>
                <p:cNvSpPr/>
                <p:nvPr/>
              </p:nvSpPr>
              <p:spPr bwMode="auto">
                <a:xfrm>
                  <a:off x="6624192" y="1547174"/>
                  <a:ext cx="0" cy="17463"/>
                </a:xfrm>
                <a:custGeom>
                  <a:avLst/>
                  <a:gdLst>
                    <a:gd name="T0" fmla="*/ 11 h 11"/>
                    <a:gd name="T1" fmla="*/ 0 h 11"/>
                    <a:gd name="T2" fmla="*/ 6 h 11"/>
                    <a:gd name="T3" fmla="*/ 0 h 11"/>
                    <a:gd name="T4" fmla="*/ 0 h 11"/>
                    <a:gd name="T5" fmla="*/ 11 h 11"/>
                    <a:gd name="T6" fmla="*/ 11 h 11"/>
                  </a:gdLst>
                  <a:ahLst/>
                  <a:cxnLst>
                    <a:cxn ang="0">
                      <a:pos x="0" y="T0"/>
                    </a:cxn>
                    <a:cxn ang="0">
                      <a:pos x="0" y="T1"/>
                    </a:cxn>
                    <a:cxn ang="0">
                      <a:pos x="0" y="T2"/>
                    </a:cxn>
                    <a:cxn ang="0">
                      <a:pos x="0" y="T3"/>
                    </a:cxn>
                    <a:cxn ang="0">
                      <a:pos x="0" y="T4"/>
                    </a:cxn>
                    <a:cxn ang="0">
                      <a:pos x="0" y="T5"/>
                    </a:cxn>
                    <a:cxn ang="0">
                      <a:pos x="0" y="T6"/>
                    </a:cxn>
                  </a:cxnLst>
                  <a:rect l="0" t="0" r="r" b="b"/>
                  <a:pathLst>
                    <a:path h="11">
                      <a:moveTo>
                        <a:pt x="0" y="11"/>
                      </a:moveTo>
                      <a:lnTo>
                        <a:pt x="0" y="0"/>
                      </a:lnTo>
                      <a:lnTo>
                        <a:pt x="0" y="6"/>
                      </a:lnTo>
                      <a:lnTo>
                        <a:pt x="0" y="0"/>
                      </a:lnTo>
                      <a:lnTo>
                        <a:pt x="0" y="0"/>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3" name="Rectangle 55"/>
                <p:cNvSpPr>
                  <a:spLocks noChangeArrowheads="1"/>
                </p:cNvSpPr>
                <p:nvPr/>
              </p:nvSpPr>
              <p:spPr bwMode="auto">
                <a:xfrm>
                  <a:off x="6452742" y="1720211"/>
                  <a:ext cx="857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4" name="Rectangle 56"/>
                <p:cNvSpPr>
                  <a:spLocks noChangeArrowheads="1"/>
                </p:cNvSpPr>
                <p:nvPr/>
              </p:nvSpPr>
              <p:spPr bwMode="auto">
                <a:xfrm>
                  <a:off x="6538467" y="1720211"/>
                  <a:ext cx="857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5" name="Rectangle 57"/>
                <p:cNvSpPr>
                  <a:spLocks noChangeArrowheads="1"/>
                </p:cNvSpPr>
                <p:nvPr/>
              </p:nvSpPr>
              <p:spPr bwMode="auto">
                <a:xfrm>
                  <a:off x="6709917" y="1720211"/>
                  <a:ext cx="87313"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6" name="Rectangle 58"/>
                <p:cNvSpPr>
                  <a:spLocks noChangeArrowheads="1"/>
                </p:cNvSpPr>
                <p:nvPr/>
              </p:nvSpPr>
              <p:spPr bwMode="auto">
                <a:xfrm>
                  <a:off x="6624192" y="1720211"/>
                  <a:ext cx="85725"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7" name="Freeform 59"/>
                <p:cNvSpPr/>
                <p:nvPr/>
              </p:nvSpPr>
              <p:spPr bwMode="auto">
                <a:xfrm>
                  <a:off x="6543229" y="1820224"/>
                  <a:ext cx="80963" cy="90488"/>
                </a:xfrm>
                <a:custGeom>
                  <a:avLst/>
                  <a:gdLst>
                    <a:gd name="T0" fmla="*/ 70 w 70"/>
                    <a:gd name="T1" fmla="*/ 78 h 78"/>
                    <a:gd name="T2" fmla="*/ 28 w 70"/>
                    <a:gd name="T3" fmla="*/ 57 h 78"/>
                    <a:gd name="T4" fmla="*/ 0 w 70"/>
                    <a:gd name="T5" fmla="*/ 5 h 78"/>
                    <a:gd name="T6" fmla="*/ 15 w 70"/>
                    <a:gd name="T7" fmla="*/ 0 h 78"/>
                    <a:gd name="T8" fmla="*/ 40 w 70"/>
                    <a:gd name="T9" fmla="*/ 46 h 78"/>
                    <a:gd name="T10" fmla="*/ 70 w 70"/>
                    <a:gd name="T11" fmla="*/ 62 h 78"/>
                    <a:gd name="T12" fmla="*/ 70 w 70"/>
                    <a:gd name="T13" fmla="*/ 78 h 78"/>
                  </a:gdLst>
                  <a:ahLst/>
                  <a:cxnLst>
                    <a:cxn ang="0">
                      <a:pos x="T0" y="T1"/>
                    </a:cxn>
                    <a:cxn ang="0">
                      <a:pos x="T2" y="T3"/>
                    </a:cxn>
                    <a:cxn ang="0">
                      <a:pos x="T4" y="T5"/>
                    </a:cxn>
                    <a:cxn ang="0">
                      <a:pos x="T6" y="T7"/>
                    </a:cxn>
                    <a:cxn ang="0">
                      <a:pos x="T8" y="T9"/>
                    </a:cxn>
                    <a:cxn ang="0">
                      <a:pos x="T10" y="T11"/>
                    </a:cxn>
                    <a:cxn ang="0">
                      <a:pos x="T12" y="T13"/>
                    </a:cxn>
                  </a:cxnLst>
                  <a:rect l="0" t="0" r="r" b="b"/>
                  <a:pathLst>
                    <a:path w="70" h="78">
                      <a:moveTo>
                        <a:pt x="70" y="78"/>
                      </a:moveTo>
                      <a:cubicBezTo>
                        <a:pt x="55" y="78"/>
                        <a:pt x="40" y="71"/>
                        <a:pt x="28" y="57"/>
                      </a:cubicBezTo>
                      <a:cubicBezTo>
                        <a:pt x="16" y="44"/>
                        <a:pt x="7" y="26"/>
                        <a:pt x="0" y="5"/>
                      </a:cubicBezTo>
                      <a:cubicBezTo>
                        <a:pt x="15" y="0"/>
                        <a:pt x="15" y="0"/>
                        <a:pt x="15" y="0"/>
                      </a:cubicBezTo>
                      <a:cubicBezTo>
                        <a:pt x="22" y="19"/>
                        <a:pt x="30" y="35"/>
                        <a:pt x="40" y="46"/>
                      </a:cubicBezTo>
                      <a:cubicBezTo>
                        <a:pt x="49" y="56"/>
                        <a:pt x="59" y="62"/>
                        <a:pt x="70" y="62"/>
                      </a:cubicBezTo>
                      <a:lnTo>
                        <a:pt x="70" y="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8" name="Freeform 60"/>
                <p:cNvSpPr/>
                <p:nvPr/>
              </p:nvSpPr>
              <p:spPr bwMode="auto">
                <a:xfrm>
                  <a:off x="6528942" y="1631311"/>
                  <a:ext cx="31750" cy="96838"/>
                </a:xfrm>
                <a:custGeom>
                  <a:avLst/>
                  <a:gdLst>
                    <a:gd name="T0" fmla="*/ 17 w 28"/>
                    <a:gd name="T1" fmla="*/ 84 h 84"/>
                    <a:gd name="T2" fmla="*/ 0 w 28"/>
                    <a:gd name="T3" fmla="*/ 84 h 84"/>
                    <a:gd name="T4" fmla="*/ 13 w 28"/>
                    <a:gd name="T5" fmla="*/ 0 h 84"/>
                    <a:gd name="T6" fmla="*/ 28 w 28"/>
                    <a:gd name="T7" fmla="*/ 5 h 84"/>
                    <a:gd name="T8" fmla="*/ 17 w 28"/>
                    <a:gd name="T9" fmla="*/ 84 h 84"/>
                  </a:gdLst>
                  <a:ahLst/>
                  <a:cxnLst>
                    <a:cxn ang="0">
                      <a:pos x="T0" y="T1"/>
                    </a:cxn>
                    <a:cxn ang="0">
                      <a:pos x="T2" y="T3"/>
                    </a:cxn>
                    <a:cxn ang="0">
                      <a:pos x="T4" y="T5"/>
                    </a:cxn>
                    <a:cxn ang="0">
                      <a:pos x="T6" y="T7"/>
                    </a:cxn>
                    <a:cxn ang="0">
                      <a:pos x="T8" y="T9"/>
                    </a:cxn>
                  </a:cxnLst>
                  <a:rect l="0" t="0" r="r" b="b"/>
                  <a:pathLst>
                    <a:path w="28" h="84">
                      <a:moveTo>
                        <a:pt x="17" y="84"/>
                      </a:moveTo>
                      <a:cubicBezTo>
                        <a:pt x="0" y="84"/>
                        <a:pt x="0" y="84"/>
                        <a:pt x="0" y="84"/>
                      </a:cubicBezTo>
                      <a:cubicBezTo>
                        <a:pt x="0" y="54"/>
                        <a:pt x="4" y="25"/>
                        <a:pt x="13" y="0"/>
                      </a:cubicBezTo>
                      <a:cubicBezTo>
                        <a:pt x="28" y="5"/>
                        <a:pt x="28" y="5"/>
                        <a:pt x="28" y="5"/>
                      </a:cubicBezTo>
                      <a:cubicBezTo>
                        <a:pt x="21" y="29"/>
                        <a:pt x="17" y="56"/>
                        <a:pt x="17"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39" name="Freeform 61"/>
                <p:cNvSpPr/>
                <p:nvPr/>
              </p:nvSpPr>
              <p:spPr bwMode="auto">
                <a:xfrm>
                  <a:off x="6687692" y="1728149"/>
                  <a:ext cx="33338" cy="98425"/>
                </a:xfrm>
                <a:custGeom>
                  <a:avLst/>
                  <a:gdLst>
                    <a:gd name="T0" fmla="*/ 16 w 29"/>
                    <a:gd name="T1" fmla="*/ 84 h 84"/>
                    <a:gd name="T2" fmla="*/ 0 w 29"/>
                    <a:gd name="T3" fmla="*/ 79 h 84"/>
                    <a:gd name="T4" fmla="*/ 12 w 29"/>
                    <a:gd name="T5" fmla="*/ 0 h 84"/>
                    <a:gd name="T6" fmla="*/ 29 w 29"/>
                    <a:gd name="T7" fmla="*/ 0 h 84"/>
                    <a:gd name="T8" fmla="*/ 16 w 29"/>
                    <a:gd name="T9" fmla="*/ 84 h 84"/>
                  </a:gdLst>
                  <a:ahLst/>
                  <a:cxnLst>
                    <a:cxn ang="0">
                      <a:pos x="T0" y="T1"/>
                    </a:cxn>
                    <a:cxn ang="0">
                      <a:pos x="T2" y="T3"/>
                    </a:cxn>
                    <a:cxn ang="0">
                      <a:pos x="T4" y="T5"/>
                    </a:cxn>
                    <a:cxn ang="0">
                      <a:pos x="T6" y="T7"/>
                    </a:cxn>
                    <a:cxn ang="0">
                      <a:pos x="T8" y="T9"/>
                    </a:cxn>
                  </a:cxnLst>
                  <a:rect l="0" t="0" r="r" b="b"/>
                  <a:pathLst>
                    <a:path w="29" h="84">
                      <a:moveTo>
                        <a:pt x="16" y="84"/>
                      </a:moveTo>
                      <a:cubicBezTo>
                        <a:pt x="0" y="79"/>
                        <a:pt x="0" y="79"/>
                        <a:pt x="0" y="79"/>
                      </a:cubicBezTo>
                      <a:cubicBezTo>
                        <a:pt x="8" y="55"/>
                        <a:pt x="12" y="28"/>
                        <a:pt x="12" y="0"/>
                      </a:cubicBezTo>
                      <a:cubicBezTo>
                        <a:pt x="29" y="0"/>
                        <a:pt x="29" y="0"/>
                        <a:pt x="29" y="0"/>
                      </a:cubicBezTo>
                      <a:cubicBezTo>
                        <a:pt x="29" y="30"/>
                        <a:pt x="24" y="59"/>
                        <a:pt x="16"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0" name="Freeform 62"/>
                <p:cNvSpPr/>
                <p:nvPr/>
              </p:nvSpPr>
              <p:spPr bwMode="auto">
                <a:xfrm>
                  <a:off x="6543229" y="1547174"/>
                  <a:ext cx="80963" cy="90488"/>
                </a:xfrm>
                <a:custGeom>
                  <a:avLst/>
                  <a:gdLst>
                    <a:gd name="T0" fmla="*/ 15 w 70"/>
                    <a:gd name="T1" fmla="*/ 78 h 78"/>
                    <a:gd name="T2" fmla="*/ 0 w 70"/>
                    <a:gd name="T3" fmla="*/ 73 h 78"/>
                    <a:gd name="T4" fmla="*/ 28 w 70"/>
                    <a:gd name="T5" fmla="*/ 21 h 78"/>
                    <a:gd name="T6" fmla="*/ 70 w 70"/>
                    <a:gd name="T7" fmla="*/ 0 h 78"/>
                    <a:gd name="T8" fmla="*/ 70 w 70"/>
                    <a:gd name="T9" fmla="*/ 16 h 78"/>
                    <a:gd name="T10" fmla="*/ 40 w 70"/>
                    <a:gd name="T11" fmla="*/ 32 h 78"/>
                    <a:gd name="T12" fmla="*/ 15 w 70"/>
                    <a:gd name="T13" fmla="*/ 78 h 78"/>
                  </a:gdLst>
                  <a:ahLst/>
                  <a:cxnLst>
                    <a:cxn ang="0">
                      <a:pos x="T0" y="T1"/>
                    </a:cxn>
                    <a:cxn ang="0">
                      <a:pos x="T2" y="T3"/>
                    </a:cxn>
                    <a:cxn ang="0">
                      <a:pos x="T4" y="T5"/>
                    </a:cxn>
                    <a:cxn ang="0">
                      <a:pos x="T6" y="T7"/>
                    </a:cxn>
                    <a:cxn ang="0">
                      <a:pos x="T8" y="T9"/>
                    </a:cxn>
                    <a:cxn ang="0">
                      <a:pos x="T10" y="T11"/>
                    </a:cxn>
                    <a:cxn ang="0">
                      <a:pos x="T12" y="T13"/>
                    </a:cxn>
                  </a:cxnLst>
                  <a:rect l="0" t="0" r="r" b="b"/>
                  <a:pathLst>
                    <a:path w="70" h="78">
                      <a:moveTo>
                        <a:pt x="15" y="78"/>
                      </a:moveTo>
                      <a:cubicBezTo>
                        <a:pt x="0" y="73"/>
                        <a:pt x="0" y="73"/>
                        <a:pt x="0" y="73"/>
                      </a:cubicBezTo>
                      <a:cubicBezTo>
                        <a:pt x="7" y="52"/>
                        <a:pt x="16" y="34"/>
                        <a:pt x="28" y="21"/>
                      </a:cubicBezTo>
                      <a:cubicBezTo>
                        <a:pt x="40" y="7"/>
                        <a:pt x="55" y="0"/>
                        <a:pt x="70" y="0"/>
                      </a:cubicBezTo>
                      <a:cubicBezTo>
                        <a:pt x="70" y="16"/>
                        <a:pt x="70" y="16"/>
                        <a:pt x="70" y="16"/>
                      </a:cubicBezTo>
                      <a:cubicBezTo>
                        <a:pt x="59" y="16"/>
                        <a:pt x="49" y="22"/>
                        <a:pt x="40" y="32"/>
                      </a:cubicBezTo>
                      <a:cubicBezTo>
                        <a:pt x="30" y="43"/>
                        <a:pt x="22" y="59"/>
                        <a:pt x="15" y="7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1" name="Freeform 63"/>
                <p:cNvSpPr/>
                <p:nvPr/>
              </p:nvSpPr>
              <p:spPr bwMode="auto">
                <a:xfrm>
                  <a:off x="6624192" y="1547174"/>
                  <a:ext cx="0" cy="17463"/>
                </a:xfrm>
                <a:custGeom>
                  <a:avLst/>
                  <a:gdLst>
                    <a:gd name="T0" fmla="*/ 1 w 1"/>
                    <a:gd name="T1" fmla="*/ 16 h 16"/>
                    <a:gd name="T2" fmla="*/ 1 w 1"/>
                    <a:gd name="T3" fmla="*/ 0 h 16"/>
                    <a:gd name="T4" fmla="*/ 0 w 1"/>
                    <a:gd name="T5" fmla="*/ 0 h 16"/>
                    <a:gd name="T6" fmla="*/ 1 w 1"/>
                    <a:gd name="T7" fmla="*/ 0 h 16"/>
                    <a:gd name="T8" fmla="*/ 1 w 1"/>
                    <a:gd name="T9" fmla="*/ 16 h 16"/>
                    <a:gd name="T10" fmla="*/ 1 w 1"/>
                    <a:gd name="T11" fmla="*/ 16 h 16"/>
                    <a:gd name="T12" fmla="*/ 1 w 1"/>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 h="16">
                      <a:moveTo>
                        <a:pt x="1" y="16"/>
                      </a:moveTo>
                      <a:cubicBezTo>
                        <a:pt x="1" y="0"/>
                        <a:pt x="1" y="0"/>
                        <a:pt x="1" y="0"/>
                      </a:cubicBezTo>
                      <a:cubicBezTo>
                        <a:pt x="0" y="0"/>
                        <a:pt x="0" y="0"/>
                        <a:pt x="0" y="0"/>
                      </a:cubicBezTo>
                      <a:cubicBezTo>
                        <a:pt x="1" y="0"/>
                        <a:pt x="1" y="0"/>
                        <a:pt x="1" y="0"/>
                      </a:cubicBezTo>
                      <a:cubicBezTo>
                        <a:pt x="1" y="16"/>
                        <a:pt x="1" y="16"/>
                        <a:pt x="1" y="16"/>
                      </a:cubicBezTo>
                      <a:cubicBezTo>
                        <a:pt x="1" y="16"/>
                        <a:pt x="1" y="16"/>
                        <a:pt x="1" y="16"/>
                      </a:cubicBezTo>
                      <a:cubicBezTo>
                        <a:pt x="1" y="16"/>
                        <a:pt x="1" y="16"/>
                        <a:pt x="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2" name="Freeform 64"/>
                <p:cNvSpPr/>
                <p:nvPr/>
              </p:nvSpPr>
              <p:spPr bwMode="auto">
                <a:xfrm>
                  <a:off x="6624192" y="1891661"/>
                  <a:ext cx="0" cy="19050"/>
                </a:xfrm>
                <a:custGeom>
                  <a:avLst/>
                  <a:gdLst>
                    <a:gd name="T0" fmla="*/ 1 w 1"/>
                    <a:gd name="T1" fmla="*/ 16 h 16"/>
                    <a:gd name="T2" fmla="*/ 0 w 1"/>
                    <a:gd name="T3" fmla="*/ 16 h 16"/>
                    <a:gd name="T4" fmla="*/ 1 w 1"/>
                    <a:gd name="T5" fmla="*/ 16 h 16"/>
                    <a:gd name="T6" fmla="*/ 1 w 1"/>
                    <a:gd name="T7" fmla="*/ 0 h 16"/>
                    <a:gd name="T8" fmla="*/ 1 w 1"/>
                    <a:gd name="T9" fmla="*/ 0 h 16"/>
                    <a:gd name="T10" fmla="*/ 1 w 1"/>
                    <a:gd name="T11" fmla="*/ 0 h 16"/>
                    <a:gd name="T12" fmla="*/ 1 w 1"/>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 h="16">
                      <a:moveTo>
                        <a:pt x="1" y="16"/>
                      </a:moveTo>
                      <a:cubicBezTo>
                        <a:pt x="1" y="16"/>
                        <a:pt x="1" y="16"/>
                        <a:pt x="0" y="16"/>
                      </a:cubicBezTo>
                      <a:cubicBezTo>
                        <a:pt x="1" y="16"/>
                        <a:pt x="1" y="16"/>
                        <a:pt x="1" y="16"/>
                      </a:cubicBezTo>
                      <a:cubicBezTo>
                        <a:pt x="1" y="0"/>
                        <a:pt x="1" y="0"/>
                        <a:pt x="1" y="0"/>
                      </a:cubicBezTo>
                      <a:cubicBezTo>
                        <a:pt x="1" y="0"/>
                        <a:pt x="1" y="0"/>
                        <a:pt x="1" y="0"/>
                      </a:cubicBezTo>
                      <a:cubicBezTo>
                        <a:pt x="1" y="0"/>
                        <a:pt x="1" y="0"/>
                        <a:pt x="1" y="0"/>
                      </a:cubicBezTo>
                      <a:lnTo>
                        <a:pt x="1"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3" name="Freeform 65"/>
                <p:cNvSpPr/>
                <p:nvPr/>
              </p:nvSpPr>
              <p:spPr bwMode="auto">
                <a:xfrm>
                  <a:off x="6624192" y="1891661"/>
                  <a:ext cx="0" cy="19050"/>
                </a:xfrm>
                <a:custGeom>
                  <a:avLst/>
                  <a:gdLst>
                    <a:gd name="T0" fmla="*/ 12 h 12"/>
                    <a:gd name="T1" fmla="*/ 6 h 12"/>
                    <a:gd name="T2" fmla="*/ 0 h 12"/>
                    <a:gd name="T3" fmla="*/ 0 h 12"/>
                    <a:gd name="T4" fmla="*/ 6 h 12"/>
                    <a:gd name="T5" fmla="*/ 12 h 12"/>
                    <a:gd name="T6" fmla="*/ 12 h 12"/>
                  </a:gdLst>
                  <a:ahLst/>
                  <a:cxnLst>
                    <a:cxn ang="0">
                      <a:pos x="0" y="T0"/>
                    </a:cxn>
                    <a:cxn ang="0">
                      <a:pos x="0" y="T1"/>
                    </a:cxn>
                    <a:cxn ang="0">
                      <a:pos x="0" y="T2"/>
                    </a:cxn>
                    <a:cxn ang="0">
                      <a:pos x="0" y="T3"/>
                    </a:cxn>
                    <a:cxn ang="0">
                      <a:pos x="0" y="T4"/>
                    </a:cxn>
                    <a:cxn ang="0">
                      <a:pos x="0" y="T5"/>
                    </a:cxn>
                    <a:cxn ang="0">
                      <a:pos x="0" y="T6"/>
                    </a:cxn>
                  </a:cxnLst>
                  <a:rect l="0" t="0" r="r" b="b"/>
                  <a:pathLst>
                    <a:path h="12">
                      <a:moveTo>
                        <a:pt x="0" y="12"/>
                      </a:moveTo>
                      <a:lnTo>
                        <a:pt x="0" y="6"/>
                      </a:lnTo>
                      <a:lnTo>
                        <a:pt x="0" y="0"/>
                      </a:lnTo>
                      <a:lnTo>
                        <a:pt x="0" y="0"/>
                      </a:lnTo>
                      <a:lnTo>
                        <a:pt x="0" y="6"/>
                      </a:lnTo>
                      <a:lnTo>
                        <a:pt x="0" y="12"/>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4" name="Freeform 66"/>
                <p:cNvSpPr/>
                <p:nvPr/>
              </p:nvSpPr>
              <p:spPr bwMode="auto">
                <a:xfrm>
                  <a:off x="6687692" y="1631311"/>
                  <a:ext cx="33338" cy="96838"/>
                </a:xfrm>
                <a:custGeom>
                  <a:avLst/>
                  <a:gdLst>
                    <a:gd name="T0" fmla="*/ 29 w 29"/>
                    <a:gd name="T1" fmla="*/ 84 h 84"/>
                    <a:gd name="T2" fmla="*/ 12 w 29"/>
                    <a:gd name="T3" fmla="*/ 84 h 84"/>
                    <a:gd name="T4" fmla="*/ 0 w 29"/>
                    <a:gd name="T5" fmla="*/ 5 h 84"/>
                    <a:gd name="T6" fmla="*/ 16 w 29"/>
                    <a:gd name="T7" fmla="*/ 0 h 84"/>
                    <a:gd name="T8" fmla="*/ 29 w 29"/>
                    <a:gd name="T9" fmla="*/ 84 h 84"/>
                  </a:gdLst>
                  <a:ahLst/>
                  <a:cxnLst>
                    <a:cxn ang="0">
                      <a:pos x="T0" y="T1"/>
                    </a:cxn>
                    <a:cxn ang="0">
                      <a:pos x="T2" y="T3"/>
                    </a:cxn>
                    <a:cxn ang="0">
                      <a:pos x="T4" y="T5"/>
                    </a:cxn>
                    <a:cxn ang="0">
                      <a:pos x="T6" y="T7"/>
                    </a:cxn>
                    <a:cxn ang="0">
                      <a:pos x="T8" y="T9"/>
                    </a:cxn>
                  </a:cxnLst>
                  <a:rect l="0" t="0" r="r" b="b"/>
                  <a:pathLst>
                    <a:path w="29" h="84">
                      <a:moveTo>
                        <a:pt x="29" y="84"/>
                      </a:moveTo>
                      <a:cubicBezTo>
                        <a:pt x="12" y="84"/>
                        <a:pt x="12" y="84"/>
                        <a:pt x="12" y="84"/>
                      </a:cubicBezTo>
                      <a:cubicBezTo>
                        <a:pt x="12" y="56"/>
                        <a:pt x="8" y="29"/>
                        <a:pt x="0" y="5"/>
                      </a:cubicBezTo>
                      <a:cubicBezTo>
                        <a:pt x="16" y="0"/>
                        <a:pt x="16" y="0"/>
                        <a:pt x="16" y="0"/>
                      </a:cubicBezTo>
                      <a:cubicBezTo>
                        <a:pt x="24" y="25"/>
                        <a:pt x="29" y="54"/>
                        <a:pt x="29"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5" name="Freeform 67"/>
                <p:cNvSpPr/>
                <p:nvPr/>
              </p:nvSpPr>
              <p:spPr bwMode="auto">
                <a:xfrm>
                  <a:off x="6528942" y="1728149"/>
                  <a:ext cx="31750" cy="98425"/>
                </a:xfrm>
                <a:custGeom>
                  <a:avLst/>
                  <a:gdLst>
                    <a:gd name="T0" fmla="*/ 13 w 28"/>
                    <a:gd name="T1" fmla="*/ 84 h 84"/>
                    <a:gd name="T2" fmla="*/ 0 w 28"/>
                    <a:gd name="T3" fmla="*/ 0 h 84"/>
                    <a:gd name="T4" fmla="*/ 17 w 28"/>
                    <a:gd name="T5" fmla="*/ 0 h 84"/>
                    <a:gd name="T6" fmla="*/ 28 w 28"/>
                    <a:gd name="T7" fmla="*/ 79 h 84"/>
                    <a:gd name="T8" fmla="*/ 13 w 28"/>
                    <a:gd name="T9" fmla="*/ 84 h 84"/>
                  </a:gdLst>
                  <a:ahLst/>
                  <a:cxnLst>
                    <a:cxn ang="0">
                      <a:pos x="T0" y="T1"/>
                    </a:cxn>
                    <a:cxn ang="0">
                      <a:pos x="T2" y="T3"/>
                    </a:cxn>
                    <a:cxn ang="0">
                      <a:pos x="T4" y="T5"/>
                    </a:cxn>
                    <a:cxn ang="0">
                      <a:pos x="T6" y="T7"/>
                    </a:cxn>
                    <a:cxn ang="0">
                      <a:pos x="T8" y="T9"/>
                    </a:cxn>
                  </a:cxnLst>
                  <a:rect l="0" t="0" r="r" b="b"/>
                  <a:pathLst>
                    <a:path w="28" h="84">
                      <a:moveTo>
                        <a:pt x="13" y="84"/>
                      </a:moveTo>
                      <a:cubicBezTo>
                        <a:pt x="4" y="59"/>
                        <a:pt x="0" y="30"/>
                        <a:pt x="0" y="0"/>
                      </a:cubicBezTo>
                      <a:cubicBezTo>
                        <a:pt x="17" y="0"/>
                        <a:pt x="17" y="0"/>
                        <a:pt x="17" y="0"/>
                      </a:cubicBezTo>
                      <a:cubicBezTo>
                        <a:pt x="17" y="28"/>
                        <a:pt x="21" y="55"/>
                        <a:pt x="28" y="79"/>
                      </a:cubicBezTo>
                      <a:lnTo>
                        <a:pt x="13" y="8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6" name="Freeform 68"/>
                <p:cNvSpPr/>
                <p:nvPr/>
              </p:nvSpPr>
              <p:spPr bwMode="auto">
                <a:xfrm>
                  <a:off x="6624192" y="1547174"/>
                  <a:ext cx="80963" cy="90488"/>
                </a:xfrm>
                <a:custGeom>
                  <a:avLst/>
                  <a:gdLst>
                    <a:gd name="T0" fmla="*/ 54 w 70"/>
                    <a:gd name="T1" fmla="*/ 78 h 78"/>
                    <a:gd name="T2" fmla="*/ 30 w 70"/>
                    <a:gd name="T3" fmla="*/ 32 h 78"/>
                    <a:gd name="T4" fmla="*/ 0 w 70"/>
                    <a:gd name="T5" fmla="*/ 16 h 78"/>
                    <a:gd name="T6" fmla="*/ 0 w 70"/>
                    <a:gd name="T7" fmla="*/ 0 h 78"/>
                    <a:gd name="T8" fmla="*/ 42 w 70"/>
                    <a:gd name="T9" fmla="*/ 21 h 78"/>
                    <a:gd name="T10" fmla="*/ 70 w 70"/>
                    <a:gd name="T11" fmla="*/ 73 h 78"/>
                    <a:gd name="T12" fmla="*/ 54 w 70"/>
                    <a:gd name="T13" fmla="*/ 78 h 78"/>
                  </a:gdLst>
                  <a:ahLst/>
                  <a:cxnLst>
                    <a:cxn ang="0">
                      <a:pos x="T0" y="T1"/>
                    </a:cxn>
                    <a:cxn ang="0">
                      <a:pos x="T2" y="T3"/>
                    </a:cxn>
                    <a:cxn ang="0">
                      <a:pos x="T4" y="T5"/>
                    </a:cxn>
                    <a:cxn ang="0">
                      <a:pos x="T6" y="T7"/>
                    </a:cxn>
                    <a:cxn ang="0">
                      <a:pos x="T8" y="T9"/>
                    </a:cxn>
                    <a:cxn ang="0">
                      <a:pos x="T10" y="T11"/>
                    </a:cxn>
                    <a:cxn ang="0">
                      <a:pos x="T12" y="T13"/>
                    </a:cxn>
                  </a:cxnLst>
                  <a:rect l="0" t="0" r="r" b="b"/>
                  <a:pathLst>
                    <a:path w="70" h="78">
                      <a:moveTo>
                        <a:pt x="54" y="78"/>
                      </a:moveTo>
                      <a:cubicBezTo>
                        <a:pt x="48" y="59"/>
                        <a:pt x="40" y="43"/>
                        <a:pt x="30" y="32"/>
                      </a:cubicBezTo>
                      <a:cubicBezTo>
                        <a:pt x="20" y="22"/>
                        <a:pt x="10" y="16"/>
                        <a:pt x="0" y="16"/>
                      </a:cubicBezTo>
                      <a:cubicBezTo>
                        <a:pt x="0" y="0"/>
                        <a:pt x="0" y="0"/>
                        <a:pt x="0" y="0"/>
                      </a:cubicBezTo>
                      <a:cubicBezTo>
                        <a:pt x="15" y="0"/>
                        <a:pt x="29" y="7"/>
                        <a:pt x="42" y="21"/>
                      </a:cubicBezTo>
                      <a:cubicBezTo>
                        <a:pt x="53" y="34"/>
                        <a:pt x="63" y="52"/>
                        <a:pt x="70" y="73"/>
                      </a:cubicBezTo>
                      <a:lnTo>
                        <a:pt x="54" y="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7" name="Freeform 69"/>
                <p:cNvSpPr/>
                <p:nvPr/>
              </p:nvSpPr>
              <p:spPr bwMode="auto">
                <a:xfrm>
                  <a:off x="6624192" y="1820224"/>
                  <a:ext cx="80963" cy="90488"/>
                </a:xfrm>
                <a:custGeom>
                  <a:avLst/>
                  <a:gdLst>
                    <a:gd name="T0" fmla="*/ 0 w 70"/>
                    <a:gd name="T1" fmla="*/ 78 h 78"/>
                    <a:gd name="T2" fmla="*/ 0 w 70"/>
                    <a:gd name="T3" fmla="*/ 62 h 78"/>
                    <a:gd name="T4" fmla="*/ 30 w 70"/>
                    <a:gd name="T5" fmla="*/ 46 h 78"/>
                    <a:gd name="T6" fmla="*/ 54 w 70"/>
                    <a:gd name="T7" fmla="*/ 0 h 78"/>
                    <a:gd name="T8" fmla="*/ 70 w 70"/>
                    <a:gd name="T9" fmla="*/ 5 h 78"/>
                    <a:gd name="T10" fmla="*/ 42 w 70"/>
                    <a:gd name="T11" fmla="*/ 57 h 78"/>
                    <a:gd name="T12" fmla="*/ 0 w 70"/>
                    <a:gd name="T13" fmla="*/ 78 h 78"/>
                  </a:gdLst>
                  <a:ahLst/>
                  <a:cxnLst>
                    <a:cxn ang="0">
                      <a:pos x="T0" y="T1"/>
                    </a:cxn>
                    <a:cxn ang="0">
                      <a:pos x="T2" y="T3"/>
                    </a:cxn>
                    <a:cxn ang="0">
                      <a:pos x="T4" y="T5"/>
                    </a:cxn>
                    <a:cxn ang="0">
                      <a:pos x="T6" y="T7"/>
                    </a:cxn>
                    <a:cxn ang="0">
                      <a:pos x="T8" y="T9"/>
                    </a:cxn>
                    <a:cxn ang="0">
                      <a:pos x="T10" y="T11"/>
                    </a:cxn>
                    <a:cxn ang="0">
                      <a:pos x="T12" y="T13"/>
                    </a:cxn>
                  </a:cxnLst>
                  <a:rect l="0" t="0" r="r" b="b"/>
                  <a:pathLst>
                    <a:path w="70" h="78">
                      <a:moveTo>
                        <a:pt x="0" y="78"/>
                      </a:moveTo>
                      <a:cubicBezTo>
                        <a:pt x="0" y="62"/>
                        <a:pt x="0" y="62"/>
                        <a:pt x="0" y="62"/>
                      </a:cubicBezTo>
                      <a:cubicBezTo>
                        <a:pt x="10" y="62"/>
                        <a:pt x="20" y="56"/>
                        <a:pt x="30" y="46"/>
                      </a:cubicBezTo>
                      <a:cubicBezTo>
                        <a:pt x="40" y="35"/>
                        <a:pt x="48" y="19"/>
                        <a:pt x="54" y="0"/>
                      </a:cubicBezTo>
                      <a:cubicBezTo>
                        <a:pt x="70" y="5"/>
                        <a:pt x="70" y="5"/>
                        <a:pt x="70" y="5"/>
                      </a:cubicBezTo>
                      <a:cubicBezTo>
                        <a:pt x="63" y="26"/>
                        <a:pt x="53" y="44"/>
                        <a:pt x="42" y="57"/>
                      </a:cubicBezTo>
                      <a:cubicBezTo>
                        <a:pt x="29" y="71"/>
                        <a:pt x="15" y="78"/>
                        <a:pt x="0" y="7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8" name="Freeform 70"/>
                <p:cNvSpPr/>
                <p:nvPr/>
              </p:nvSpPr>
              <p:spPr bwMode="auto">
                <a:xfrm>
                  <a:off x="6624192" y="1547174"/>
                  <a:ext cx="0" cy="17463"/>
                </a:xfrm>
                <a:custGeom>
                  <a:avLst/>
                  <a:gdLst>
                    <a:gd name="T0" fmla="*/ 11 h 11"/>
                    <a:gd name="T1" fmla="*/ 11 h 11"/>
                    <a:gd name="T2" fmla="*/ 6 h 11"/>
                    <a:gd name="T3" fmla="*/ 0 h 11"/>
                    <a:gd name="T4" fmla="*/ 0 h 11"/>
                    <a:gd name="T5" fmla="*/ 5 h 11"/>
                    <a:gd name="T6" fmla="*/ 11 h 11"/>
                  </a:gdLst>
                  <a:ahLst/>
                  <a:cxnLst>
                    <a:cxn ang="0">
                      <a:pos x="0" y="T0"/>
                    </a:cxn>
                    <a:cxn ang="0">
                      <a:pos x="0" y="T1"/>
                    </a:cxn>
                    <a:cxn ang="0">
                      <a:pos x="0" y="T2"/>
                    </a:cxn>
                    <a:cxn ang="0">
                      <a:pos x="0" y="T3"/>
                    </a:cxn>
                    <a:cxn ang="0">
                      <a:pos x="0" y="T4"/>
                    </a:cxn>
                    <a:cxn ang="0">
                      <a:pos x="0" y="T5"/>
                    </a:cxn>
                    <a:cxn ang="0">
                      <a:pos x="0" y="T6"/>
                    </a:cxn>
                  </a:cxnLst>
                  <a:rect l="0" t="0" r="r" b="b"/>
                  <a:pathLst>
                    <a:path h="11">
                      <a:moveTo>
                        <a:pt x="0" y="11"/>
                      </a:moveTo>
                      <a:lnTo>
                        <a:pt x="0" y="11"/>
                      </a:lnTo>
                      <a:lnTo>
                        <a:pt x="0" y="6"/>
                      </a:lnTo>
                      <a:lnTo>
                        <a:pt x="0" y="0"/>
                      </a:lnTo>
                      <a:lnTo>
                        <a:pt x="0" y="0"/>
                      </a:lnTo>
                      <a:lnTo>
                        <a:pt x="0" y="5"/>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49" name="Freeform 71"/>
                <p:cNvSpPr/>
                <p:nvPr/>
              </p:nvSpPr>
              <p:spPr bwMode="auto">
                <a:xfrm>
                  <a:off x="6490842" y="1604324"/>
                  <a:ext cx="63500" cy="39688"/>
                </a:xfrm>
                <a:custGeom>
                  <a:avLst/>
                  <a:gdLst>
                    <a:gd name="T0" fmla="*/ 51 w 54"/>
                    <a:gd name="T1" fmla="*/ 34 h 34"/>
                    <a:gd name="T2" fmla="*/ 0 w 54"/>
                    <a:gd name="T3" fmla="*/ 15 h 34"/>
                    <a:gd name="T4" fmla="*/ 8 w 54"/>
                    <a:gd name="T5" fmla="*/ 0 h 34"/>
                    <a:gd name="T6" fmla="*/ 54 w 54"/>
                    <a:gd name="T7" fmla="*/ 17 h 34"/>
                    <a:gd name="T8" fmla="*/ 51 w 54"/>
                    <a:gd name="T9" fmla="*/ 34 h 34"/>
                  </a:gdLst>
                  <a:ahLst/>
                  <a:cxnLst>
                    <a:cxn ang="0">
                      <a:pos x="T0" y="T1"/>
                    </a:cxn>
                    <a:cxn ang="0">
                      <a:pos x="T2" y="T3"/>
                    </a:cxn>
                    <a:cxn ang="0">
                      <a:pos x="T4" y="T5"/>
                    </a:cxn>
                    <a:cxn ang="0">
                      <a:pos x="T6" y="T7"/>
                    </a:cxn>
                    <a:cxn ang="0">
                      <a:pos x="T8" y="T9"/>
                    </a:cxn>
                  </a:cxnLst>
                  <a:rect l="0" t="0" r="r" b="b"/>
                  <a:pathLst>
                    <a:path w="54" h="34">
                      <a:moveTo>
                        <a:pt x="51" y="34"/>
                      </a:moveTo>
                      <a:cubicBezTo>
                        <a:pt x="31" y="29"/>
                        <a:pt x="14" y="23"/>
                        <a:pt x="0" y="15"/>
                      </a:cubicBezTo>
                      <a:cubicBezTo>
                        <a:pt x="8" y="0"/>
                        <a:pt x="8" y="0"/>
                        <a:pt x="8" y="0"/>
                      </a:cubicBezTo>
                      <a:cubicBezTo>
                        <a:pt x="21" y="8"/>
                        <a:pt x="37" y="13"/>
                        <a:pt x="54" y="17"/>
                      </a:cubicBezTo>
                      <a:lnTo>
                        <a:pt x="51"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0" name="Freeform 72"/>
                <p:cNvSpPr/>
                <p:nvPr/>
              </p:nvSpPr>
              <p:spPr bwMode="auto">
                <a:xfrm>
                  <a:off x="6694042" y="1604324"/>
                  <a:ext cx="63500" cy="39688"/>
                </a:xfrm>
                <a:custGeom>
                  <a:avLst/>
                  <a:gdLst>
                    <a:gd name="T0" fmla="*/ 4 w 55"/>
                    <a:gd name="T1" fmla="*/ 34 h 34"/>
                    <a:gd name="T2" fmla="*/ 0 w 55"/>
                    <a:gd name="T3" fmla="*/ 18 h 34"/>
                    <a:gd name="T4" fmla="*/ 47 w 55"/>
                    <a:gd name="T5" fmla="*/ 0 h 34"/>
                    <a:gd name="T6" fmla="*/ 55 w 55"/>
                    <a:gd name="T7" fmla="*/ 15 h 34"/>
                    <a:gd name="T8" fmla="*/ 4 w 55"/>
                    <a:gd name="T9" fmla="*/ 34 h 34"/>
                  </a:gdLst>
                  <a:ahLst/>
                  <a:cxnLst>
                    <a:cxn ang="0">
                      <a:pos x="T0" y="T1"/>
                    </a:cxn>
                    <a:cxn ang="0">
                      <a:pos x="T2" y="T3"/>
                    </a:cxn>
                    <a:cxn ang="0">
                      <a:pos x="T4" y="T5"/>
                    </a:cxn>
                    <a:cxn ang="0">
                      <a:pos x="T6" y="T7"/>
                    </a:cxn>
                    <a:cxn ang="0">
                      <a:pos x="T8" y="T9"/>
                    </a:cxn>
                  </a:cxnLst>
                  <a:rect l="0" t="0" r="r" b="b"/>
                  <a:pathLst>
                    <a:path w="55" h="34">
                      <a:moveTo>
                        <a:pt x="4" y="34"/>
                      </a:moveTo>
                      <a:cubicBezTo>
                        <a:pt x="0" y="18"/>
                        <a:pt x="0" y="18"/>
                        <a:pt x="0" y="18"/>
                      </a:cubicBezTo>
                      <a:cubicBezTo>
                        <a:pt x="18" y="14"/>
                        <a:pt x="34" y="8"/>
                        <a:pt x="47" y="0"/>
                      </a:cubicBezTo>
                      <a:cubicBezTo>
                        <a:pt x="55" y="15"/>
                        <a:pt x="55" y="15"/>
                        <a:pt x="55" y="15"/>
                      </a:cubicBezTo>
                      <a:cubicBezTo>
                        <a:pt x="41" y="23"/>
                        <a:pt x="24" y="29"/>
                        <a:pt x="4"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1" name="Rectangle 73"/>
                <p:cNvSpPr>
                  <a:spLocks noChangeArrowheads="1"/>
                </p:cNvSpPr>
                <p:nvPr/>
              </p:nvSpPr>
              <p:spPr bwMode="auto">
                <a:xfrm>
                  <a:off x="6624192" y="1547174"/>
                  <a:ext cx="1588" cy="17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2" name="Freeform 74"/>
                <p:cNvSpPr/>
                <p:nvPr/>
              </p:nvSpPr>
              <p:spPr bwMode="auto">
                <a:xfrm>
                  <a:off x="6551167" y="1624961"/>
                  <a:ext cx="73025" cy="26988"/>
                </a:xfrm>
                <a:custGeom>
                  <a:avLst/>
                  <a:gdLst>
                    <a:gd name="T0" fmla="*/ 64 w 64"/>
                    <a:gd name="T1" fmla="*/ 24 h 24"/>
                    <a:gd name="T2" fmla="*/ 0 w 64"/>
                    <a:gd name="T3" fmla="*/ 17 h 24"/>
                    <a:gd name="T4" fmla="*/ 3 w 64"/>
                    <a:gd name="T5" fmla="*/ 0 h 24"/>
                    <a:gd name="T6" fmla="*/ 64 w 64"/>
                    <a:gd name="T7" fmla="*/ 7 h 24"/>
                    <a:gd name="T8" fmla="*/ 64 w 64"/>
                    <a:gd name="T9" fmla="*/ 24 h 24"/>
                  </a:gdLst>
                  <a:ahLst/>
                  <a:cxnLst>
                    <a:cxn ang="0">
                      <a:pos x="T0" y="T1"/>
                    </a:cxn>
                    <a:cxn ang="0">
                      <a:pos x="T2" y="T3"/>
                    </a:cxn>
                    <a:cxn ang="0">
                      <a:pos x="T4" y="T5"/>
                    </a:cxn>
                    <a:cxn ang="0">
                      <a:pos x="T6" y="T7"/>
                    </a:cxn>
                    <a:cxn ang="0">
                      <a:pos x="T8" y="T9"/>
                    </a:cxn>
                  </a:cxnLst>
                  <a:rect l="0" t="0" r="r" b="b"/>
                  <a:pathLst>
                    <a:path w="64" h="24">
                      <a:moveTo>
                        <a:pt x="64" y="24"/>
                      </a:moveTo>
                      <a:cubicBezTo>
                        <a:pt x="41" y="24"/>
                        <a:pt x="20" y="21"/>
                        <a:pt x="0" y="17"/>
                      </a:cubicBezTo>
                      <a:cubicBezTo>
                        <a:pt x="3" y="0"/>
                        <a:pt x="3" y="0"/>
                        <a:pt x="3" y="0"/>
                      </a:cubicBezTo>
                      <a:cubicBezTo>
                        <a:pt x="22" y="5"/>
                        <a:pt x="43" y="7"/>
                        <a:pt x="64" y="7"/>
                      </a:cubicBezTo>
                      <a:lnTo>
                        <a:pt x="64"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3" name="Freeform 75"/>
                <p:cNvSpPr/>
                <p:nvPr/>
              </p:nvSpPr>
              <p:spPr bwMode="auto">
                <a:xfrm>
                  <a:off x="6624192" y="1624961"/>
                  <a:ext cx="74613" cy="26988"/>
                </a:xfrm>
                <a:custGeom>
                  <a:avLst/>
                  <a:gdLst>
                    <a:gd name="T0" fmla="*/ 0 w 64"/>
                    <a:gd name="T1" fmla="*/ 23 h 23"/>
                    <a:gd name="T2" fmla="*/ 0 w 64"/>
                    <a:gd name="T3" fmla="*/ 23 h 23"/>
                    <a:gd name="T4" fmla="*/ 0 w 64"/>
                    <a:gd name="T5" fmla="*/ 6 h 23"/>
                    <a:gd name="T6" fmla="*/ 0 w 64"/>
                    <a:gd name="T7" fmla="*/ 6 h 23"/>
                    <a:gd name="T8" fmla="*/ 0 w 64"/>
                    <a:gd name="T9" fmla="*/ 6 h 23"/>
                    <a:gd name="T10" fmla="*/ 60 w 64"/>
                    <a:gd name="T11" fmla="*/ 0 h 23"/>
                    <a:gd name="T12" fmla="*/ 64 w 64"/>
                    <a:gd name="T13" fmla="*/ 16 h 23"/>
                    <a:gd name="T14" fmla="*/ 0 w 64"/>
                    <a:gd name="T15" fmla="*/ 23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 h="23">
                      <a:moveTo>
                        <a:pt x="0" y="23"/>
                      </a:moveTo>
                      <a:cubicBezTo>
                        <a:pt x="0" y="23"/>
                        <a:pt x="0" y="23"/>
                        <a:pt x="0" y="23"/>
                      </a:cubicBezTo>
                      <a:cubicBezTo>
                        <a:pt x="0" y="6"/>
                        <a:pt x="0" y="6"/>
                        <a:pt x="0" y="6"/>
                      </a:cubicBezTo>
                      <a:cubicBezTo>
                        <a:pt x="0" y="6"/>
                        <a:pt x="0" y="6"/>
                        <a:pt x="0" y="6"/>
                      </a:cubicBezTo>
                      <a:cubicBezTo>
                        <a:pt x="0" y="6"/>
                        <a:pt x="0" y="6"/>
                        <a:pt x="0" y="6"/>
                      </a:cubicBezTo>
                      <a:cubicBezTo>
                        <a:pt x="21" y="6"/>
                        <a:pt x="41" y="4"/>
                        <a:pt x="60" y="0"/>
                      </a:cubicBezTo>
                      <a:cubicBezTo>
                        <a:pt x="64" y="16"/>
                        <a:pt x="64" y="16"/>
                        <a:pt x="64" y="16"/>
                      </a:cubicBezTo>
                      <a:cubicBezTo>
                        <a:pt x="44" y="20"/>
                        <a:pt x="22" y="23"/>
                        <a:pt x="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4" name="Freeform 76"/>
                <p:cNvSpPr/>
                <p:nvPr/>
              </p:nvSpPr>
              <p:spPr bwMode="auto">
                <a:xfrm>
                  <a:off x="6624192" y="1805936"/>
                  <a:ext cx="74613" cy="25400"/>
                </a:xfrm>
                <a:custGeom>
                  <a:avLst/>
                  <a:gdLst>
                    <a:gd name="T0" fmla="*/ 60 w 64"/>
                    <a:gd name="T1" fmla="*/ 23 h 23"/>
                    <a:gd name="T2" fmla="*/ 0 w 64"/>
                    <a:gd name="T3" fmla="*/ 17 h 23"/>
                    <a:gd name="T4" fmla="*/ 0 w 64"/>
                    <a:gd name="T5" fmla="*/ 17 h 23"/>
                    <a:gd name="T6" fmla="*/ 0 w 64"/>
                    <a:gd name="T7" fmla="*/ 0 h 23"/>
                    <a:gd name="T8" fmla="*/ 0 w 64"/>
                    <a:gd name="T9" fmla="*/ 0 h 23"/>
                    <a:gd name="T10" fmla="*/ 64 w 64"/>
                    <a:gd name="T11" fmla="*/ 7 h 23"/>
                    <a:gd name="T12" fmla="*/ 60 w 64"/>
                    <a:gd name="T13" fmla="*/ 23 h 23"/>
                  </a:gdLst>
                  <a:ahLst/>
                  <a:cxnLst>
                    <a:cxn ang="0">
                      <a:pos x="T0" y="T1"/>
                    </a:cxn>
                    <a:cxn ang="0">
                      <a:pos x="T2" y="T3"/>
                    </a:cxn>
                    <a:cxn ang="0">
                      <a:pos x="T4" y="T5"/>
                    </a:cxn>
                    <a:cxn ang="0">
                      <a:pos x="T6" y="T7"/>
                    </a:cxn>
                    <a:cxn ang="0">
                      <a:pos x="T8" y="T9"/>
                    </a:cxn>
                    <a:cxn ang="0">
                      <a:pos x="T10" y="T11"/>
                    </a:cxn>
                    <a:cxn ang="0">
                      <a:pos x="T12" y="T13"/>
                    </a:cxn>
                  </a:cxnLst>
                  <a:rect l="0" t="0" r="r" b="b"/>
                  <a:pathLst>
                    <a:path w="64" h="23">
                      <a:moveTo>
                        <a:pt x="60" y="23"/>
                      </a:moveTo>
                      <a:cubicBezTo>
                        <a:pt x="41" y="19"/>
                        <a:pt x="21" y="17"/>
                        <a:pt x="0" y="17"/>
                      </a:cubicBezTo>
                      <a:cubicBezTo>
                        <a:pt x="0" y="17"/>
                        <a:pt x="0" y="17"/>
                        <a:pt x="0" y="17"/>
                      </a:cubicBezTo>
                      <a:cubicBezTo>
                        <a:pt x="0" y="0"/>
                        <a:pt x="0" y="0"/>
                        <a:pt x="0" y="0"/>
                      </a:cubicBezTo>
                      <a:cubicBezTo>
                        <a:pt x="0" y="0"/>
                        <a:pt x="0" y="0"/>
                        <a:pt x="0" y="0"/>
                      </a:cubicBezTo>
                      <a:cubicBezTo>
                        <a:pt x="22" y="0"/>
                        <a:pt x="44" y="3"/>
                        <a:pt x="64" y="7"/>
                      </a:cubicBezTo>
                      <a:lnTo>
                        <a:pt x="60"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5" name="Rectangle 77"/>
                <p:cNvSpPr>
                  <a:spLocks noChangeArrowheads="1"/>
                </p:cNvSpPr>
                <p:nvPr/>
              </p:nvSpPr>
              <p:spPr bwMode="auto">
                <a:xfrm>
                  <a:off x="6624192" y="1891661"/>
                  <a:ext cx="1588"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6" name="Freeform 78"/>
                <p:cNvSpPr/>
                <p:nvPr/>
              </p:nvSpPr>
              <p:spPr bwMode="auto">
                <a:xfrm>
                  <a:off x="6694042" y="1813874"/>
                  <a:ext cx="63500" cy="38100"/>
                </a:xfrm>
                <a:custGeom>
                  <a:avLst/>
                  <a:gdLst>
                    <a:gd name="T0" fmla="*/ 47 w 55"/>
                    <a:gd name="T1" fmla="*/ 34 h 34"/>
                    <a:gd name="T2" fmla="*/ 0 w 55"/>
                    <a:gd name="T3" fmla="*/ 16 h 34"/>
                    <a:gd name="T4" fmla="*/ 4 w 55"/>
                    <a:gd name="T5" fmla="*/ 0 h 34"/>
                    <a:gd name="T6" fmla="*/ 55 w 55"/>
                    <a:gd name="T7" fmla="*/ 19 h 34"/>
                    <a:gd name="T8" fmla="*/ 47 w 55"/>
                    <a:gd name="T9" fmla="*/ 34 h 34"/>
                  </a:gdLst>
                  <a:ahLst/>
                  <a:cxnLst>
                    <a:cxn ang="0">
                      <a:pos x="T0" y="T1"/>
                    </a:cxn>
                    <a:cxn ang="0">
                      <a:pos x="T2" y="T3"/>
                    </a:cxn>
                    <a:cxn ang="0">
                      <a:pos x="T4" y="T5"/>
                    </a:cxn>
                    <a:cxn ang="0">
                      <a:pos x="T6" y="T7"/>
                    </a:cxn>
                    <a:cxn ang="0">
                      <a:pos x="T8" y="T9"/>
                    </a:cxn>
                  </a:cxnLst>
                  <a:rect l="0" t="0" r="r" b="b"/>
                  <a:pathLst>
                    <a:path w="55" h="34">
                      <a:moveTo>
                        <a:pt x="47" y="34"/>
                      </a:moveTo>
                      <a:cubicBezTo>
                        <a:pt x="34" y="26"/>
                        <a:pt x="18" y="20"/>
                        <a:pt x="0" y="16"/>
                      </a:cubicBezTo>
                      <a:cubicBezTo>
                        <a:pt x="4" y="0"/>
                        <a:pt x="4" y="0"/>
                        <a:pt x="4" y="0"/>
                      </a:cubicBezTo>
                      <a:cubicBezTo>
                        <a:pt x="24" y="5"/>
                        <a:pt x="41" y="11"/>
                        <a:pt x="55" y="19"/>
                      </a:cubicBezTo>
                      <a:lnTo>
                        <a:pt x="47"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7" name="Freeform 79"/>
                <p:cNvSpPr/>
                <p:nvPr/>
              </p:nvSpPr>
              <p:spPr bwMode="auto">
                <a:xfrm>
                  <a:off x="6490842" y="1813874"/>
                  <a:ext cx="63500" cy="38100"/>
                </a:xfrm>
                <a:custGeom>
                  <a:avLst/>
                  <a:gdLst>
                    <a:gd name="T0" fmla="*/ 8 w 54"/>
                    <a:gd name="T1" fmla="*/ 34 h 34"/>
                    <a:gd name="T2" fmla="*/ 0 w 54"/>
                    <a:gd name="T3" fmla="*/ 19 h 34"/>
                    <a:gd name="T4" fmla="*/ 51 w 54"/>
                    <a:gd name="T5" fmla="*/ 0 h 34"/>
                    <a:gd name="T6" fmla="*/ 54 w 54"/>
                    <a:gd name="T7" fmla="*/ 17 h 34"/>
                    <a:gd name="T8" fmla="*/ 8 w 54"/>
                    <a:gd name="T9" fmla="*/ 34 h 34"/>
                  </a:gdLst>
                  <a:ahLst/>
                  <a:cxnLst>
                    <a:cxn ang="0">
                      <a:pos x="T0" y="T1"/>
                    </a:cxn>
                    <a:cxn ang="0">
                      <a:pos x="T2" y="T3"/>
                    </a:cxn>
                    <a:cxn ang="0">
                      <a:pos x="T4" y="T5"/>
                    </a:cxn>
                    <a:cxn ang="0">
                      <a:pos x="T6" y="T7"/>
                    </a:cxn>
                    <a:cxn ang="0">
                      <a:pos x="T8" y="T9"/>
                    </a:cxn>
                  </a:cxnLst>
                  <a:rect l="0" t="0" r="r" b="b"/>
                  <a:pathLst>
                    <a:path w="54" h="34">
                      <a:moveTo>
                        <a:pt x="8" y="34"/>
                      </a:moveTo>
                      <a:cubicBezTo>
                        <a:pt x="0" y="19"/>
                        <a:pt x="0" y="19"/>
                        <a:pt x="0" y="19"/>
                      </a:cubicBezTo>
                      <a:cubicBezTo>
                        <a:pt x="14" y="11"/>
                        <a:pt x="31" y="5"/>
                        <a:pt x="51" y="0"/>
                      </a:cubicBezTo>
                      <a:cubicBezTo>
                        <a:pt x="54" y="17"/>
                        <a:pt x="54" y="17"/>
                        <a:pt x="54" y="17"/>
                      </a:cubicBezTo>
                      <a:cubicBezTo>
                        <a:pt x="37" y="21"/>
                        <a:pt x="21" y="26"/>
                        <a:pt x="8"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8" name="Freeform 80"/>
                <p:cNvSpPr/>
                <p:nvPr/>
              </p:nvSpPr>
              <p:spPr bwMode="auto">
                <a:xfrm>
                  <a:off x="6551167" y="1805936"/>
                  <a:ext cx="73025" cy="26988"/>
                </a:xfrm>
                <a:custGeom>
                  <a:avLst/>
                  <a:gdLst>
                    <a:gd name="T0" fmla="*/ 3 w 64"/>
                    <a:gd name="T1" fmla="*/ 24 h 24"/>
                    <a:gd name="T2" fmla="*/ 0 w 64"/>
                    <a:gd name="T3" fmla="*/ 7 h 24"/>
                    <a:gd name="T4" fmla="*/ 64 w 64"/>
                    <a:gd name="T5" fmla="*/ 0 h 24"/>
                    <a:gd name="T6" fmla="*/ 64 w 64"/>
                    <a:gd name="T7" fmla="*/ 17 h 24"/>
                    <a:gd name="T8" fmla="*/ 3 w 64"/>
                    <a:gd name="T9" fmla="*/ 24 h 24"/>
                  </a:gdLst>
                  <a:ahLst/>
                  <a:cxnLst>
                    <a:cxn ang="0">
                      <a:pos x="T0" y="T1"/>
                    </a:cxn>
                    <a:cxn ang="0">
                      <a:pos x="T2" y="T3"/>
                    </a:cxn>
                    <a:cxn ang="0">
                      <a:pos x="T4" y="T5"/>
                    </a:cxn>
                    <a:cxn ang="0">
                      <a:pos x="T6" y="T7"/>
                    </a:cxn>
                    <a:cxn ang="0">
                      <a:pos x="T8" y="T9"/>
                    </a:cxn>
                  </a:cxnLst>
                  <a:rect l="0" t="0" r="r" b="b"/>
                  <a:pathLst>
                    <a:path w="64" h="24">
                      <a:moveTo>
                        <a:pt x="3" y="24"/>
                      </a:moveTo>
                      <a:cubicBezTo>
                        <a:pt x="0" y="7"/>
                        <a:pt x="0" y="7"/>
                        <a:pt x="0" y="7"/>
                      </a:cubicBezTo>
                      <a:cubicBezTo>
                        <a:pt x="20" y="3"/>
                        <a:pt x="41" y="0"/>
                        <a:pt x="64" y="0"/>
                      </a:cubicBezTo>
                      <a:cubicBezTo>
                        <a:pt x="64" y="17"/>
                        <a:pt x="64" y="17"/>
                        <a:pt x="64" y="17"/>
                      </a:cubicBezTo>
                      <a:cubicBezTo>
                        <a:pt x="43" y="17"/>
                        <a:pt x="22" y="19"/>
                        <a:pt x="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59" name="Rectangle 81"/>
                <p:cNvSpPr>
                  <a:spLocks noChangeArrowheads="1"/>
                </p:cNvSpPr>
                <p:nvPr/>
              </p:nvSpPr>
              <p:spPr bwMode="auto">
                <a:xfrm>
                  <a:off x="6616254" y="1642424"/>
                  <a:ext cx="17463"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60" name="Rectangle 82"/>
                <p:cNvSpPr>
                  <a:spLocks noChangeArrowheads="1"/>
                </p:cNvSpPr>
                <p:nvPr/>
              </p:nvSpPr>
              <p:spPr bwMode="auto">
                <a:xfrm>
                  <a:off x="6616254" y="1728149"/>
                  <a:ext cx="17463" cy="873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61" name="Freeform 83"/>
                <p:cNvSpPr/>
                <p:nvPr/>
              </p:nvSpPr>
              <p:spPr bwMode="auto">
                <a:xfrm>
                  <a:off x="6616254" y="1901186"/>
                  <a:ext cx="17463" cy="0"/>
                </a:xfrm>
                <a:custGeom>
                  <a:avLst/>
                  <a:gdLst>
                    <a:gd name="T0" fmla="*/ 0 w 11"/>
                    <a:gd name="T1" fmla="*/ 0 w 11"/>
                    <a:gd name="T2" fmla="*/ 11 w 11"/>
                    <a:gd name="T3" fmla="*/ 0 w 11"/>
                  </a:gdLst>
                  <a:ahLst/>
                  <a:cxnLst>
                    <a:cxn ang="0">
                      <a:pos x="T0" y="0"/>
                    </a:cxn>
                    <a:cxn ang="0">
                      <a:pos x="T1" y="0"/>
                    </a:cxn>
                    <a:cxn ang="0">
                      <a:pos x="T2" y="0"/>
                    </a:cxn>
                    <a:cxn ang="0">
                      <a:pos x="T3" y="0"/>
                    </a:cxn>
                  </a:cxnLst>
                  <a:rect l="0" t="0" r="r" b="b"/>
                  <a:pathLst>
                    <a:path w="11">
                      <a:moveTo>
                        <a:pt x="0" y="0"/>
                      </a:moveTo>
                      <a:lnTo>
                        <a:pt x="0" y="0"/>
                      </a:lnTo>
                      <a:lnTo>
                        <a:pt x="11"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62" name="Rectangle 84"/>
                <p:cNvSpPr>
                  <a:spLocks noChangeArrowheads="1"/>
                </p:cNvSpPr>
                <p:nvPr/>
              </p:nvSpPr>
              <p:spPr bwMode="auto">
                <a:xfrm>
                  <a:off x="6616254" y="1556699"/>
                  <a:ext cx="17463"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63" name="Freeform 85"/>
                <p:cNvSpPr/>
                <p:nvPr/>
              </p:nvSpPr>
              <p:spPr bwMode="auto">
                <a:xfrm>
                  <a:off x="6616254" y="1556699"/>
                  <a:ext cx="17463" cy="0"/>
                </a:xfrm>
                <a:custGeom>
                  <a:avLst/>
                  <a:gdLst>
                    <a:gd name="T0" fmla="*/ 11 w 11"/>
                    <a:gd name="T1" fmla="*/ 0 w 11"/>
                    <a:gd name="T2" fmla="*/ 11 w 11"/>
                    <a:gd name="T3" fmla="*/ 11 w 11"/>
                  </a:gdLst>
                  <a:ahLst/>
                  <a:cxnLst>
                    <a:cxn ang="0">
                      <a:pos x="T0" y="0"/>
                    </a:cxn>
                    <a:cxn ang="0">
                      <a:pos x="T1" y="0"/>
                    </a:cxn>
                    <a:cxn ang="0">
                      <a:pos x="T2" y="0"/>
                    </a:cxn>
                    <a:cxn ang="0">
                      <a:pos x="T3" y="0"/>
                    </a:cxn>
                  </a:cxnLst>
                  <a:rect l="0" t="0" r="r" b="b"/>
                  <a:pathLst>
                    <a:path w="11">
                      <a:moveTo>
                        <a:pt x="11" y="0"/>
                      </a:moveTo>
                      <a:lnTo>
                        <a:pt x="0" y="0"/>
                      </a:lnTo>
                      <a:lnTo>
                        <a:pt x="11" y="0"/>
                      </a:ln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64" name="Rectangle 86"/>
                <p:cNvSpPr>
                  <a:spLocks noChangeArrowheads="1"/>
                </p:cNvSpPr>
                <p:nvPr/>
              </p:nvSpPr>
              <p:spPr bwMode="auto">
                <a:xfrm>
                  <a:off x="6616254" y="1815461"/>
                  <a:ext cx="17463"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65" name="Freeform 41"/>
                <p:cNvSpPr/>
                <p:nvPr/>
              </p:nvSpPr>
              <p:spPr bwMode="auto">
                <a:xfrm>
                  <a:off x="6624192" y="1891661"/>
                  <a:ext cx="0" cy="19050"/>
                </a:xfrm>
                <a:custGeom>
                  <a:avLst/>
                  <a:gdLst>
                    <a:gd name="T0" fmla="*/ 12 h 12"/>
                    <a:gd name="T1" fmla="*/ 12 h 12"/>
                    <a:gd name="T2" fmla="*/ 0 h 12"/>
                    <a:gd name="T3" fmla="*/ 0 h 12"/>
                    <a:gd name="T4" fmla="*/ 4 h 12"/>
                    <a:gd name="T5" fmla="*/ 12 h 12"/>
                  </a:gdLst>
                  <a:ahLst/>
                  <a:cxnLst>
                    <a:cxn ang="0">
                      <a:pos x="0" y="T0"/>
                    </a:cxn>
                    <a:cxn ang="0">
                      <a:pos x="0" y="T1"/>
                    </a:cxn>
                    <a:cxn ang="0">
                      <a:pos x="0" y="T2"/>
                    </a:cxn>
                    <a:cxn ang="0">
                      <a:pos x="0" y="T3"/>
                    </a:cxn>
                    <a:cxn ang="0">
                      <a:pos x="0" y="T4"/>
                    </a:cxn>
                    <a:cxn ang="0">
                      <a:pos x="0" y="T5"/>
                    </a:cxn>
                  </a:cxnLst>
                  <a:rect l="0" t="0" r="r" b="b"/>
                  <a:pathLst>
                    <a:path h="12">
                      <a:moveTo>
                        <a:pt x="0" y="12"/>
                      </a:moveTo>
                      <a:lnTo>
                        <a:pt x="0" y="12"/>
                      </a:lnTo>
                      <a:lnTo>
                        <a:pt x="0" y="0"/>
                      </a:lnTo>
                      <a:lnTo>
                        <a:pt x="0" y="0"/>
                      </a:lnTo>
                      <a:lnTo>
                        <a:pt x="0" y="4"/>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grpSp>
        </p:grpSp>
        <p:sp>
          <p:nvSpPr>
            <p:cNvPr id="15" name="椭圆 14"/>
            <p:cNvSpPr/>
            <p:nvPr/>
          </p:nvSpPr>
          <p:spPr>
            <a:xfrm>
              <a:off x="4315766" y="2285355"/>
              <a:ext cx="1434604" cy="1434604"/>
            </a:xfrm>
            <a:prstGeom prst="ellipse">
              <a:avLst/>
            </a:prstGeom>
            <a:solidFill>
              <a:srgbClr val="0070C0"/>
            </a:solidFill>
            <a:ln>
              <a:noFill/>
            </a:ln>
            <a:effectLst>
              <a:outerShdw blurRad="152400" dist="101600" dir="10800000" sx="98000" sy="98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prstClr val="white"/>
                  </a:solidFill>
                  <a:latin typeface="微软雅黑" panose="020B0503020204020204" pitchFamily="34" charset="-122"/>
                  <a:ea typeface="微软雅黑" panose="020B0503020204020204" pitchFamily="34" charset="-122"/>
                </a:rPr>
                <a:t>01</a:t>
              </a:r>
              <a:endParaRPr lang="zh-CN" altLang="en-US" sz="4800" dirty="0">
                <a:solidFill>
                  <a:prstClr val="white"/>
                </a:solidFill>
                <a:latin typeface="微软雅黑" panose="020B0503020204020204" pitchFamily="34" charset="-122"/>
                <a:ea typeface="微软雅黑" panose="020B0503020204020204" pitchFamily="34" charset="-122"/>
              </a:endParaRPr>
            </a:p>
          </p:txBody>
        </p:sp>
      </p:grpSp>
      <p:grpSp>
        <p:nvGrpSpPr>
          <p:cNvPr id="68" name="组合 67"/>
          <p:cNvGrpSpPr/>
          <p:nvPr/>
        </p:nvGrpSpPr>
        <p:grpSpPr>
          <a:xfrm>
            <a:off x="1604995" y="3990306"/>
            <a:ext cx="4119975" cy="2233079"/>
            <a:chOff x="1630395" y="4003006"/>
            <a:chExt cx="4119975" cy="2233079"/>
          </a:xfrm>
        </p:grpSpPr>
        <p:grpSp>
          <p:nvGrpSpPr>
            <p:cNvPr id="69" name="组合 68"/>
            <p:cNvGrpSpPr/>
            <p:nvPr/>
          </p:nvGrpSpPr>
          <p:grpSpPr>
            <a:xfrm>
              <a:off x="1630395" y="4003006"/>
              <a:ext cx="4119975" cy="2233079"/>
              <a:chOff x="1852988" y="3951855"/>
              <a:chExt cx="3910244" cy="2119402"/>
            </a:xfrm>
          </p:grpSpPr>
          <p:grpSp>
            <p:nvGrpSpPr>
              <p:cNvPr id="95" name="组合 94"/>
              <p:cNvGrpSpPr/>
              <p:nvPr/>
            </p:nvGrpSpPr>
            <p:grpSpPr>
              <a:xfrm>
                <a:off x="1852988" y="4463285"/>
                <a:ext cx="2820985" cy="1607972"/>
                <a:chOff x="1662488" y="3967981"/>
                <a:chExt cx="2820985" cy="1607972"/>
              </a:xfrm>
            </p:grpSpPr>
            <p:sp>
              <p:nvSpPr>
                <p:cNvPr id="97" name="等腰三角形 41"/>
                <p:cNvSpPr/>
                <p:nvPr/>
              </p:nvSpPr>
              <p:spPr>
                <a:xfrm rot="5400000" flipH="1">
                  <a:off x="2970206" y="4062686"/>
                  <a:ext cx="205549" cy="2820985"/>
                </a:xfrm>
                <a:custGeom>
                  <a:avLst/>
                  <a:gdLst>
                    <a:gd name="connsiteX0" fmla="*/ 0 w 218921"/>
                    <a:gd name="connsiteY0" fmla="*/ 2984088 h 2984088"/>
                    <a:gd name="connsiteX1" fmla="*/ 218921 w 218921"/>
                    <a:gd name="connsiteY1" fmla="*/ 0 h 2984088"/>
                    <a:gd name="connsiteX2" fmla="*/ 218921 w 218921"/>
                    <a:gd name="connsiteY2" fmla="*/ 2984088 h 2984088"/>
                    <a:gd name="connsiteX3" fmla="*/ 0 w 218921"/>
                    <a:gd name="connsiteY3" fmla="*/ 2984088 h 2984088"/>
                    <a:gd name="connsiteX0-1" fmla="*/ 0 w 218921"/>
                    <a:gd name="connsiteY0-2" fmla="*/ 2984088 h 2984088"/>
                    <a:gd name="connsiteX1-3" fmla="*/ 108463 w 218921"/>
                    <a:gd name="connsiteY1-4" fmla="*/ 2339462 h 2984088"/>
                    <a:gd name="connsiteX2-5" fmla="*/ 218921 w 218921"/>
                    <a:gd name="connsiteY2-6" fmla="*/ 0 h 2984088"/>
                    <a:gd name="connsiteX3-7" fmla="*/ 218921 w 218921"/>
                    <a:gd name="connsiteY3-8" fmla="*/ 2984088 h 2984088"/>
                    <a:gd name="connsiteX4" fmla="*/ 0 w 218921"/>
                    <a:gd name="connsiteY4" fmla="*/ 2984088 h 2984088"/>
                    <a:gd name="connsiteX0-9" fmla="*/ 2453 w 221374"/>
                    <a:gd name="connsiteY0-10" fmla="*/ 2984088 h 2984088"/>
                    <a:gd name="connsiteX1-11" fmla="*/ 110916 w 221374"/>
                    <a:gd name="connsiteY1-12" fmla="*/ 2339462 h 2984088"/>
                    <a:gd name="connsiteX2-13" fmla="*/ 221374 w 221374"/>
                    <a:gd name="connsiteY2-14" fmla="*/ 0 h 2984088"/>
                    <a:gd name="connsiteX3-15" fmla="*/ 221374 w 221374"/>
                    <a:gd name="connsiteY3-16" fmla="*/ 2984088 h 2984088"/>
                    <a:gd name="connsiteX4-17" fmla="*/ 2453 w 221374"/>
                    <a:gd name="connsiteY4-18" fmla="*/ 2984088 h 2984088"/>
                    <a:gd name="connsiteX0-19" fmla="*/ 8070 w 226991"/>
                    <a:gd name="connsiteY0-20" fmla="*/ 2984088 h 3049797"/>
                    <a:gd name="connsiteX1-21" fmla="*/ 116533 w 226991"/>
                    <a:gd name="connsiteY1-22" fmla="*/ 2339462 h 3049797"/>
                    <a:gd name="connsiteX2-23" fmla="*/ 226991 w 226991"/>
                    <a:gd name="connsiteY2-24" fmla="*/ 0 h 3049797"/>
                    <a:gd name="connsiteX3-25" fmla="*/ 226991 w 226991"/>
                    <a:gd name="connsiteY3-26" fmla="*/ 2984088 h 3049797"/>
                    <a:gd name="connsiteX4-27" fmla="*/ 8070 w 226991"/>
                    <a:gd name="connsiteY4-28" fmla="*/ 2984088 h 3049797"/>
                    <a:gd name="connsiteX0-29" fmla="*/ 3727 w 222648"/>
                    <a:gd name="connsiteY0-30" fmla="*/ 2984088 h 3055655"/>
                    <a:gd name="connsiteX1-31" fmla="*/ 112190 w 222648"/>
                    <a:gd name="connsiteY1-32" fmla="*/ 2339462 h 3055655"/>
                    <a:gd name="connsiteX2-33" fmla="*/ 222648 w 222648"/>
                    <a:gd name="connsiteY2-34" fmla="*/ 0 h 3055655"/>
                    <a:gd name="connsiteX3-35" fmla="*/ 222648 w 222648"/>
                    <a:gd name="connsiteY3-36" fmla="*/ 2984088 h 3055655"/>
                    <a:gd name="connsiteX4-37" fmla="*/ 3727 w 222648"/>
                    <a:gd name="connsiteY4-38" fmla="*/ 2984088 h 3055655"/>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2648" h="3055655">
                      <a:moveTo>
                        <a:pt x="3727" y="2984088"/>
                      </a:moveTo>
                      <a:cubicBezTo>
                        <a:pt x="-14683" y="2876650"/>
                        <a:pt x="37271" y="3497108"/>
                        <a:pt x="112190" y="2339462"/>
                      </a:cubicBezTo>
                      <a:cubicBezTo>
                        <a:pt x="187109" y="1181816"/>
                        <a:pt x="185829" y="779821"/>
                        <a:pt x="222648" y="0"/>
                      </a:cubicBezTo>
                      <a:lnTo>
                        <a:pt x="222648" y="2984088"/>
                      </a:lnTo>
                      <a:lnTo>
                        <a:pt x="3727" y="2984088"/>
                      </a:lnTo>
                      <a:close/>
                    </a:path>
                  </a:pathLst>
                </a:custGeom>
                <a:gradFill flip="none" rotWithShape="1">
                  <a:gsLst>
                    <a:gs pos="0">
                      <a:schemeClr val="bg1"/>
                    </a:gs>
                    <a:gs pos="59000">
                      <a:srgbClr val="5B595B"/>
                    </a:gs>
                    <a:gs pos="100000">
                      <a:schemeClr val="bg2">
                        <a:lumMod val="2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98" name="矩形 97"/>
                <p:cNvSpPr/>
                <p:nvPr/>
              </p:nvSpPr>
              <p:spPr>
                <a:xfrm>
                  <a:off x="1728557" y="3967981"/>
                  <a:ext cx="2754915" cy="140241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2635123" y="4189844"/>
                  <a:ext cx="824459" cy="349551"/>
                </a:xfrm>
                <a:prstGeom prst="rect">
                  <a:avLst/>
                </a:prstGeom>
                <a:noFill/>
              </p:spPr>
              <p:txBody>
                <a:bodyPr wrap="none" rtlCol="0">
                  <a:spAutoFit/>
                </a:bodyPr>
                <a:lstStyle>
                  <a:defPPr>
                    <a:defRPr lang="zh-CN"/>
                  </a:defPPr>
                  <a:lvl1pPr>
                    <a:defRPr sz="2800">
                      <a:latin typeface="方正正中黑简体" panose="02000000000000000000" pitchFamily="2" charset="-122"/>
                      <a:ea typeface="方正正中黑简体" panose="02000000000000000000" pitchFamily="2" charset="-122"/>
                    </a:defRPr>
                  </a:lvl1pPr>
                </a:lstStyle>
                <a:p>
                  <a:r>
                    <a:rPr lang="zh-CN" altLang="en-US" sz="1800" b="1" dirty="0">
                      <a:solidFill>
                        <a:srgbClr val="2E2E2E"/>
                      </a:solidFill>
                      <a:latin typeface="微软雅黑" panose="020B0503020204020204" pitchFamily="34" charset="-122"/>
                      <a:ea typeface="微软雅黑" panose="020B0503020204020204" pitchFamily="34" charset="-122"/>
                    </a:rPr>
                    <a:t>大数据</a:t>
                  </a:r>
                  <a:endParaRPr lang="zh-CN" altLang="en-US" sz="1800" b="1" dirty="0">
                    <a:solidFill>
                      <a:srgbClr val="2E2E2E"/>
                    </a:solidFill>
                    <a:latin typeface="微软雅黑" panose="020B0503020204020204" pitchFamily="34" charset="-122"/>
                    <a:ea typeface="微软雅黑" panose="020B0503020204020204" pitchFamily="34" charset="-122"/>
                  </a:endParaRPr>
                </a:p>
              </p:txBody>
            </p:sp>
          </p:grpSp>
          <p:sp>
            <p:nvSpPr>
              <p:cNvPr id="96" name="椭圆 95"/>
              <p:cNvSpPr/>
              <p:nvPr/>
            </p:nvSpPr>
            <p:spPr>
              <a:xfrm>
                <a:off x="4401658" y="3951855"/>
                <a:ext cx="1361574" cy="1361574"/>
              </a:xfrm>
              <a:prstGeom prst="ellipse">
                <a:avLst/>
              </a:prstGeom>
              <a:solidFill>
                <a:srgbClr val="00B050"/>
              </a:solidFill>
              <a:ln>
                <a:noFill/>
              </a:ln>
              <a:effectLst>
                <a:outerShdw blurRad="152400" dist="101600" dir="10800000" sx="98000" sy="98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prstClr val="white"/>
                    </a:solidFill>
                    <a:latin typeface="微软雅黑" panose="020B0503020204020204" pitchFamily="34" charset="-122"/>
                    <a:ea typeface="微软雅黑" panose="020B0503020204020204" pitchFamily="34" charset="-122"/>
                  </a:rPr>
                  <a:t>03</a:t>
                </a:r>
                <a:endParaRPr lang="zh-CN" altLang="en-US" sz="4800" dirty="0">
                  <a:solidFill>
                    <a:prstClr val="white"/>
                  </a:solidFill>
                  <a:latin typeface="微软雅黑" panose="020B0503020204020204" pitchFamily="34" charset="-122"/>
                  <a:ea typeface="微软雅黑" panose="020B0503020204020204" pitchFamily="34" charset="-122"/>
                </a:endParaRPr>
              </a:p>
            </p:txBody>
          </p:sp>
        </p:grpSp>
        <p:grpSp>
          <p:nvGrpSpPr>
            <p:cNvPr id="70" name="Group 89"/>
            <p:cNvGrpSpPr>
              <a:grpSpLocks noChangeAspect="1"/>
            </p:cNvGrpSpPr>
            <p:nvPr/>
          </p:nvGrpSpPr>
          <p:grpSpPr bwMode="auto">
            <a:xfrm>
              <a:off x="2285681" y="4713716"/>
              <a:ext cx="265464" cy="265464"/>
              <a:chOff x="3241" y="1563"/>
              <a:chExt cx="1196" cy="1196"/>
            </a:xfrm>
          </p:grpSpPr>
          <p:sp>
            <p:nvSpPr>
              <p:cNvPr id="71" name="Oval 90"/>
              <p:cNvSpPr>
                <a:spLocks noChangeArrowheads="1"/>
              </p:cNvSpPr>
              <p:nvPr/>
            </p:nvSpPr>
            <p:spPr bwMode="auto">
              <a:xfrm>
                <a:off x="3241" y="1563"/>
                <a:ext cx="1196" cy="1196"/>
              </a:xfrm>
              <a:prstGeom prst="ellipse">
                <a:avLst/>
              </a:pr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2" name="Freeform 92"/>
              <p:cNvSpPr>
                <a:spLocks noEditPoints="1"/>
              </p:cNvSpPr>
              <p:nvPr/>
            </p:nvSpPr>
            <p:spPr bwMode="auto">
              <a:xfrm>
                <a:off x="3519" y="1846"/>
                <a:ext cx="639" cy="640"/>
              </a:xfrm>
              <a:custGeom>
                <a:avLst/>
                <a:gdLst>
                  <a:gd name="T0" fmla="*/ 134 w 269"/>
                  <a:gd name="T1" fmla="*/ 0 h 269"/>
                  <a:gd name="T2" fmla="*/ 0 w 269"/>
                  <a:gd name="T3" fmla="*/ 134 h 269"/>
                  <a:gd name="T4" fmla="*/ 134 w 269"/>
                  <a:gd name="T5" fmla="*/ 269 h 269"/>
                  <a:gd name="T6" fmla="*/ 269 w 269"/>
                  <a:gd name="T7" fmla="*/ 134 h 269"/>
                  <a:gd name="T8" fmla="*/ 134 w 269"/>
                  <a:gd name="T9" fmla="*/ 0 h 269"/>
                  <a:gd name="T10" fmla="*/ 134 w 269"/>
                  <a:gd name="T11" fmla="*/ 251 h 269"/>
                  <a:gd name="T12" fmla="*/ 17 w 269"/>
                  <a:gd name="T13" fmla="*/ 134 h 269"/>
                  <a:gd name="T14" fmla="*/ 134 w 269"/>
                  <a:gd name="T15" fmla="*/ 17 h 269"/>
                  <a:gd name="T16" fmla="*/ 251 w 269"/>
                  <a:gd name="T17" fmla="*/ 134 h 269"/>
                  <a:gd name="T18" fmla="*/ 134 w 269"/>
                  <a:gd name="T19" fmla="*/ 25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9" h="269">
                    <a:moveTo>
                      <a:pt x="134" y="0"/>
                    </a:moveTo>
                    <a:cubicBezTo>
                      <a:pt x="60" y="0"/>
                      <a:pt x="0" y="60"/>
                      <a:pt x="0" y="134"/>
                    </a:cubicBezTo>
                    <a:cubicBezTo>
                      <a:pt x="0" y="209"/>
                      <a:pt x="60" y="269"/>
                      <a:pt x="134" y="269"/>
                    </a:cubicBezTo>
                    <a:cubicBezTo>
                      <a:pt x="209" y="269"/>
                      <a:pt x="269" y="209"/>
                      <a:pt x="269" y="134"/>
                    </a:cubicBezTo>
                    <a:cubicBezTo>
                      <a:pt x="269" y="60"/>
                      <a:pt x="209" y="0"/>
                      <a:pt x="134" y="0"/>
                    </a:cubicBezTo>
                    <a:close/>
                    <a:moveTo>
                      <a:pt x="134" y="251"/>
                    </a:moveTo>
                    <a:cubicBezTo>
                      <a:pt x="70" y="251"/>
                      <a:pt x="17" y="199"/>
                      <a:pt x="17" y="134"/>
                    </a:cubicBezTo>
                    <a:cubicBezTo>
                      <a:pt x="17" y="70"/>
                      <a:pt x="70" y="17"/>
                      <a:pt x="134" y="17"/>
                    </a:cubicBezTo>
                    <a:cubicBezTo>
                      <a:pt x="199" y="17"/>
                      <a:pt x="251" y="70"/>
                      <a:pt x="251" y="134"/>
                    </a:cubicBezTo>
                    <a:cubicBezTo>
                      <a:pt x="251" y="199"/>
                      <a:pt x="199" y="251"/>
                      <a:pt x="134" y="251"/>
                    </a:cubicBezTo>
                    <a:close/>
                  </a:path>
                </a:pathLst>
              </a:custGeom>
              <a:solidFill>
                <a:srgbClr val="1C26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3" name="Freeform 93"/>
              <p:cNvSpPr>
                <a:spLocks noEditPoints="1"/>
              </p:cNvSpPr>
              <p:nvPr/>
            </p:nvSpPr>
            <p:spPr bwMode="auto">
              <a:xfrm>
                <a:off x="3443" y="1770"/>
                <a:ext cx="789" cy="792"/>
              </a:xfrm>
              <a:custGeom>
                <a:avLst/>
                <a:gdLst>
                  <a:gd name="T0" fmla="*/ 166 w 332"/>
                  <a:gd name="T1" fmla="*/ 0 h 333"/>
                  <a:gd name="T2" fmla="*/ 0 w 332"/>
                  <a:gd name="T3" fmla="*/ 166 h 333"/>
                  <a:gd name="T4" fmla="*/ 166 w 332"/>
                  <a:gd name="T5" fmla="*/ 333 h 333"/>
                  <a:gd name="T6" fmla="*/ 332 w 332"/>
                  <a:gd name="T7" fmla="*/ 166 h 333"/>
                  <a:gd name="T8" fmla="*/ 166 w 332"/>
                  <a:gd name="T9" fmla="*/ 0 h 333"/>
                  <a:gd name="T10" fmla="*/ 166 w 332"/>
                  <a:gd name="T11" fmla="*/ 301 h 333"/>
                  <a:gd name="T12" fmla="*/ 31 w 332"/>
                  <a:gd name="T13" fmla="*/ 166 h 333"/>
                  <a:gd name="T14" fmla="*/ 166 w 332"/>
                  <a:gd name="T15" fmla="*/ 32 h 333"/>
                  <a:gd name="T16" fmla="*/ 301 w 332"/>
                  <a:gd name="T17" fmla="*/ 166 h 333"/>
                  <a:gd name="T18" fmla="*/ 166 w 332"/>
                  <a:gd name="T19" fmla="*/ 301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2" h="333">
                    <a:moveTo>
                      <a:pt x="166" y="0"/>
                    </a:moveTo>
                    <a:cubicBezTo>
                      <a:pt x="74" y="0"/>
                      <a:pt x="0" y="74"/>
                      <a:pt x="0" y="166"/>
                    </a:cubicBezTo>
                    <a:cubicBezTo>
                      <a:pt x="0" y="258"/>
                      <a:pt x="74" y="333"/>
                      <a:pt x="166" y="333"/>
                    </a:cubicBezTo>
                    <a:cubicBezTo>
                      <a:pt x="258" y="333"/>
                      <a:pt x="332" y="258"/>
                      <a:pt x="332" y="166"/>
                    </a:cubicBezTo>
                    <a:cubicBezTo>
                      <a:pt x="332" y="74"/>
                      <a:pt x="258" y="0"/>
                      <a:pt x="166" y="0"/>
                    </a:cubicBezTo>
                    <a:close/>
                    <a:moveTo>
                      <a:pt x="166" y="301"/>
                    </a:moveTo>
                    <a:cubicBezTo>
                      <a:pt x="92" y="301"/>
                      <a:pt x="31" y="241"/>
                      <a:pt x="31" y="166"/>
                    </a:cubicBezTo>
                    <a:cubicBezTo>
                      <a:pt x="31" y="92"/>
                      <a:pt x="92" y="32"/>
                      <a:pt x="166" y="32"/>
                    </a:cubicBezTo>
                    <a:cubicBezTo>
                      <a:pt x="240" y="32"/>
                      <a:pt x="301" y="92"/>
                      <a:pt x="301" y="166"/>
                    </a:cubicBezTo>
                    <a:cubicBezTo>
                      <a:pt x="301" y="241"/>
                      <a:pt x="240" y="301"/>
                      <a:pt x="166" y="30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4" name="Oval 94"/>
              <p:cNvSpPr>
                <a:spLocks noChangeArrowheads="1"/>
              </p:cNvSpPr>
              <p:nvPr/>
            </p:nvSpPr>
            <p:spPr bwMode="auto">
              <a:xfrm>
                <a:off x="3643" y="1970"/>
                <a:ext cx="390" cy="390"/>
              </a:xfrm>
              <a:prstGeom prst="ellipse">
                <a:avLst/>
              </a:pr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5" name="Oval 95"/>
              <p:cNvSpPr>
                <a:spLocks noChangeArrowheads="1"/>
              </p:cNvSpPr>
              <p:nvPr/>
            </p:nvSpPr>
            <p:spPr bwMode="auto">
              <a:xfrm>
                <a:off x="3719" y="2046"/>
                <a:ext cx="240" cy="240"/>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6" name="Rectangle 98"/>
              <p:cNvSpPr>
                <a:spLocks noChangeArrowheads="1"/>
              </p:cNvSpPr>
              <p:nvPr/>
            </p:nvSpPr>
            <p:spPr bwMode="auto">
              <a:xfrm>
                <a:off x="4033" y="2227"/>
                <a:ext cx="14" cy="197"/>
              </a:xfrm>
              <a:prstGeom prst="rect">
                <a:avLst/>
              </a:prstGeom>
              <a:solidFill>
                <a:srgbClr val="1C263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7" name="Oval 99"/>
              <p:cNvSpPr>
                <a:spLocks noChangeArrowheads="1"/>
              </p:cNvSpPr>
              <p:nvPr/>
            </p:nvSpPr>
            <p:spPr bwMode="auto">
              <a:xfrm>
                <a:off x="3790"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8" name="Oval 100"/>
              <p:cNvSpPr>
                <a:spLocks noChangeArrowheads="1"/>
              </p:cNvSpPr>
              <p:nvPr/>
            </p:nvSpPr>
            <p:spPr bwMode="auto">
              <a:xfrm>
                <a:off x="3849"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79" name="Oval 101"/>
              <p:cNvSpPr>
                <a:spLocks noChangeArrowheads="1"/>
              </p:cNvSpPr>
              <p:nvPr/>
            </p:nvSpPr>
            <p:spPr bwMode="auto">
              <a:xfrm>
                <a:off x="3909"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0" name="Oval 102"/>
              <p:cNvSpPr>
                <a:spLocks noChangeArrowheads="1"/>
              </p:cNvSpPr>
              <p:nvPr/>
            </p:nvSpPr>
            <p:spPr bwMode="auto">
              <a:xfrm>
                <a:off x="3968"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1" name="Oval 103"/>
              <p:cNvSpPr>
                <a:spLocks noChangeArrowheads="1"/>
              </p:cNvSpPr>
              <p:nvPr/>
            </p:nvSpPr>
            <p:spPr bwMode="auto">
              <a:xfrm>
                <a:off x="4028" y="2229"/>
                <a:ext cx="16"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2" name="Oval 104"/>
              <p:cNvSpPr>
                <a:spLocks noChangeArrowheads="1"/>
              </p:cNvSpPr>
              <p:nvPr/>
            </p:nvSpPr>
            <p:spPr bwMode="auto">
              <a:xfrm>
                <a:off x="4085"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3" name="Oval 105"/>
              <p:cNvSpPr>
                <a:spLocks noChangeArrowheads="1"/>
              </p:cNvSpPr>
              <p:nvPr/>
            </p:nvSpPr>
            <p:spPr bwMode="auto">
              <a:xfrm>
                <a:off x="4144"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4" name="Oval 106"/>
              <p:cNvSpPr>
                <a:spLocks noChangeArrowheads="1"/>
              </p:cNvSpPr>
              <p:nvPr/>
            </p:nvSpPr>
            <p:spPr bwMode="auto">
              <a:xfrm>
                <a:off x="4204"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5" name="Oval 107"/>
              <p:cNvSpPr>
                <a:spLocks noChangeArrowheads="1"/>
              </p:cNvSpPr>
              <p:nvPr/>
            </p:nvSpPr>
            <p:spPr bwMode="auto">
              <a:xfrm>
                <a:off x="4263" y="2229"/>
                <a:ext cx="19" cy="17"/>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6" name="Oval 108"/>
              <p:cNvSpPr>
                <a:spLocks noChangeArrowheads="1"/>
              </p:cNvSpPr>
              <p:nvPr/>
            </p:nvSpPr>
            <p:spPr bwMode="auto">
              <a:xfrm>
                <a:off x="3790"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7" name="Oval 109"/>
              <p:cNvSpPr>
                <a:spLocks noChangeArrowheads="1"/>
              </p:cNvSpPr>
              <p:nvPr/>
            </p:nvSpPr>
            <p:spPr bwMode="auto">
              <a:xfrm>
                <a:off x="3849"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8" name="Oval 110"/>
              <p:cNvSpPr>
                <a:spLocks noChangeArrowheads="1"/>
              </p:cNvSpPr>
              <p:nvPr/>
            </p:nvSpPr>
            <p:spPr bwMode="auto">
              <a:xfrm>
                <a:off x="3909"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89" name="Oval 111"/>
              <p:cNvSpPr>
                <a:spLocks noChangeArrowheads="1"/>
              </p:cNvSpPr>
              <p:nvPr/>
            </p:nvSpPr>
            <p:spPr bwMode="auto">
              <a:xfrm>
                <a:off x="3968"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90" name="Oval 112"/>
              <p:cNvSpPr>
                <a:spLocks noChangeArrowheads="1"/>
              </p:cNvSpPr>
              <p:nvPr/>
            </p:nvSpPr>
            <p:spPr bwMode="auto">
              <a:xfrm>
                <a:off x="4028" y="2424"/>
                <a:ext cx="16"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91" name="Oval 113"/>
              <p:cNvSpPr>
                <a:spLocks noChangeArrowheads="1"/>
              </p:cNvSpPr>
              <p:nvPr/>
            </p:nvSpPr>
            <p:spPr bwMode="auto">
              <a:xfrm>
                <a:off x="4085"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92" name="Oval 114"/>
              <p:cNvSpPr>
                <a:spLocks noChangeArrowheads="1"/>
              </p:cNvSpPr>
              <p:nvPr/>
            </p:nvSpPr>
            <p:spPr bwMode="auto">
              <a:xfrm>
                <a:off x="4144"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93" name="Oval 115"/>
              <p:cNvSpPr>
                <a:spLocks noChangeArrowheads="1"/>
              </p:cNvSpPr>
              <p:nvPr/>
            </p:nvSpPr>
            <p:spPr bwMode="auto">
              <a:xfrm>
                <a:off x="4204"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94" name="Oval 116"/>
              <p:cNvSpPr>
                <a:spLocks noChangeArrowheads="1"/>
              </p:cNvSpPr>
              <p:nvPr/>
            </p:nvSpPr>
            <p:spPr bwMode="auto">
              <a:xfrm>
                <a:off x="4263" y="2424"/>
                <a:ext cx="19" cy="19"/>
              </a:xfrm>
              <a:prstGeom prst="ellipse">
                <a:avLst/>
              </a:prstGeom>
              <a:solidFill>
                <a:srgbClr val="FFFFF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grpSp>
      </p:grpSp>
      <p:grpSp>
        <p:nvGrpSpPr>
          <p:cNvPr id="102" name="组合 101"/>
          <p:cNvGrpSpPr/>
          <p:nvPr/>
        </p:nvGrpSpPr>
        <p:grpSpPr>
          <a:xfrm>
            <a:off x="6416229" y="3990306"/>
            <a:ext cx="4119975" cy="2233079"/>
            <a:chOff x="6441629" y="4003006"/>
            <a:chExt cx="4119975" cy="2233079"/>
          </a:xfrm>
        </p:grpSpPr>
        <p:grpSp>
          <p:nvGrpSpPr>
            <p:cNvPr id="103" name="组合 102"/>
            <p:cNvGrpSpPr/>
            <p:nvPr/>
          </p:nvGrpSpPr>
          <p:grpSpPr>
            <a:xfrm flipH="1">
              <a:off x="6441629" y="4003006"/>
              <a:ext cx="4119975" cy="2233079"/>
              <a:chOff x="1852988" y="3951855"/>
              <a:chExt cx="3910244" cy="2119402"/>
            </a:xfrm>
          </p:grpSpPr>
          <p:grpSp>
            <p:nvGrpSpPr>
              <p:cNvPr id="114" name="组合 113"/>
              <p:cNvGrpSpPr/>
              <p:nvPr/>
            </p:nvGrpSpPr>
            <p:grpSpPr>
              <a:xfrm>
                <a:off x="1852988" y="4463285"/>
                <a:ext cx="2820985" cy="1607972"/>
                <a:chOff x="1662488" y="3967981"/>
                <a:chExt cx="2820985" cy="1607972"/>
              </a:xfrm>
            </p:grpSpPr>
            <p:sp>
              <p:nvSpPr>
                <p:cNvPr id="116" name="等腰三角形 41"/>
                <p:cNvSpPr/>
                <p:nvPr/>
              </p:nvSpPr>
              <p:spPr>
                <a:xfrm rot="5400000" flipH="1">
                  <a:off x="2970206" y="4062686"/>
                  <a:ext cx="205549" cy="2820985"/>
                </a:xfrm>
                <a:custGeom>
                  <a:avLst/>
                  <a:gdLst>
                    <a:gd name="connsiteX0" fmla="*/ 0 w 218921"/>
                    <a:gd name="connsiteY0" fmla="*/ 2984088 h 2984088"/>
                    <a:gd name="connsiteX1" fmla="*/ 218921 w 218921"/>
                    <a:gd name="connsiteY1" fmla="*/ 0 h 2984088"/>
                    <a:gd name="connsiteX2" fmla="*/ 218921 w 218921"/>
                    <a:gd name="connsiteY2" fmla="*/ 2984088 h 2984088"/>
                    <a:gd name="connsiteX3" fmla="*/ 0 w 218921"/>
                    <a:gd name="connsiteY3" fmla="*/ 2984088 h 2984088"/>
                    <a:gd name="connsiteX0-1" fmla="*/ 0 w 218921"/>
                    <a:gd name="connsiteY0-2" fmla="*/ 2984088 h 2984088"/>
                    <a:gd name="connsiteX1-3" fmla="*/ 108463 w 218921"/>
                    <a:gd name="connsiteY1-4" fmla="*/ 2339462 h 2984088"/>
                    <a:gd name="connsiteX2-5" fmla="*/ 218921 w 218921"/>
                    <a:gd name="connsiteY2-6" fmla="*/ 0 h 2984088"/>
                    <a:gd name="connsiteX3-7" fmla="*/ 218921 w 218921"/>
                    <a:gd name="connsiteY3-8" fmla="*/ 2984088 h 2984088"/>
                    <a:gd name="connsiteX4" fmla="*/ 0 w 218921"/>
                    <a:gd name="connsiteY4" fmla="*/ 2984088 h 2984088"/>
                    <a:gd name="connsiteX0-9" fmla="*/ 2453 w 221374"/>
                    <a:gd name="connsiteY0-10" fmla="*/ 2984088 h 2984088"/>
                    <a:gd name="connsiteX1-11" fmla="*/ 110916 w 221374"/>
                    <a:gd name="connsiteY1-12" fmla="*/ 2339462 h 2984088"/>
                    <a:gd name="connsiteX2-13" fmla="*/ 221374 w 221374"/>
                    <a:gd name="connsiteY2-14" fmla="*/ 0 h 2984088"/>
                    <a:gd name="connsiteX3-15" fmla="*/ 221374 w 221374"/>
                    <a:gd name="connsiteY3-16" fmla="*/ 2984088 h 2984088"/>
                    <a:gd name="connsiteX4-17" fmla="*/ 2453 w 221374"/>
                    <a:gd name="connsiteY4-18" fmla="*/ 2984088 h 2984088"/>
                    <a:gd name="connsiteX0-19" fmla="*/ 8070 w 226991"/>
                    <a:gd name="connsiteY0-20" fmla="*/ 2984088 h 3049797"/>
                    <a:gd name="connsiteX1-21" fmla="*/ 116533 w 226991"/>
                    <a:gd name="connsiteY1-22" fmla="*/ 2339462 h 3049797"/>
                    <a:gd name="connsiteX2-23" fmla="*/ 226991 w 226991"/>
                    <a:gd name="connsiteY2-24" fmla="*/ 0 h 3049797"/>
                    <a:gd name="connsiteX3-25" fmla="*/ 226991 w 226991"/>
                    <a:gd name="connsiteY3-26" fmla="*/ 2984088 h 3049797"/>
                    <a:gd name="connsiteX4-27" fmla="*/ 8070 w 226991"/>
                    <a:gd name="connsiteY4-28" fmla="*/ 2984088 h 3049797"/>
                    <a:gd name="connsiteX0-29" fmla="*/ 3727 w 222648"/>
                    <a:gd name="connsiteY0-30" fmla="*/ 2984088 h 3055655"/>
                    <a:gd name="connsiteX1-31" fmla="*/ 112190 w 222648"/>
                    <a:gd name="connsiteY1-32" fmla="*/ 2339462 h 3055655"/>
                    <a:gd name="connsiteX2-33" fmla="*/ 222648 w 222648"/>
                    <a:gd name="connsiteY2-34" fmla="*/ 0 h 3055655"/>
                    <a:gd name="connsiteX3-35" fmla="*/ 222648 w 222648"/>
                    <a:gd name="connsiteY3-36" fmla="*/ 2984088 h 3055655"/>
                    <a:gd name="connsiteX4-37" fmla="*/ 3727 w 222648"/>
                    <a:gd name="connsiteY4-38" fmla="*/ 2984088 h 3055655"/>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2648" h="3055655">
                      <a:moveTo>
                        <a:pt x="3727" y="2984088"/>
                      </a:moveTo>
                      <a:cubicBezTo>
                        <a:pt x="-14683" y="2876650"/>
                        <a:pt x="37271" y="3497108"/>
                        <a:pt x="112190" y="2339462"/>
                      </a:cubicBezTo>
                      <a:cubicBezTo>
                        <a:pt x="187109" y="1181816"/>
                        <a:pt x="185829" y="779821"/>
                        <a:pt x="222648" y="0"/>
                      </a:cubicBezTo>
                      <a:lnTo>
                        <a:pt x="222648" y="2984088"/>
                      </a:lnTo>
                      <a:lnTo>
                        <a:pt x="3727" y="2984088"/>
                      </a:lnTo>
                      <a:close/>
                    </a:path>
                  </a:pathLst>
                </a:custGeom>
                <a:gradFill flip="none" rotWithShape="1">
                  <a:gsLst>
                    <a:gs pos="0">
                      <a:schemeClr val="bg1"/>
                    </a:gs>
                    <a:gs pos="59000">
                      <a:srgbClr val="5B595B"/>
                    </a:gs>
                    <a:gs pos="100000">
                      <a:schemeClr val="bg2">
                        <a:lumMod val="2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117" name="矩形 116"/>
                <p:cNvSpPr/>
                <p:nvPr/>
              </p:nvSpPr>
              <p:spPr>
                <a:xfrm>
                  <a:off x="1728557" y="3967981"/>
                  <a:ext cx="2754915" cy="140241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微软雅黑" panose="020B0503020204020204" pitchFamily="34" charset="-122"/>
                    <a:ea typeface="微软雅黑" panose="020B0503020204020204" pitchFamily="34" charset="-122"/>
                  </a:endParaRPr>
                </a:p>
              </p:txBody>
            </p:sp>
            <p:sp>
              <p:nvSpPr>
                <p:cNvPr id="119" name="文本框 118"/>
                <p:cNvSpPr txBox="1"/>
                <p:nvPr/>
              </p:nvSpPr>
              <p:spPr>
                <a:xfrm>
                  <a:off x="2482065" y="4189844"/>
                  <a:ext cx="1475348" cy="612317"/>
                </a:xfrm>
                <a:prstGeom prst="rect">
                  <a:avLst/>
                </a:prstGeom>
                <a:noFill/>
              </p:spPr>
              <p:txBody>
                <a:bodyPr wrap="none" rtlCol="0">
                  <a:spAutoFit/>
                </a:bodyPr>
                <a:lstStyle>
                  <a:defPPr>
                    <a:defRPr lang="zh-CN"/>
                  </a:defPPr>
                  <a:lvl1pPr>
                    <a:defRPr sz="2800">
                      <a:latin typeface="方正正中黑简体" panose="02000000000000000000" pitchFamily="2" charset="-122"/>
                      <a:ea typeface="方正正中黑简体" panose="02000000000000000000" pitchFamily="2" charset="-122"/>
                    </a:defRPr>
                  </a:lvl1pPr>
                </a:lstStyle>
                <a:p>
                  <a:pPr algn="r"/>
                  <a:r>
                    <a:rPr lang="zh-CN" altLang="en-US" sz="1800" b="1" dirty="0">
                      <a:solidFill>
                        <a:srgbClr val="2E2E2E"/>
                      </a:solidFill>
                      <a:latin typeface="微软雅黑" panose="020B0503020204020204" pitchFamily="34" charset="-122"/>
                      <a:ea typeface="微软雅黑" panose="020B0503020204020204" pitchFamily="34" charset="-122"/>
                    </a:rPr>
                    <a:t>国内主流媒体</a:t>
                  </a:r>
                  <a:endParaRPr lang="zh-CN" altLang="en-US" sz="1800" b="1" dirty="0">
                    <a:solidFill>
                      <a:srgbClr val="2E2E2E"/>
                    </a:solidFill>
                    <a:latin typeface="微软雅黑" panose="020B0503020204020204" pitchFamily="34" charset="-122"/>
                    <a:ea typeface="微软雅黑" panose="020B0503020204020204" pitchFamily="34" charset="-122"/>
                  </a:endParaRPr>
                </a:p>
                <a:p>
                  <a:pPr algn="r"/>
                  <a:r>
                    <a:rPr lang="zh-CN" altLang="en-US" sz="1800" b="1" dirty="0">
                      <a:solidFill>
                        <a:srgbClr val="2E2E2E"/>
                      </a:solidFill>
                      <a:latin typeface="微软雅黑" panose="020B0503020204020204" pitchFamily="34" charset="-122"/>
                      <a:ea typeface="微软雅黑" panose="020B0503020204020204" pitchFamily="34" charset="-122"/>
                    </a:rPr>
                    <a:t>俄文版</a:t>
                  </a:r>
                  <a:endParaRPr lang="zh-CN" altLang="en-US" sz="1800" b="1" dirty="0">
                    <a:solidFill>
                      <a:srgbClr val="2E2E2E"/>
                    </a:solidFill>
                    <a:latin typeface="微软雅黑" panose="020B0503020204020204" pitchFamily="34" charset="-122"/>
                    <a:ea typeface="微软雅黑" panose="020B0503020204020204" pitchFamily="34" charset="-122"/>
                  </a:endParaRPr>
                </a:p>
              </p:txBody>
            </p:sp>
          </p:grpSp>
          <p:sp>
            <p:nvSpPr>
              <p:cNvPr id="115" name="椭圆 114"/>
              <p:cNvSpPr/>
              <p:nvPr/>
            </p:nvSpPr>
            <p:spPr>
              <a:xfrm>
                <a:off x="4401658" y="3951855"/>
                <a:ext cx="1361574" cy="1361574"/>
              </a:xfrm>
              <a:prstGeom prst="ellipse">
                <a:avLst/>
              </a:prstGeom>
              <a:solidFill>
                <a:srgbClr val="92D050"/>
              </a:solidFill>
              <a:ln>
                <a:noFill/>
              </a:ln>
              <a:effectLst>
                <a:outerShdw blurRad="152400" dist="1016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prstClr val="white"/>
                    </a:solidFill>
                    <a:latin typeface="微软雅黑" panose="020B0503020204020204" pitchFamily="34" charset="-122"/>
                    <a:ea typeface="微软雅黑" panose="020B0503020204020204" pitchFamily="34" charset="-122"/>
                  </a:rPr>
                  <a:t>04</a:t>
                </a:r>
                <a:endParaRPr lang="zh-CN" altLang="en-US" sz="4800" dirty="0">
                  <a:solidFill>
                    <a:prstClr val="white"/>
                  </a:solidFill>
                  <a:latin typeface="微软雅黑" panose="020B0503020204020204" pitchFamily="34" charset="-122"/>
                  <a:ea typeface="微软雅黑" panose="020B0503020204020204" pitchFamily="34" charset="-122"/>
                </a:endParaRPr>
              </a:p>
            </p:txBody>
          </p:sp>
        </p:grpSp>
        <p:grpSp>
          <p:nvGrpSpPr>
            <p:cNvPr id="104" name="组合 103"/>
            <p:cNvGrpSpPr/>
            <p:nvPr/>
          </p:nvGrpSpPr>
          <p:grpSpPr>
            <a:xfrm>
              <a:off x="9755912" y="4641673"/>
              <a:ext cx="370678" cy="324761"/>
              <a:chOff x="9878222" y="4670802"/>
              <a:chExt cx="248368" cy="217602"/>
            </a:xfrm>
          </p:grpSpPr>
          <p:sp>
            <p:nvSpPr>
              <p:cNvPr id="105" name="Rectangle 122"/>
              <p:cNvSpPr>
                <a:spLocks noChangeArrowheads="1"/>
              </p:cNvSpPr>
              <p:nvPr/>
            </p:nvSpPr>
            <p:spPr bwMode="auto">
              <a:xfrm>
                <a:off x="9911872" y="4871099"/>
                <a:ext cx="8973" cy="17305"/>
              </a:xfrm>
              <a:prstGeom prst="rect">
                <a:avLst/>
              </a:prstGeom>
              <a:solidFill>
                <a:srgbClr val="2B35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06" name="Rectangle 123"/>
              <p:cNvSpPr>
                <a:spLocks noChangeArrowheads="1"/>
              </p:cNvSpPr>
              <p:nvPr/>
            </p:nvSpPr>
            <p:spPr bwMode="auto">
              <a:xfrm>
                <a:off x="10084607" y="4871099"/>
                <a:ext cx="9294" cy="17305"/>
              </a:xfrm>
              <a:prstGeom prst="rect">
                <a:avLst/>
              </a:prstGeom>
              <a:solidFill>
                <a:srgbClr val="2B35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07" name="Freeform 124"/>
              <p:cNvSpPr/>
              <p:nvPr/>
            </p:nvSpPr>
            <p:spPr bwMode="auto">
              <a:xfrm>
                <a:off x="9878222" y="4670802"/>
                <a:ext cx="248368" cy="209270"/>
              </a:xfrm>
              <a:custGeom>
                <a:avLst/>
                <a:gdLst>
                  <a:gd name="T0" fmla="*/ 326 w 326"/>
                  <a:gd name="T1" fmla="*/ 239 h 275"/>
                  <a:gd name="T2" fmla="*/ 290 w 326"/>
                  <a:gd name="T3" fmla="*/ 275 h 275"/>
                  <a:gd name="T4" fmla="*/ 36 w 326"/>
                  <a:gd name="T5" fmla="*/ 275 h 275"/>
                  <a:gd name="T6" fmla="*/ 0 w 326"/>
                  <a:gd name="T7" fmla="*/ 239 h 275"/>
                  <a:gd name="T8" fmla="*/ 0 w 326"/>
                  <a:gd name="T9" fmla="*/ 36 h 275"/>
                  <a:gd name="T10" fmla="*/ 36 w 326"/>
                  <a:gd name="T11" fmla="*/ 0 h 275"/>
                  <a:gd name="T12" fmla="*/ 290 w 326"/>
                  <a:gd name="T13" fmla="*/ 0 h 275"/>
                  <a:gd name="T14" fmla="*/ 326 w 326"/>
                  <a:gd name="T15" fmla="*/ 36 h 275"/>
                  <a:gd name="T16" fmla="*/ 326 w 326"/>
                  <a:gd name="T17" fmla="*/ 23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6" h="275">
                    <a:moveTo>
                      <a:pt x="326" y="239"/>
                    </a:moveTo>
                    <a:cubicBezTo>
                      <a:pt x="326" y="258"/>
                      <a:pt x="310" y="275"/>
                      <a:pt x="290" y="275"/>
                    </a:cubicBezTo>
                    <a:cubicBezTo>
                      <a:pt x="36" y="275"/>
                      <a:pt x="36" y="275"/>
                      <a:pt x="36" y="275"/>
                    </a:cubicBezTo>
                    <a:cubicBezTo>
                      <a:pt x="16" y="275"/>
                      <a:pt x="0" y="258"/>
                      <a:pt x="0" y="239"/>
                    </a:cubicBezTo>
                    <a:cubicBezTo>
                      <a:pt x="0" y="36"/>
                      <a:pt x="0" y="36"/>
                      <a:pt x="0" y="36"/>
                    </a:cubicBezTo>
                    <a:cubicBezTo>
                      <a:pt x="0" y="17"/>
                      <a:pt x="16" y="0"/>
                      <a:pt x="36" y="0"/>
                    </a:cubicBezTo>
                    <a:cubicBezTo>
                      <a:pt x="290" y="0"/>
                      <a:pt x="290" y="0"/>
                      <a:pt x="290" y="0"/>
                    </a:cubicBezTo>
                    <a:cubicBezTo>
                      <a:pt x="310" y="0"/>
                      <a:pt x="326" y="17"/>
                      <a:pt x="326" y="36"/>
                    </a:cubicBezTo>
                    <a:lnTo>
                      <a:pt x="326" y="239"/>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08" name="Freeform 125"/>
              <p:cNvSpPr/>
              <p:nvPr/>
            </p:nvSpPr>
            <p:spPr bwMode="auto">
              <a:xfrm>
                <a:off x="9898733" y="4691954"/>
                <a:ext cx="206385" cy="166967"/>
              </a:xfrm>
              <a:custGeom>
                <a:avLst/>
                <a:gdLst>
                  <a:gd name="T0" fmla="*/ 263 w 271"/>
                  <a:gd name="T1" fmla="*/ 219 h 219"/>
                  <a:gd name="T2" fmla="*/ 9 w 271"/>
                  <a:gd name="T3" fmla="*/ 219 h 219"/>
                  <a:gd name="T4" fmla="*/ 0 w 271"/>
                  <a:gd name="T5" fmla="*/ 211 h 219"/>
                  <a:gd name="T6" fmla="*/ 0 w 271"/>
                  <a:gd name="T7" fmla="*/ 8 h 219"/>
                  <a:gd name="T8" fmla="*/ 9 w 271"/>
                  <a:gd name="T9" fmla="*/ 0 h 219"/>
                  <a:gd name="T10" fmla="*/ 263 w 271"/>
                  <a:gd name="T11" fmla="*/ 0 h 219"/>
                  <a:gd name="T12" fmla="*/ 271 w 271"/>
                  <a:gd name="T13" fmla="*/ 8 h 219"/>
                  <a:gd name="T14" fmla="*/ 271 w 271"/>
                  <a:gd name="T15" fmla="*/ 211 h 219"/>
                  <a:gd name="T16" fmla="*/ 263 w 271"/>
                  <a:gd name="T17" fmla="*/ 21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1" h="219">
                    <a:moveTo>
                      <a:pt x="263" y="219"/>
                    </a:moveTo>
                    <a:cubicBezTo>
                      <a:pt x="9" y="219"/>
                      <a:pt x="9" y="219"/>
                      <a:pt x="9" y="219"/>
                    </a:cubicBezTo>
                    <a:cubicBezTo>
                      <a:pt x="4" y="219"/>
                      <a:pt x="0" y="215"/>
                      <a:pt x="0" y="211"/>
                    </a:cubicBezTo>
                    <a:cubicBezTo>
                      <a:pt x="0" y="8"/>
                      <a:pt x="0" y="8"/>
                      <a:pt x="0" y="8"/>
                    </a:cubicBezTo>
                    <a:cubicBezTo>
                      <a:pt x="0" y="4"/>
                      <a:pt x="4" y="0"/>
                      <a:pt x="9" y="0"/>
                    </a:cubicBezTo>
                    <a:cubicBezTo>
                      <a:pt x="263" y="0"/>
                      <a:pt x="263" y="0"/>
                      <a:pt x="263" y="0"/>
                    </a:cubicBezTo>
                    <a:cubicBezTo>
                      <a:pt x="268" y="0"/>
                      <a:pt x="271" y="4"/>
                      <a:pt x="271" y="8"/>
                    </a:cubicBezTo>
                    <a:cubicBezTo>
                      <a:pt x="271" y="211"/>
                      <a:pt x="271" y="211"/>
                      <a:pt x="271" y="211"/>
                    </a:cubicBezTo>
                    <a:cubicBezTo>
                      <a:pt x="271" y="215"/>
                      <a:pt x="268" y="219"/>
                      <a:pt x="263" y="219"/>
                    </a:cubicBezTo>
                    <a:close/>
                  </a:path>
                </a:pathLst>
              </a:custGeom>
              <a:solidFill>
                <a:schemeClr val="accent5">
                  <a:lumMod val="20000"/>
                  <a:lumOff val="80000"/>
                </a:schemeClr>
              </a:solidFill>
              <a:ln>
                <a:noFill/>
              </a:ln>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09" name="Oval 129"/>
              <p:cNvSpPr>
                <a:spLocks noChangeArrowheads="1"/>
              </p:cNvSpPr>
              <p:nvPr/>
            </p:nvSpPr>
            <p:spPr bwMode="auto">
              <a:xfrm>
                <a:off x="10102875" y="4708938"/>
                <a:ext cx="4807" cy="5128"/>
              </a:xfrm>
              <a:prstGeom prst="ellipse">
                <a:avLst/>
              </a:prstGeom>
              <a:solidFill>
                <a:srgbClr val="D1D1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10" name="Oval 130"/>
              <p:cNvSpPr>
                <a:spLocks noChangeArrowheads="1"/>
              </p:cNvSpPr>
              <p:nvPr/>
            </p:nvSpPr>
            <p:spPr bwMode="auto">
              <a:xfrm>
                <a:off x="10102875" y="4731692"/>
                <a:ext cx="4807" cy="5448"/>
              </a:xfrm>
              <a:prstGeom prst="ellipse">
                <a:avLst/>
              </a:prstGeom>
              <a:solidFill>
                <a:srgbClr val="D1D1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11" name="Oval 133"/>
              <p:cNvSpPr>
                <a:spLocks noChangeArrowheads="1"/>
              </p:cNvSpPr>
              <p:nvPr/>
            </p:nvSpPr>
            <p:spPr bwMode="auto">
              <a:xfrm>
                <a:off x="10102875" y="4807645"/>
                <a:ext cx="4807" cy="4807"/>
              </a:xfrm>
              <a:prstGeom prst="ellipse">
                <a:avLst/>
              </a:prstGeom>
              <a:solidFill>
                <a:srgbClr val="D1D1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12" name="Oval 134"/>
              <p:cNvSpPr>
                <a:spLocks noChangeArrowheads="1"/>
              </p:cNvSpPr>
              <p:nvPr/>
            </p:nvSpPr>
            <p:spPr bwMode="auto">
              <a:xfrm>
                <a:off x="10102875" y="4829757"/>
                <a:ext cx="4807" cy="5448"/>
              </a:xfrm>
              <a:prstGeom prst="ellipse">
                <a:avLst/>
              </a:prstGeom>
              <a:solidFill>
                <a:srgbClr val="D1D1D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sp>
            <p:nvSpPr>
              <p:cNvPr id="113" name="Freeform 135"/>
              <p:cNvSpPr>
                <a:spLocks noEditPoints="1"/>
              </p:cNvSpPr>
              <p:nvPr/>
            </p:nvSpPr>
            <p:spPr bwMode="auto">
              <a:xfrm>
                <a:off x="9939112" y="4710220"/>
                <a:ext cx="120498" cy="120498"/>
              </a:xfrm>
              <a:custGeom>
                <a:avLst/>
                <a:gdLst>
                  <a:gd name="T0" fmla="*/ 79 w 158"/>
                  <a:gd name="T1" fmla="*/ 0 h 158"/>
                  <a:gd name="T2" fmla="*/ 0 w 158"/>
                  <a:gd name="T3" fmla="*/ 79 h 158"/>
                  <a:gd name="T4" fmla="*/ 79 w 158"/>
                  <a:gd name="T5" fmla="*/ 158 h 158"/>
                  <a:gd name="T6" fmla="*/ 158 w 158"/>
                  <a:gd name="T7" fmla="*/ 79 h 158"/>
                  <a:gd name="T8" fmla="*/ 79 w 158"/>
                  <a:gd name="T9" fmla="*/ 0 h 158"/>
                  <a:gd name="T10" fmla="*/ 130 w 158"/>
                  <a:gd name="T11" fmla="*/ 70 h 158"/>
                  <a:gd name="T12" fmla="*/ 88 w 158"/>
                  <a:gd name="T13" fmla="*/ 70 h 158"/>
                  <a:gd name="T14" fmla="*/ 88 w 158"/>
                  <a:gd name="T15" fmla="*/ 28 h 158"/>
                  <a:gd name="T16" fmla="*/ 130 w 158"/>
                  <a:gd name="T17" fmla="*/ 70 h 158"/>
                  <a:gd name="T18" fmla="*/ 69 w 158"/>
                  <a:gd name="T19" fmla="*/ 28 h 158"/>
                  <a:gd name="T20" fmla="*/ 69 w 158"/>
                  <a:gd name="T21" fmla="*/ 70 h 158"/>
                  <a:gd name="T22" fmla="*/ 28 w 158"/>
                  <a:gd name="T23" fmla="*/ 70 h 158"/>
                  <a:gd name="T24" fmla="*/ 69 w 158"/>
                  <a:gd name="T25" fmla="*/ 28 h 158"/>
                  <a:gd name="T26" fmla="*/ 28 w 158"/>
                  <a:gd name="T27" fmla="*/ 89 h 158"/>
                  <a:gd name="T28" fmla="*/ 69 w 158"/>
                  <a:gd name="T29" fmla="*/ 89 h 158"/>
                  <a:gd name="T30" fmla="*/ 69 w 158"/>
                  <a:gd name="T31" fmla="*/ 130 h 158"/>
                  <a:gd name="T32" fmla="*/ 28 w 158"/>
                  <a:gd name="T33" fmla="*/ 89 h 158"/>
                  <a:gd name="T34" fmla="*/ 88 w 158"/>
                  <a:gd name="T35" fmla="*/ 130 h 158"/>
                  <a:gd name="T36" fmla="*/ 88 w 158"/>
                  <a:gd name="T37" fmla="*/ 89 h 158"/>
                  <a:gd name="T38" fmla="*/ 130 w 158"/>
                  <a:gd name="T39" fmla="*/ 89 h 158"/>
                  <a:gd name="T40" fmla="*/ 88 w 158"/>
                  <a:gd name="T41" fmla="*/ 13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8" h="158">
                    <a:moveTo>
                      <a:pt x="79" y="0"/>
                    </a:moveTo>
                    <a:cubicBezTo>
                      <a:pt x="35" y="0"/>
                      <a:pt x="0" y="35"/>
                      <a:pt x="0" y="79"/>
                    </a:cubicBezTo>
                    <a:cubicBezTo>
                      <a:pt x="0" y="123"/>
                      <a:pt x="35" y="158"/>
                      <a:pt x="79" y="158"/>
                    </a:cubicBezTo>
                    <a:cubicBezTo>
                      <a:pt x="123" y="158"/>
                      <a:pt x="158" y="123"/>
                      <a:pt x="158" y="79"/>
                    </a:cubicBezTo>
                    <a:cubicBezTo>
                      <a:pt x="158" y="35"/>
                      <a:pt x="123" y="0"/>
                      <a:pt x="79" y="0"/>
                    </a:cubicBezTo>
                    <a:close/>
                    <a:moveTo>
                      <a:pt x="130" y="70"/>
                    </a:moveTo>
                    <a:cubicBezTo>
                      <a:pt x="88" y="70"/>
                      <a:pt x="88" y="70"/>
                      <a:pt x="88" y="70"/>
                    </a:cubicBezTo>
                    <a:cubicBezTo>
                      <a:pt x="88" y="28"/>
                      <a:pt x="88" y="28"/>
                      <a:pt x="88" y="28"/>
                    </a:cubicBezTo>
                    <a:cubicBezTo>
                      <a:pt x="109" y="32"/>
                      <a:pt x="126" y="49"/>
                      <a:pt x="130" y="70"/>
                    </a:cubicBezTo>
                    <a:close/>
                    <a:moveTo>
                      <a:pt x="69" y="28"/>
                    </a:moveTo>
                    <a:cubicBezTo>
                      <a:pt x="69" y="70"/>
                      <a:pt x="69" y="70"/>
                      <a:pt x="69" y="70"/>
                    </a:cubicBezTo>
                    <a:cubicBezTo>
                      <a:pt x="28" y="70"/>
                      <a:pt x="28" y="70"/>
                      <a:pt x="28" y="70"/>
                    </a:cubicBezTo>
                    <a:cubicBezTo>
                      <a:pt x="32" y="49"/>
                      <a:pt x="48" y="32"/>
                      <a:pt x="69" y="28"/>
                    </a:cubicBezTo>
                    <a:close/>
                    <a:moveTo>
                      <a:pt x="28" y="89"/>
                    </a:moveTo>
                    <a:cubicBezTo>
                      <a:pt x="69" y="89"/>
                      <a:pt x="69" y="89"/>
                      <a:pt x="69" y="89"/>
                    </a:cubicBezTo>
                    <a:cubicBezTo>
                      <a:pt x="69" y="130"/>
                      <a:pt x="69" y="130"/>
                      <a:pt x="69" y="130"/>
                    </a:cubicBezTo>
                    <a:cubicBezTo>
                      <a:pt x="49" y="126"/>
                      <a:pt x="32" y="109"/>
                      <a:pt x="28" y="89"/>
                    </a:cubicBezTo>
                    <a:close/>
                    <a:moveTo>
                      <a:pt x="88" y="130"/>
                    </a:moveTo>
                    <a:cubicBezTo>
                      <a:pt x="88" y="89"/>
                      <a:pt x="88" y="89"/>
                      <a:pt x="88" y="89"/>
                    </a:cubicBezTo>
                    <a:cubicBezTo>
                      <a:pt x="130" y="89"/>
                      <a:pt x="130" y="89"/>
                      <a:pt x="130" y="89"/>
                    </a:cubicBezTo>
                    <a:cubicBezTo>
                      <a:pt x="126" y="110"/>
                      <a:pt x="109" y="126"/>
                      <a:pt x="88" y="13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2E2E2E"/>
                  </a:solidFill>
                  <a:latin typeface="微软雅黑" panose="020B0503020204020204" pitchFamily="34" charset="-122"/>
                  <a:ea typeface="微软雅黑" panose="020B0503020204020204" pitchFamily="34" charset="-122"/>
                </a:endParaRPr>
              </a:p>
            </p:txBody>
          </p:sp>
        </p:grpSp>
      </p:grpSp>
      <p:sp>
        <p:nvSpPr>
          <p:cNvPr id="121" name="矩形 120"/>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运用现代技术</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122" name="矩形 121"/>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3.</a:t>
            </a:r>
            <a:r>
              <a:rPr lang="en-US" sz="3200"/>
              <a:t>5</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500"/>
                                        <p:tgtEl>
                                          <p:spTgt spid="68"/>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2"/>
                                        </p:tgtEl>
                                        <p:attrNameLst>
                                          <p:attrName>style.visibility</p:attrName>
                                        </p:attrNameLst>
                                      </p:cBhvr>
                                      <p:to>
                                        <p:strVal val="visible"/>
                                      </p:to>
                                    </p:set>
                                    <p:animEffect transition="in" filter="fade">
                                      <p:cBhvr>
                                        <p:cTn id="19"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p:cNvGrpSpPr/>
          <p:nvPr/>
        </p:nvGrpSpPr>
        <p:grpSpPr bwMode="auto">
          <a:xfrm rot="-1142007">
            <a:off x="1419629" y="2042571"/>
            <a:ext cx="2292350" cy="2292350"/>
            <a:chOff x="0" y="0"/>
            <a:chExt cx="1200" cy="1200"/>
          </a:xfrm>
        </p:grpSpPr>
        <p:sp>
          <p:nvSpPr>
            <p:cNvPr id="9" name="AutoShape 32"/>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10" name="Group 4"/>
            <p:cNvGrpSpPr/>
            <p:nvPr/>
          </p:nvGrpSpPr>
          <p:grpSpPr bwMode="auto">
            <a:xfrm>
              <a:off x="456" y="0"/>
              <a:ext cx="288" cy="1200"/>
              <a:chOff x="0" y="0"/>
              <a:chExt cx="288" cy="1200"/>
            </a:xfrm>
          </p:grpSpPr>
          <p:sp>
            <p:nvSpPr>
              <p:cNvPr id="20" name="AutoShape 34"/>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 name="AutoShape 35"/>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 name="Group 7"/>
            <p:cNvGrpSpPr/>
            <p:nvPr/>
          </p:nvGrpSpPr>
          <p:grpSpPr bwMode="auto">
            <a:xfrm rot="-5400000">
              <a:off x="456" y="0"/>
              <a:ext cx="288" cy="1200"/>
              <a:chOff x="0" y="0"/>
              <a:chExt cx="288" cy="1200"/>
            </a:xfrm>
          </p:grpSpPr>
          <p:sp>
            <p:nvSpPr>
              <p:cNvPr id="18" name="AutoShape 37"/>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AutoShape 38"/>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2" name="Group 10"/>
            <p:cNvGrpSpPr/>
            <p:nvPr/>
          </p:nvGrpSpPr>
          <p:grpSpPr bwMode="auto">
            <a:xfrm rot="-2700000">
              <a:off x="456" y="0"/>
              <a:ext cx="288" cy="1200"/>
              <a:chOff x="0" y="0"/>
              <a:chExt cx="288" cy="1200"/>
            </a:xfrm>
          </p:grpSpPr>
          <p:sp>
            <p:nvSpPr>
              <p:cNvPr id="16" name="AutoShape 40"/>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AutoShape 41"/>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3" name="Group 13"/>
            <p:cNvGrpSpPr/>
            <p:nvPr/>
          </p:nvGrpSpPr>
          <p:grpSpPr bwMode="auto">
            <a:xfrm rot="2700000" flipH="1">
              <a:off x="457" y="0"/>
              <a:ext cx="288" cy="1200"/>
              <a:chOff x="0" y="0"/>
              <a:chExt cx="288" cy="1200"/>
            </a:xfrm>
          </p:grpSpPr>
          <p:sp>
            <p:nvSpPr>
              <p:cNvPr id="14" name="AutoShape 43"/>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AutoShape 44"/>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FF66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22" name="Group 16"/>
          <p:cNvGrpSpPr/>
          <p:nvPr/>
        </p:nvGrpSpPr>
        <p:grpSpPr bwMode="auto">
          <a:xfrm rot="-1142007">
            <a:off x="1419629" y="2042571"/>
            <a:ext cx="2292350" cy="2292350"/>
            <a:chOff x="0" y="0"/>
            <a:chExt cx="1200" cy="1200"/>
          </a:xfrm>
          <a:solidFill>
            <a:srgbClr val="00B0F0"/>
          </a:solidFill>
        </p:grpSpPr>
        <p:sp>
          <p:nvSpPr>
            <p:cNvPr id="23" name="AutoShape 46"/>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24" name="Group 18"/>
            <p:cNvGrpSpPr/>
            <p:nvPr/>
          </p:nvGrpSpPr>
          <p:grpSpPr bwMode="auto">
            <a:xfrm>
              <a:off x="456" y="0"/>
              <a:ext cx="288" cy="1200"/>
              <a:chOff x="0" y="0"/>
              <a:chExt cx="288" cy="1200"/>
            </a:xfrm>
            <a:grpFill/>
          </p:grpSpPr>
          <p:sp>
            <p:nvSpPr>
              <p:cNvPr id="34" name="AutoShape 48"/>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5" name="AutoShape 49"/>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5" name="Group 21"/>
            <p:cNvGrpSpPr/>
            <p:nvPr/>
          </p:nvGrpSpPr>
          <p:grpSpPr bwMode="auto">
            <a:xfrm rot="-5400000">
              <a:off x="456" y="0"/>
              <a:ext cx="288" cy="1200"/>
              <a:chOff x="0" y="0"/>
              <a:chExt cx="288" cy="1200"/>
            </a:xfrm>
            <a:grpFill/>
          </p:grpSpPr>
          <p:sp>
            <p:nvSpPr>
              <p:cNvPr id="32" name="AutoShape 51"/>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3" name="AutoShape 52"/>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6" name="Group 24"/>
            <p:cNvGrpSpPr/>
            <p:nvPr/>
          </p:nvGrpSpPr>
          <p:grpSpPr bwMode="auto">
            <a:xfrm rot="-2700000">
              <a:off x="456" y="0"/>
              <a:ext cx="288" cy="1200"/>
              <a:chOff x="0" y="0"/>
              <a:chExt cx="288" cy="1200"/>
            </a:xfrm>
            <a:grpFill/>
          </p:grpSpPr>
          <p:sp>
            <p:nvSpPr>
              <p:cNvPr id="30" name="AutoShape 54"/>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1" name="AutoShape 55"/>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7" name="Group 27"/>
            <p:cNvGrpSpPr/>
            <p:nvPr/>
          </p:nvGrpSpPr>
          <p:grpSpPr bwMode="auto">
            <a:xfrm rot="2700000" flipH="1">
              <a:off x="457" y="0"/>
              <a:ext cx="288" cy="1200"/>
              <a:chOff x="0" y="0"/>
              <a:chExt cx="288" cy="1200"/>
            </a:xfrm>
            <a:grpFill/>
          </p:grpSpPr>
          <p:sp>
            <p:nvSpPr>
              <p:cNvPr id="28" name="AutoShape 57"/>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9" name="AutoShape 58"/>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36" name="Group 30"/>
          <p:cNvGrpSpPr/>
          <p:nvPr/>
        </p:nvGrpSpPr>
        <p:grpSpPr bwMode="auto">
          <a:xfrm>
            <a:off x="3342092" y="2628359"/>
            <a:ext cx="3148012" cy="3148012"/>
            <a:chOff x="0" y="0"/>
            <a:chExt cx="1200" cy="1200"/>
          </a:xfrm>
        </p:grpSpPr>
        <p:sp>
          <p:nvSpPr>
            <p:cNvPr id="37" name="AutoShape 60"/>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38" name="Group 32"/>
            <p:cNvGrpSpPr/>
            <p:nvPr/>
          </p:nvGrpSpPr>
          <p:grpSpPr bwMode="auto">
            <a:xfrm>
              <a:off x="456" y="0"/>
              <a:ext cx="288" cy="1200"/>
              <a:chOff x="0" y="0"/>
              <a:chExt cx="288" cy="1200"/>
            </a:xfrm>
          </p:grpSpPr>
          <p:sp>
            <p:nvSpPr>
              <p:cNvPr id="48" name="AutoShape 62"/>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9" name="AutoShape 63"/>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39" name="Group 35"/>
            <p:cNvGrpSpPr/>
            <p:nvPr/>
          </p:nvGrpSpPr>
          <p:grpSpPr bwMode="auto">
            <a:xfrm rot="-5400000">
              <a:off x="456" y="0"/>
              <a:ext cx="288" cy="1200"/>
              <a:chOff x="0" y="0"/>
              <a:chExt cx="288" cy="1200"/>
            </a:xfrm>
          </p:grpSpPr>
          <p:sp>
            <p:nvSpPr>
              <p:cNvPr id="46" name="AutoShape 65"/>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7" name="AutoShape 66"/>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0" name="Group 38"/>
            <p:cNvGrpSpPr/>
            <p:nvPr/>
          </p:nvGrpSpPr>
          <p:grpSpPr bwMode="auto">
            <a:xfrm rot="-2700000">
              <a:off x="456" y="0"/>
              <a:ext cx="288" cy="1200"/>
              <a:chOff x="0" y="0"/>
              <a:chExt cx="288" cy="1200"/>
            </a:xfrm>
          </p:grpSpPr>
          <p:sp>
            <p:nvSpPr>
              <p:cNvPr id="44" name="AutoShape 68"/>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 name="AutoShape 69"/>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1" name="Group 41"/>
            <p:cNvGrpSpPr/>
            <p:nvPr/>
          </p:nvGrpSpPr>
          <p:grpSpPr bwMode="auto">
            <a:xfrm rot="2700000" flipH="1">
              <a:off x="457" y="0"/>
              <a:ext cx="288" cy="1200"/>
              <a:chOff x="0" y="0"/>
              <a:chExt cx="288" cy="1200"/>
            </a:xfrm>
          </p:grpSpPr>
          <p:sp>
            <p:nvSpPr>
              <p:cNvPr id="42" name="AutoShape 71"/>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3" name="AutoShape 72"/>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008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50" name="Group 44"/>
          <p:cNvGrpSpPr/>
          <p:nvPr/>
        </p:nvGrpSpPr>
        <p:grpSpPr bwMode="auto">
          <a:xfrm>
            <a:off x="3335742" y="2629946"/>
            <a:ext cx="3155950" cy="3155950"/>
            <a:chOff x="0" y="0"/>
            <a:chExt cx="1200" cy="1200"/>
          </a:xfrm>
          <a:solidFill>
            <a:srgbClr val="0070C0"/>
          </a:solidFill>
        </p:grpSpPr>
        <p:sp>
          <p:nvSpPr>
            <p:cNvPr id="51" name="AutoShape 74"/>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52" name="Group 46"/>
            <p:cNvGrpSpPr/>
            <p:nvPr/>
          </p:nvGrpSpPr>
          <p:grpSpPr bwMode="auto">
            <a:xfrm>
              <a:off x="456" y="0"/>
              <a:ext cx="288" cy="1200"/>
              <a:chOff x="0" y="0"/>
              <a:chExt cx="288" cy="1200"/>
            </a:xfrm>
            <a:grpFill/>
          </p:grpSpPr>
          <p:sp>
            <p:nvSpPr>
              <p:cNvPr id="62" name="AutoShape 76"/>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3" name="AutoShape 77"/>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3" name="Group 49"/>
            <p:cNvGrpSpPr/>
            <p:nvPr/>
          </p:nvGrpSpPr>
          <p:grpSpPr bwMode="auto">
            <a:xfrm rot="-5400000">
              <a:off x="456" y="0"/>
              <a:ext cx="288" cy="1200"/>
              <a:chOff x="0" y="0"/>
              <a:chExt cx="288" cy="1200"/>
            </a:xfrm>
            <a:grpFill/>
          </p:grpSpPr>
          <p:sp>
            <p:nvSpPr>
              <p:cNvPr id="60" name="AutoShape 79"/>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 name="AutoShape 80"/>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4" name="Group 52"/>
            <p:cNvGrpSpPr/>
            <p:nvPr/>
          </p:nvGrpSpPr>
          <p:grpSpPr bwMode="auto">
            <a:xfrm rot="-2700000">
              <a:off x="456" y="0"/>
              <a:ext cx="288" cy="1200"/>
              <a:chOff x="0" y="0"/>
              <a:chExt cx="288" cy="1200"/>
            </a:xfrm>
            <a:grpFill/>
          </p:grpSpPr>
          <p:sp>
            <p:nvSpPr>
              <p:cNvPr id="58" name="AutoShape 82"/>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9" name="AutoShape 83"/>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5" name="Group 55"/>
            <p:cNvGrpSpPr/>
            <p:nvPr/>
          </p:nvGrpSpPr>
          <p:grpSpPr bwMode="auto">
            <a:xfrm rot="2700000" flipH="1">
              <a:off x="457" y="0"/>
              <a:ext cx="288" cy="1200"/>
              <a:chOff x="0" y="0"/>
              <a:chExt cx="288" cy="1200"/>
            </a:xfrm>
            <a:grpFill/>
          </p:grpSpPr>
          <p:sp>
            <p:nvSpPr>
              <p:cNvPr id="56" name="AutoShape 85"/>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 name="AutoShape 86"/>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64" name="Group 58"/>
          <p:cNvGrpSpPr/>
          <p:nvPr/>
        </p:nvGrpSpPr>
        <p:grpSpPr bwMode="auto">
          <a:xfrm rot="1282349">
            <a:off x="6099579" y="1698084"/>
            <a:ext cx="2801938" cy="2801937"/>
            <a:chOff x="0" y="0"/>
            <a:chExt cx="1200" cy="1200"/>
          </a:xfrm>
        </p:grpSpPr>
        <p:sp>
          <p:nvSpPr>
            <p:cNvPr id="65" name="AutoShape 88"/>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66" name="Group 60"/>
            <p:cNvGrpSpPr/>
            <p:nvPr/>
          </p:nvGrpSpPr>
          <p:grpSpPr bwMode="auto">
            <a:xfrm>
              <a:off x="456" y="0"/>
              <a:ext cx="288" cy="1200"/>
              <a:chOff x="0" y="0"/>
              <a:chExt cx="288" cy="1200"/>
            </a:xfrm>
          </p:grpSpPr>
          <p:sp>
            <p:nvSpPr>
              <p:cNvPr id="76" name="AutoShape 90"/>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7" name="AutoShape 91"/>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7" name="Group 63"/>
            <p:cNvGrpSpPr/>
            <p:nvPr/>
          </p:nvGrpSpPr>
          <p:grpSpPr bwMode="auto">
            <a:xfrm rot="-5400000">
              <a:off x="456" y="0"/>
              <a:ext cx="288" cy="1200"/>
              <a:chOff x="0" y="0"/>
              <a:chExt cx="288" cy="1200"/>
            </a:xfrm>
          </p:grpSpPr>
          <p:sp>
            <p:nvSpPr>
              <p:cNvPr id="74" name="AutoShape 93"/>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5" name="AutoShape 94"/>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8" name="Group 66"/>
            <p:cNvGrpSpPr/>
            <p:nvPr/>
          </p:nvGrpSpPr>
          <p:grpSpPr bwMode="auto">
            <a:xfrm rot="-2700000">
              <a:off x="456" y="0"/>
              <a:ext cx="288" cy="1200"/>
              <a:chOff x="0" y="0"/>
              <a:chExt cx="288" cy="1200"/>
            </a:xfrm>
          </p:grpSpPr>
          <p:sp>
            <p:nvSpPr>
              <p:cNvPr id="72" name="AutoShape 96"/>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3" name="AutoShape 97"/>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9" name="Group 69"/>
            <p:cNvGrpSpPr/>
            <p:nvPr/>
          </p:nvGrpSpPr>
          <p:grpSpPr bwMode="auto">
            <a:xfrm rot="2700000" flipH="1">
              <a:off x="457" y="0"/>
              <a:ext cx="288" cy="1200"/>
              <a:chOff x="0" y="0"/>
              <a:chExt cx="288" cy="1200"/>
            </a:xfrm>
          </p:grpSpPr>
          <p:sp>
            <p:nvSpPr>
              <p:cNvPr id="70" name="AutoShape 99"/>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 name="AutoShape 100"/>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CC990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78" name="Group 72"/>
          <p:cNvGrpSpPr/>
          <p:nvPr/>
        </p:nvGrpSpPr>
        <p:grpSpPr bwMode="auto">
          <a:xfrm rot="1283135">
            <a:off x="6093229" y="1699671"/>
            <a:ext cx="2808288" cy="2808288"/>
            <a:chOff x="0" y="0"/>
            <a:chExt cx="1200" cy="1200"/>
          </a:xfrm>
          <a:solidFill>
            <a:srgbClr val="00B050"/>
          </a:solidFill>
        </p:grpSpPr>
        <p:sp>
          <p:nvSpPr>
            <p:cNvPr id="79" name="AutoShape 102"/>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80" name="Group 74"/>
            <p:cNvGrpSpPr/>
            <p:nvPr/>
          </p:nvGrpSpPr>
          <p:grpSpPr bwMode="auto">
            <a:xfrm>
              <a:off x="456" y="0"/>
              <a:ext cx="288" cy="1200"/>
              <a:chOff x="0" y="0"/>
              <a:chExt cx="288" cy="1200"/>
            </a:xfrm>
            <a:grpFill/>
          </p:grpSpPr>
          <p:sp>
            <p:nvSpPr>
              <p:cNvPr id="90" name="AutoShape 104"/>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1" name="AutoShape 105"/>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1" name="Group 77"/>
            <p:cNvGrpSpPr/>
            <p:nvPr/>
          </p:nvGrpSpPr>
          <p:grpSpPr bwMode="auto">
            <a:xfrm rot="-5400000">
              <a:off x="456" y="0"/>
              <a:ext cx="288" cy="1200"/>
              <a:chOff x="0" y="0"/>
              <a:chExt cx="288" cy="1200"/>
            </a:xfrm>
            <a:grpFill/>
          </p:grpSpPr>
          <p:sp>
            <p:nvSpPr>
              <p:cNvPr id="88" name="AutoShape 107"/>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9" name="AutoShape 108"/>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 name="Group 80"/>
            <p:cNvGrpSpPr/>
            <p:nvPr/>
          </p:nvGrpSpPr>
          <p:grpSpPr bwMode="auto">
            <a:xfrm rot="-2700000">
              <a:off x="456" y="0"/>
              <a:ext cx="288" cy="1200"/>
              <a:chOff x="0" y="0"/>
              <a:chExt cx="288" cy="1200"/>
            </a:xfrm>
            <a:grpFill/>
          </p:grpSpPr>
          <p:sp>
            <p:nvSpPr>
              <p:cNvPr id="86" name="AutoShape 110"/>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 name="AutoShape 111"/>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3" name="Group 83"/>
            <p:cNvGrpSpPr/>
            <p:nvPr/>
          </p:nvGrpSpPr>
          <p:grpSpPr bwMode="auto">
            <a:xfrm rot="2700000" flipH="1">
              <a:off x="457" y="0"/>
              <a:ext cx="288" cy="1200"/>
              <a:chOff x="0" y="0"/>
              <a:chExt cx="288" cy="1200"/>
            </a:xfrm>
            <a:grpFill/>
          </p:grpSpPr>
          <p:sp>
            <p:nvSpPr>
              <p:cNvPr id="84" name="AutoShape 113"/>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 name="AutoShape 114"/>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92" name="Group 86"/>
          <p:cNvGrpSpPr/>
          <p:nvPr/>
        </p:nvGrpSpPr>
        <p:grpSpPr bwMode="auto">
          <a:xfrm>
            <a:off x="8626879" y="2904584"/>
            <a:ext cx="2227263" cy="2227262"/>
            <a:chOff x="0" y="0"/>
            <a:chExt cx="1200" cy="1200"/>
          </a:xfrm>
        </p:grpSpPr>
        <p:sp>
          <p:nvSpPr>
            <p:cNvPr id="93" name="AutoShape 116"/>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94" name="Group 88"/>
            <p:cNvGrpSpPr/>
            <p:nvPr/>
          </p:nvGrpSpPr>
          <p:grpSpPr bwMode="auto">
            <a:xfrm>
              <a:off x="456" y="0"/>
              <a:ext cx="288" cy="1200"/>
              <a:chOff x="0" y="0"/>
              <a:chExt cx="288" cy="1200"/>
            </a:xfrm>
          </p:grpSpPr>
          <p:sp>
            <p:nvSpPr>
              <p:cNvPr id="104" name="AutoShape 118"/>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 name="AutoShape 119"/>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5" name="Group 91"/>
            <p:cNvGrpSpPr/>
            <p:nvPr/>
          </p:nvGrpSpPr>
          <p:grpSpPr bwMode="auto">
            <a:xfrm rot="-5400000">
              <a:off x="456" y="0"/>
              <a:ext cx="288" cy="1200"/>
              <a:chOff x="0" y="0"/>
              <a:chExt cx="288" cy="1200"/>
            </a:xfrm>
          </p:grpSpPr>
          <p:sp>
            <p:nvSpPr>
              <p:cNvPr id="102" name="AutoShape 121"/>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 name="AutoShape 122"/>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6" name="Group 94"/>
            <p:cNvGrpSpPr/>
            <p:nvPr/>
          </p:nvGrpSpPr>
          <p:grpSpPr bwMode="auto">
            <a:xfrm rot="-2700000">
              <a:off x="456" y="0"/>
              <a:ext cx="288" cy="1200"/>
              <a:chOff x="0" y="0"/>
              <a:chExt cx="288" cy="1200"/>
            </a:xfrm>
          </p:grpSpPr>
          <p:sp>
            <p:nvSpPr>
              <p:cNvPr id="100" name="AutoShape 124"/>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1" name="AutoShape 125"/>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7" name="Group 97"/>
            <p:cNvGrpSpPr/>
            <p:nvPr/>
          </p:nvGrpSpPr>
          <p:grpSpPr bwMode="auto">
            <a:xfrm rot="2700000" flipH="1">
              <a:off x="457" y="0"/>
              <a:ext cx="288" cy="1200"/>
              <a:chOff x="0" y="0"/>
              <a:chExt cx="288" cy="1200"/>
            </a:xfrm>
          </p:grpSpPr>
          <p:sp>
            <p:nvSpPr>
              <p:cNvPr id="98" name="AutoShape 127"/>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9" name="AutoShape 128"/>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solidFill>
                <a:srgbClr val="80008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grpSp>
        <p:nvGrpSpPr>
          <p:cNvPr id="106" name="Group 100"/>
          <p:cNvGrpSpPr/>
          <p:nvPr/>
        </p:nvGrpSpPr>
        <p:grpSpPr bwMode="auto">
          <a:xfrm>
            <a:off x="8620529" y="2906171"/>
            <a:ext cx="2233613" cy="2233613"/>
            <a:chOff x="0" y="0"/>
            <a:chExt cx="1200" cy="1200"/>
          </a:xfrm>
          <a:solidFill>
            <a:srgbClr val="92D050"/>
          </a:solidFill>
        </p:grpSpPr>
        <p:sp>
          <p:nvSpPr>
            <p:cNvPr id="107" name="AutoShape 130"/>
            <p:cNvSpPr/>
            <p:nvPr/>
          </p:nvSpPr>
          <p:spPr bwMode="auto">
            <a:xfrm>
              <a:off x="96" y="96"/>
              <a:ext cx="1007" cy="1007"/>
            </a:xfrm>
            <a:custGeom>
              <a:avLst/>
              <a:gdLst>
                <a:gd name="T0" fmla="*/ 0 w 21600"/>
                <a:gd name="T1" fmla="*/ 23 h 21600"/>
                <a:gd name="T2" fmla="*/ 23 w 21600"/>
                <a:gd name="T3" fmla="*/ 0 h 21600"/>
                <a:gd name="T4" fmla="*/ 47 w 21600"/>
                <a:gd name="T5" fmla="*/ 23 h 21600"/>
                <a:gd name="T6" fmla="*/ 23 w 21600"/>
                <a:gd name="T7" fmla="*/ 47 h 21600"/>
                <a:gd name="T8" fmla="*/ 0 w 21600"/>
                <a:gd name="T9" fmla="*/ 23 h 21600"/>
                <a:gd name="T10" fmla="*/ 7 w 21600"/>
                <a:gd name="T11" fmla="*/ 23 h 21600"/>
                <a:gd name="T12" fmla="*/ 23 w 21600"/>
                <a:gd name="T13" fmla="*/ 40 h 21600"/>
                <a:gd name="T14" fmla="*/ 40 w 21600"/>
                <a:gd name="T15" fmla="*/ 23 h 21600"/>
                <a:gd name="T16" fmla="*/ 23 w 21600"/>
                <a:gd name="T17" fmla="*/ 7 h 21600"/>
                <a:gd name="T18" fmla="*/ 7 w 21600"/>
                <a:gd name="T19" fmla="*/ 23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3153 w 21600"/>
                <a:gd name="T31" fmla="*/ 3153 h 21600"/>
                <a:gd name="T32" fmla="*/ 18447 w 21600"/>
                <a:gd name="T33" fmla="*/ 184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03" y="10800"/>
                  </a:moveTo>
                  <a:cubicBezTo>
                    <a:pt x="3003" y="15106"/>
                    <a:pt x="6494" y="18597"/>
                    <a:pt x="10800" y="18597"/>
                  </a:cubicBezTo>
                  <a:cubicBezTo>
                    <a:pt x="15106" y="18597"/>
                    <a:pt x="18597" y="15106"/>
                    <a:pt x="18597" y="10800"/>
                  </a:cubicBezTo>
                  <a:cubicBezTo>
                    <a:pt x="18597" y="6494"/>
                    <a:pt x="15106" y="3003"/>
                    <a:pt x="10800" y="3003"/>
                  </a:cubicBezTo>
                  <a:cubicBezTo>
                    <a:pt x="6494" y="3003"/>
                    <a:pt x="3003" y="6494"/>
                    <a:pt x="3003" y="10800"/>
                  </a:cubicBez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108" name="Group 102"/>
            <p:cNvGrpSpPr/>
            <p:nvPr/>
          </p:nvGrpSpPr>
          <p:grpSpPr bwMode="auto">
            <a:xfrm>
              <a:off x="456" y="0"/>
              <a:ext cx="288" cy="1200"/>
              <a:chOff x="0" y="0"/>
              <a:chExt cx="288" cy="1200"/>
            </a:xfrm>
            <a:grpFill/>
          </p:grpSpPr>
          <p:sp>
            <p:nvSpPr>
              <p:cNvPr id="118" name="AutoShape 132"/>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9" name="AutoShape 133"/>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9" name="Group 105"/>
            <p:cNvGrpSpPr/>
            <p:nvPr/>
          </p:nvGrpSpPr>
          <p:grpSpPr bwMode="auto">
            <a:xfrm rot="-5400000">
              <a:off x="456" y="0"/>
              <a:ext cx="288" cy="1200"/>
              <a:chOff x="0" y="0"/>
              <a:chExt cx="288" cy="1200"/>
            </a:xfrm>
            <a:grpFill/>
          </p:grpSpPr>
          <p:sp>
            <p:nvSpPr>
              <p:cNvPr id="116" name="AutoShape 135"/>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7" name="AutoShape 136"/>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0" name="Group 108"/>
            <p:cNvGrpSpPr/>
            <p:nvPr/>
          </p:nvGrpSpPr>
          <p:grpSpPr bwMode="auto">
            <a:xfrm rot="-2700000">
              <a:off x="456" y="0"/>
              <a:ext cx="288" cy="1200"/>
              <a:chOff x="0" y="0"/>
              <a:chExt cx="288" cy="1200"/>
            </a:xfrm>
            <a:grpFill/>
          </p:grpSpPr>
          <p:sp>
            <p:nvSpPr>
              <p:cNvPr id="114" name="AutoShape 138"/>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5" name="AutoShape 139"/>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1" name="Group 111"/>
            <p:cNvGrpSpPr/>
            <p:nvPr/>
          </p:nvGrpSpPr>
          <p:grpSpPr bwMode="auto">
            <a:xfrm rot="2700000" flipH="1">
              <a:off x="457" y="0"/>
              <a:ext cx="288" cy="1200"/>
              <a:chOff x="0" y="0"/>
              <a:chExt cx="288" cy="1200"/>
            </a:xfrm>
            <a:grpFill/>
          </p:grpSpPr>
          <p:sp>
            <p:nvSpPr>
              <p:cNvPr id="112" name="AutoShape 141"/>
              <p:cNvSpPr/>
              <p:nvPr/>
            </p:nvSpPr>
            <p:spPr bwMode="auto">
              <a:xfrm>
                <a:off x="0" y="983"/>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 name="AutoShape 142"/>
              <p:cNvSpPr/>
              <p:nvPr/>
            </p:nvSpPr>
            <p:spPr bwMode="auto">
              <a:xfrm flipV="1">
                <a:off x="0" y="0"/>
                <a:ext cx="288" cy="217"/>
              </a:xfrm>
              <a:custGeom>
                <a:avLst/>
                <a:gdLst>
                  <a:gd name="T0" fmla="*/ 0 w 21600"/>
                  <a:gd name="T1" fmla="*/ 0 h 21600"/>
                  <a:gd name="T2" fmla="*/ 1 w 21600"/>
                  <a:gd name="T3" fmla="*/ 2 h 21600"/>
                  <a:gd name="T4" fmla="*/ 3 w 21600"/>
                  <a:gd name="T5" fmla="*/ 2 h 21600"/>
                  <a:gd name="T6" fmla="*/ 4 w 21600"/>
                  <a:gd name="T7" fmla="*/ 0 h 21600"/>
                  <a:gd name="T8" fmla="*/ 0 w 21600"/>
                  <a:gd name="T9" fmla="*/ 0 h 21600"/>
                  <a:gd name="T10" fmla="*/ 0 60000 65536"/>
                  <a:gd name="T11" fmla="*/ 0 60000 65536"/>
                  <a:gd name="T12" fmla="*/ 0 60000 65536"/>
                  <a:gd name="T13" fmla="*/ 0 60000 65536"/>
                  <a:gd name="T14" fmla="*/ 0 60000 65536"/>
                  <a:gd name="T15" fmla="*/ 4500 w 21600"/>
                  <a:gd name="T16" fmla="*/ 4479 h 21600"/>
                  <a:gd name="T17" fmla="*/ 17100 w 21600"/>
                  <a:gd name="T18" fmla="*/ 17121 h 21600"/>
                </a:gdLst>
                <a:ahLst/>
                <a:cxnLst>
                  <a:cxn ang="T10">
                    <a:pos x="T0" y="T1"/>
                  </a:cxn>
                  <a:cxn ang="T11">
                    <a:pos x="T2" y="T3"/>
                  </a:cxn>
                  <a:cxn ang="T12">
                    <a:pos x="T4" y="T5"/>
                  </a:cxn>
                  <a:cxn ang="T13">
                    <a:pos x="T6" y="T7"/>
                  </a:cxn>
                  <a:cxn ang="T14">
                    <a:pos x="T8" y="T9"/>
                  </a:cxn>
                </a:cxnLst>
                <a:rect l="T15" t="T16" r="T17" b="T18"/>
                <a:pathLst>
                  <a:path w="21600" h="21600">
                    <a:moveTo>
                      <a:pt x="0" y="0"/>
                    </a:moveTo>
                    <a:lnTo>
                      <a:pt x="5400" y="21600"/>
                    </a:lnTo>
                    <a:lnTo>
                      <a:pt x="16200" y="21600"/>
                    </a:lnTo>
                    <a:lnTo>
                      <a:pt x="21600" y="0"/>
                    </a:lnTo>
                    <a:lnTo>
                      <a:pt x="0" y="0"/>
                    </a:lnTo>
                    <a:close/>
                  </a:path>
                </a:pathLst>
              </a:custGeom>
              <a:grp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20" name="AutoShape 143"/>
          <p:cNvSpPr>
            <a:spLocks noChangeArrowheads="1"/>
          </p:cNvSpPr>
          <p:nvPr/>
        </p:nvSpPr>
        <p:spPr bwMode="auto">
          <a:xfrm>
            <a:off x="1635529" y="1483771"/>
            <a:ext cx="2057400" cy="574675"/>
          </a:xfrm>
          <a:prstGeom prst="roundRect">
            <a:avLst>
              <a:gd name="adj" fmla="val 50000"/>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63500" dir="3187806" algn="ctr" rotWithShape="0">
                    <a:srgbClr val="001D3A"/>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a:r>
              <a:rPr lang="zh-CN" altLang="en-US" sz="1800" dirty="0">
                <a:latin typeface="微软雅黑" panose="020B0503020204020204" pitchFamily="34" charset="-122"/>
                <a:ea typeface="微软雅黑" panose="020B0503020204020204" pitchFamily="34" charset="-122"/>
              </a:rPr>
              <a:t>课程与思政教育有机融合</a:t>
            </a:r>
            <a:endParaRPr lang="zh-CN" altLang="en-US" sz="1800" dirty="0">
              <a:latin typeface="微软雅黑" panose="020B0503020204020204" pitchFamily="34" charset="-122"/>
              <a:ea typeface="微软雅黑" panose="020B0503020204020204" pitchFamily="34" charset="-122"/>
            </a:endParaRPr>
          </a:p>
        </p:txBody>
      </p:sp>
      <p:sp>
        <p:nvSpPr>
          <p:cNvPr id="121" name="AutoShape 144"/>
          <p:cNvSpPr>
            <a:spLocks noChangeArrowheads="1"/>
          </p:cNvSpPr>
          <p:nvPr/>
        </p:nvSpPr>
        <p:spPr bwMode="auto">
          <a:xfrm>
            <a:off x="3899304" y="1940971"/>
            <a:ext cx="2057400" cy="574675"/>
          </a:xfrm>
          <a:prstGeom prst="roundRect">
            <a:avLst>
              <a:gd name="adj" fmla="val 50000"/>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63500" dir="3187806" algn="ctr" rotWithShape="0">
                    <a:srgbClr val="001D3A"/>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a:r>
              <a:rPr lang="zh-CN" altLang="en-US" sz="1800">
                <a:latin typeface="微软雅黑" panose="020B0503020204020204" pitchFamily="34" charset="-122"/>
                <a:ea typeface="微软雅黑" panose="020B0503020204020204" pitchFamily="34" charset="-122"/>
              </a:rPr>
              <a:t>课程是载体</a:t>
            </a:r>
            <a:endParaRPr lang="zh-CN" altLang="en-US" sz="1800">
              <a:latin typeface="微软雅黑" panose="020B0503020204020204" pitchFamily="34" charset="-122"/>
              <a:ea typeface="微软雅黑" panose="020B0503020204020204" pitchFamily="34" charset="-122"/>
            </a:endParaRPr>
          </a:p>
        </p:txBody>
      </p:sp>
      <p:sp>
        <p:nvSpPr>
          <p:cNvPr id="122" name="AutoShape 145"/>
          <p:cNvSpPr>
            <a:spLocks noChangeArrowheads="1"/>
          </p:cNvSpPr>
          <p:nvPr/>
        </p:nvSpPr>
        <p:spPr bwMode="auto">
          <a:xfrm>
            <a:off x="6507567" y="4674646"/>
            <a:ext cx="2057400" cy="574675"/>
          </a:xfrm>
          <a:prstGeom prst="roundRect">
            <a:avLst>
              <a:gd name="adj" fmla="val 50000"/>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63500" dir="3187806" algn="ctr" rotWithShape="0">
                    <a:srgbClr val="001D3A"/>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a:r>
              <a:rPr lang="zh-CN" altLang="en-US" sz="1800" dirty="0">
                <a:latin typeface="微软雅黑" panose="020B0503020204020204" pitchFamily="34" charset="-122"/>
                <a:ea typeface="微软雅黑" panose="020B0503020204020204" pitchFamily="34" charset="-122"/>
              </a:rPr>
              <a:t>教学过程是动态的</a:t>
            </a:r>
            <a:endParaRPr lang="zh-CN" altLang="en-US" sz="1800" dirty="0">
              <a:latin typeface="微软雅黑" panose="020B0503020204020204" pitchFamily="34" charset="-122"/>
              <a:ea typeface="微软雅黑" panose="020B0503020204020204" pitchFamily="34" charset="-122"/>
            </a:endParaRPr>
          </a:p>
        </p:txBody>
      </p:sp>
      <p:sp>
        <p:nvSpPr>
          <p:cNvPr id="123" name="AutoShape 146"/>
          <p:cNvSpPr>
            <a:spLocks noChangeArrowheads="1"/>
          </p:cNvSpPr>
          <p:nvPr/>
        </p:nvSpPr>
        <p:spPr bwMode="auto">
          <a:xfrm>
            <a:off x="9429202" y="2075909"/>
            <a:ext cx="2057400" cy="574675"/>
          </a:xfrm>
          <a:prstGeom prst="roundRect">
            <a:avLst>
              <a:gd name="adj" fmla="val 50000"/>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63500" dir="3187806" algn="ctr" rotWithShape="0">
                    <a:srgbClr val="001D3A"/>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a:r>
              <a:rPr lang="zh-CN" altLang="en-US" sz="1800">
                <a:latin typeface="微软雅黑" panose="020B0503020204020204" pitchFamily="34" charset="-122"/>
                <a:ea typeface="微软雅黑" panose="020B0503020204020204" pitchFamily="34" charset="-122"/>
              </a:rPr>
              <a:t>课程思政是实实在在的教学过程</a:t>
            </a:r>
            <a:endParaRPr lang="zh-CN" altLang="en-US" sz="1800">
              <a:latin typeface="微软雅黑" panose="020B0503020204020204" pitchFamily="34" charset="-122"/>
              <a:ea typeface="微软雅黑" panose="020B0503020204020204" pitchFamily="34" charset="-122"/>
            </a:endParaRPr>
          </a:p>
        </p:txBody>
      </p:sp>
      <p:sp>
        <p:nvSpPr>
          <p:cNvPr id="124" name="Rectangle 147"/>
          <p:cNvSpPr>
            <a:spLocks noChangeArrowheads="1"/>
          </p:cNvSpPr>
          <p:nvPr/>
        </p:nvSpPr>
        <p:spPr bwMode="auto">
          <a:xfrm>
            <a:off x="1819679" y="2610896"/>
            <a:ext cx="1457325" cy="1127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b="0" dirty="0">
                <a:latin typeface="微软雅黑" panose="020B0503020204020204" pitchFamily="34" charset="-122"/>
                <a:ea typeface="微软雅黑" panose="020B0503020204020204" pitchFamily="34" charset="-122"/>
              </a:rPr>
              <a:t>目标、内容、</a:t>
            </a:r>
            <a:endParaRPr lang="zh-CN" altLang="en-US" sz="1400" b="0" dirty="0">
              <a:latin typeface="微软雅黑" panose="020B0503020204020204" pitchFamily="34" charset="-122"/>
              <a:ea typeface="微软雅黑" panose="020B0503020204020204" pitchFamily="34" charset="-122"/>
            </a:endParaRPr>
          </a:p>
          <a:p>
            <a:pPr algn="ctr" eaLnBrk="1" hangingPunct="1"/>
            <a:r>
              <a:rPr lang="zh-CN" altLang="en-US" sz="1400" b="0" dirty="0">
                <a:latin typeface="微软雅黑" panose="020B0503020204020204" pitchFamily="34" charset="-122"/>
                <a:ea typeface="微软雅黑" panose="020B0503020204020204" pitchFamily="34" charset="-122"/>
              </a:rPr>
              <a:t>教师素质、</a:t>
            </a:r>
            <a:endParaRPr lang="zh-CN" altLang="en-US" sz="1400" b="0" dirty="0">
              <a:latin typeface="微软雅黑" panose="020B0503020204020204" pitchFamily="34" charset="-122"/>
              <a:ea typeface="微软雅黑" panose="020B0503020204020204" pitchFamily="34" charset="-122"/>
            </a:endParaRPr>
          </a:p>
          <a:p>
            <a:pPr algn="ctr" eaLnBrk="1" hangingPunct="1"/>
            <a:r>
              <a:rPr lang="zh-CN" altLang="en-US" sz="1400" b="0" dirty="0">
                <a:latin typeface="微软雅黑" panose="020B0503020204020204" pitchFamily="34" charset="-122"/>
                <a:ea typeface="微软雅黑" panose="020B0503020204020204" pitchFamily="34" charset="-122"/>
              </a:rPr>
              <a:t>教学策略、</a:t>
            </a:r>
            <a:endParaRPr lang="zh-CN" altLang="en-US" sz="1400" b="0" dirty="0">
              <a:latin typeface="微软雅黑" panose="020B0503020204020204" pitchFamily="34" charset="-122"/>
              <a:ea typeface="微软雅黑" panose="020B0503020204020204" pitchFamily="34" charset="-122"/>
            </a:endParaRPr>
          </a:p>
          <a:p>
            <a:pPr algn="ctr" eaLnBrk="1" hangingPunct="1"/>
            <a:r>
              <a:rPr lang="zh-CN" altLang="en-US" sz="1400" b="0" dirty="0">
                <a:latin typeface="微软雅黑" panose="020B0503020204020204" pitchFamily="34" charset="-122"/>
                <a:ea typeface="微软雅黑" panose="020B0503020204020204" pitchFamily="34" charset="-122"/>
              </a:rPr>
              <a:t>教学方法</a:t>
            </a:r>
            <a:endParaRPr lang="zh-CN" altLang="en-US" sz="1400" b="0" dirty="0">
              <a:latin typeface="微软雅黑" panose="020B0503020204020204" pitchFamily="34" charset="-122"/>
              <a:ea typeface="微软雅黑" panose="020B0503020204020204" pitchFamily="34" charset="-122"/>
            </a:endParaRPr>
          </a:p>
        </p:txBody>
      </p:sp>
      <p:sp>
        <p:nvSpPr>
          <p:cNvPr id="125" name="Rectangle 148"/>
          <p:cNvSpPr>
            <a:spLocks noChangeArrowheads="1"/>
          </p:cNvSpPr>
          <p:nvPr/>
        </p:nvSpPr>
        <p:spPr bwMode="auto">
          <a:xfrm>
            <a:off x="4154892" y="3642771"/>
            <a:ext cx="1457325" cy="1127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0" dirty="0">
                <a:latin typeface="微软雅黑" panose="020B0503020204020204" pitchFamily="34" charset="-122"/>
                <a:ea typeface="微软雅黑" panose="020B0503020204020204" pitchFamily="34" charset="-122"/>
              </a:rPr>
              <a:t>教师是教学过程主导</a:t>
            </a:r>
            <a:endParaRPr lang="zh-CN" altLang="en-US" sz="1600" b="0" dirty="0">
              <a:latin typeface="微软雅黑" panose="020B0503020204020204" pitchFamily="34" charset="-122"/>
              <a:ea typeface="微软雅黑" panose="020B0503020204020204" pitchFamily="34" charset="-122"/>
            </a:endParaRPr>
          </a:p>
          <a:p>
            <a:pPr algn="ctr" eaLnBrk="1" hangingPunct="1"/>
            <a:r>
              <a:rPr lang="zh-CN" altLang="en-US" sz="1600" b="0" dirty="0">
                <a:latin typeface="微软雅黑" panose="020B0503020204020204" pitchFamily="34" charset="-122"/>
                <a:ea typeface="微软雅黑" panose="020B0503020204020204" pitchFamily="34" charset="-122"/>
              </a:rPr>
              <a:t>利用隐性教育资源</a:t>
            </a:r>
            <a:endParaRPr lang="zh-CN" altLang="en-US" sz="1600" b="0" dirty="0">
              <a:latin typeface="微软雅黑" panose="020B0503020204020204" pitchFamily="34" charset="-122"/>
              <a:ea typeface="微软雅黑" panose="020B0503020204020204" pitchFamily="34" charset="-122"/>
            </a:endParaRPr>
          </a:p>
          <a:p>
            <a:pPr algn="ctr" eaLnBrk="1" hangingPunct="1"/>
            <a:r>
              <a:rPr lang="zh-CN" altLang="en-US" sz="1600" b="0" dirty="0">
                <a:latin typeface="微软雅黑" panose="020B0503020204020204" pitchFamily="34" charset="-122"/>
                <a:ea typeface="微软雅黑" panose="020B0503020204020204" pitchFamily="34" charset="-122"/>
              </a:rPr>
              <a:t>挖掘育人功能</a:t>
            </a:r>
            <a:endParaRPr lang="zh-CN" altLang="en-US" sz="1600" b="0" dirty="0">
              <a:latin typeface="微软雅黑" panose="020B0503020204020204" pitchFamily="34" charset="-122"/>
              <a:ea typeface="微软雅黑" panose="020B0503020204020204" pitchFamily="34" charset="-122"/>
            </a:endParaRPr>
          </a:p>
        </p:txBody>
      </p:sp>
      <p:sp>
        <p:nvSpPr>
          <p:cNvPr id="126" name="Rectangle 149"/>
          <p:cNvSpPr>
            <a:spLocks noChangeArrowheads="1"/>
          </p:cNvSpPr>
          <p:nvPr/>
        </p:nvSpPr>
        <p:spPr bwMode="auto">
          <a:xfrm>
            <a:off x="6739342" y="2521996"/>
            <a:ext cx="1457325" cy="1127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b="0" dirty="0">
                <a:latin typeface="微软雅黑" panose="020B0503020204020204" pitchFamily="34" charset="-122"/>
                <a:ea typeface="微软雅黑" panose="020B0503020204020204" pitchFamily="34" charset="-122"/>
              </a:rPr>
              <a:t>做好预设教学方案</a:t>
            </a:r>
            <a:endParaRPr lang="zh-CN" altLang="en-US" sz="1600" b="0" dirty="0">
              <a:latin typeface="微软雅黑" panose="020B0503020204020204" pitchFamily="34" charset="-122"/>
              <a:ea typeface="微软雅黑" panose="020B0503020204020204" pitchFamily="34" charset="-122"/>
            </a:endParaRPr>
          </a:p>
          <a:p>
            <a:pPr algn="ctr" eaLnBrk="1" hangingPunct="1"/>
            <a:r>
              <a:rPr lang="zh-CN" altLang="en-US" sz="1600" b="0" dirty="0">
                <a:latin typeface="微软雅黑" panose="020B0503020204020204" pitchFamily="34" charset="-122"/>
                <a:ea typeface="微软雅黑" panose="020B0503020204020204" pitchFamily="34" charset="-122"/>
              </a:rPr>
              <a:t>设计好教学环节</a:t>
            </a:r>
            <a:endParaRPr lang="zh-CN" altLang="en-US" sz="1600" b="0" dirty="0">
              <a:latin typeface="微软雅黑" panose="020B0503020204020204" pitchFamily="34" charset="-122"/>
              <a:ea typeface="微软雅黑" panose="020B0503020204020204" pitchFamily="34" charset="-122"/>
            </a:endParaRPr>
          </a:p>
          <a:p>
            <a:pPr algn="ctr" eaLnBrk="1" hangingPunct="1"/>
            <a:r>
              <a:rPr lang="zh-CN" altLang="en-US" sz="1600" b="0" dirty="0">
                <a:latin typeface="微软雅黑" panose="020B0503020204020204" pitchFamily="34" charset="-122"/>
                <a:ea typeface="微软雅黑" panose="020B0503020204020204" pitchFamily="34" charset="-122"/>
              </a:rPr>
              <a:t>驾驭课堂应变能力</a:t>
            </a:r>
            <a:endParaRPr lang="en-US" altLang="zh-CN" sz="1600" b="0" dirty="0">
              <a:latin typeface="微软雅黑" panose="020B0503020204020204" pitchFamily="34" charset="-122"/>
              <a:ea typeface="微软雅黑" panose="020B0503020204020204" pitchFamily="34" charset="-122"/>
            </a:endParaRPr>
          </a:p>
        </p:txBody>
      </p:sp>
      <p:sp>
        <p:nvSpPr>
          <p:cNvPr id="127" name="Rectangle 150"/>
          <p:cNvSpPr>
            <a:spLocks noChangeArrowheads="1"/>
          </p:cNvSpPr>
          <p:nvPr/>
        </p:nvSpPr>
        <p:spPr bwMode="auto">
          <a:xfrm>
            <a:off x="8996767" y="3442746"/>
            <a:ext cx="1457325" cy="1127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b="0" dirty="0">
                <a:latin typeface="微软雅黑" panose="020B0503020204020204" pitchFamily="34" charset="-122"/>
                <a:ea typeface="微软雅黑" panose="020B0503020204020204" pitchFamily="34" charset="-122"/>
              </a:rPr>
              <a:t>强化大学生的思想</a:t>
            </a:r>
            <a:endParaRPr lang="zh-CN" altLang="en-US" sz="1400" b="0" dirty="0">
              <a:latin typeface="微软雅黑" panose="020B0503020204020204" pitchFamily="34" charset="-122"/>
              <a:ea typeface="微软雅黑" panose="020B0503020204020204" pitchFamily="34" charset="-122"/>
            </a:endParaRPr>
          </a:p>
          <a:p>
            <a:pPr algn="ctr" eaLnBrk="1" hangingPunct="1"/>
            <a:r>
              <a:rPr lang="zh-CN" altLang="en-US" sz="1400" b="0" dirty="0">
                <a:latin typeface="微软雅黑" panose="020B0503020204020204" pitchFamily="34" charset="-122"/>
                <a:ea typeface="微软雅黑" panose="020B0503020204020204" pitchFamily="34" charset="-122"/>
              </a:rPr>
              <a:t>认同，与思政课</a:t>
            </a:r>
            <a:endParaRPr lang="zh-CN" altLang="en-US" sz="1400" b="0" dirty="0">
              <a:latin typeface="微软雅黑" panose="020B0503020204020204" pitchFamily="34" charset="-122"/>
              <a:ea typeface="微软雅黑" panose="020B0503020204020204" pitchFamily="34" charset="-122"/>
            </a:endParaRPr>
          </a:p>
          <a:p>
            <a:pPr algn="ctr" eaLnBrk="1" hangingPunct="1"/>
            <a:r>
              <a:rPr lang="zh-CN" altLang="en-US" sz="1400" b="0" dirty="0">
                <a:latin typeface="微软雅黑" panose="020B0503020204020204" pitchFamily="34" charset="-122"/>
                <a:ea typeface="微软雅黑" panose="020B0503020204020204" pitchFamily="34" charset="-122"/>
              </a:rPr>
              <a:t>同向同行。</a:t>
            </a:r>
            <a:endParaRPr lang="zh-CN" altLang="en-US" sz="1400" b="0" dirty="0">
              <a:latin typeface="微软雅黑" panose="020B0503020204020204" pitchFamily="34" charset="-122"/>
              <a:ea typeface="微软雅黑" panose="020B0503020204020204" pitchFamily="34" charset="-122"/>
            </a:endParaRPr>
          </a:p>
        </p:txBody>
      </p:sp>
      <p:sp>
        <p:nvSpPr>
          <p:cNvPr id="4" name="矩形 3"/>
          <p:cNvSpPr/>
          <p:nvPr/>
        </p:nvSpPr>
        <p:spPr>
          <a:xfrm>
            <a:off x="2478405" y="481330"/>
            <a:ext cx="243840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dirty="0">
                <a:solidFill>
                  <a:prstClr val="white"/>
                </a:solidFill>
                <a:ea typeface="微软雅黑" panose="020B0503020204020204" pitchFamily="34" charset="-122"/>
                <a:cs typeface="Arial Unicode MS" pitchFamily="34" charset="-122"/>
              </a:rPr>
              <a:t>总结</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5" name="矩形 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4</a:t>
            </a:r>
            <a:endParaRPr lang="en-US" sz="3200"/>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300" fill="hold"/>
                                        <p:tgtEl>
                                          <p:spTgt spid="8"/>
                                        </p:tgtEl>
                                        <p:attrNameLst>
                                          <p:attrName>ppt_w</p:attrName>
                                        </p:attrNameLst>
                                      </p:cBhvr>
                                      <p:tavLst>
                                        <p:tav tm="0">
                                          <p:val>
                                            <p:fltVal val="0"/>
                                          </p:val>
                                        </p:tav>
                                        <p:tav tm="100000">
                                          <p:val>
                                            <p:strVal val="#ppt_w"/>
                                          </p:val>
                                        </p:tav>
                                      </p:tavLst>
                                    </p:anim>
                                    <p:anim calcmode="lin" valueType="num">
                                      <p:cBhvr>
                                        <p:cTn id="8" dur="300" fill="hold"/>
                                        <p:tgtEl>
                                          <p:spTgt spid="8"/>
                                        </p:tgtEl>
                                        <p:attrNameLst>
                                          <p:attrName>ppt_h</p:attrName>
                                        </p:attrNameLst>
                                      </p:cBhvr>
                                      <p:tavLst>
                                        <p:tav tm="0">
                                          <p:val>
                                            <p:fltVal val="0"/>
                                          </p:val>
                                        </p:tav>
                                        <p:tav tm="100000">
                                          <p:val>
                                            <p:strVal val="#ppt_h"/>
                                          </p:val>
                                        </p:tav>
                                      </p:tavLst>
                                    </p:anim>
                                  </p:childTnLst>
                                </p:cTn>
                              </p:par>
                              <p:par>
                                <p:cTn id="9" presetID="1" presetClass="entr" presetSubtype="0" fill="hold" nodeType="withEffect">
                                  <p:stCondLst>
                                    <p:cond delay="300"/>
                                  </p:stCondLst>
                                  <p:childTnLst>
                                    <p:set>
                                      <p:cBhvr>
                                        <p:cTn id="10" dur="1" fill="hold">
                                          <p:stCondLst>
                                            <p:cond delay="0"/>
                                          </p:stCondLst>
                                        </p:cTn>
                                        <p:tgtEl>
                                          <p:spTgt spid="22"/>
                                        </p:tgtEl>
                                        <p:attrNameLst>
                                          <p:attrName>style.visibility</p:attrName>
                                        </p:attrNameLst>
                                      </p:cBhvr>
                                      <p:to>
                                        <p:strVal val="visible"/>
                                      </p:to>
                                    </p:set>
                                  </p:childTnLst>
                                </p:cTn>
                              </p:par>
                              <p:par>
                                <p:cTn id="11" presetID="6" presetClass="emph" presetSubtype="0" fill="hold" nodeType="withEffect">
                                  <p:stCondLst>
                                    <p:cond delay="300"/>
                                  </p:stCondLst>
                                  <p:childTnLst>
                                    <p:animScale>
                                      <p:cBhvr>
                                        <p:cTn id="12" dur="200" fill="hold"/>
                                        <p:tgtEl>
                                          <p:spTgt spid="22"/>
                                        </p:tgtEl>
                                      </p:cBhvr>
                                      <p:by x="150000" y="150000"/>
                                    </p:animScale>
                                  </p:childTnLst>
                                </p:cTn>
                              </p:par>
                              <p:par>
                                <p:cTn id="13" presetID="10" presetClass="exit" presetSubtype="0" fill="hold" nodeType="withEffect">
                                  <p:stCondLst>
                                    <p:cond delay="300"/>
                                  </p:stCondLst>
                                  <p:childTnLst>
                                    <p:animEffect transition="out" filter="fade">
                                      <p:cBhvr>
                                        <p:cTn id="14" dur="200"/>
                                        <p:tgtEl>
                                          <p:spTgt spid="22"/>
                                        </p:tgtEl>
                                      </p:cBhvr>
                                    </p:animEffect>
                                    <p:set>
                                      <p:cBhvr>
                                        <p:cTn id="15" dur="1" fill="hold">
                                          <p:stCondLst>
                                            <p:cond delay="199"/>
                                          </p:stCondLst>
                                        </p:cTn>
                                        <p:tgtEl>
                                          <p:spTgt spid="22"/>
                                        </p:tgtEl>
                                        <p:attrNameLst>
                                          <p:attrName>style.visibility</p:attrName>
                                        </p:attrNameLst>
                                      </p:cBhvr>
                                      <p:to>
                                        <p:strVal val="hidden"/>
                                      </p:to>
                                    </p:set>
                                  </p:childTnLst>
                                </p:cTn>
                              </p:par>
                            </p:childTnLst>
                          </p:cTn>
                        </p:par>
                        <p:par>
                          <p:cTn id="16" fill="hold">
                            <p:stCondLst>
                              <p:cond delay="500"/>
                            </p:stCondLst>
                            <p:childTnLst>
                              <p:par>
                                <p:cTn id="17" presetID="23" presetClass="entr" presetSubtype="16"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p:cTn id="19" dur="300" fill="hold"/>
                                        <p:tgtEl>
                                          <p:spTgt spid="36"/>
                                        </p:tgtEl>
                                        <p:attrNameLst>
                                          <p:attrName>ppt_w</p:attrName>
                                        </p:attrNameLst>
                                      </p:cBhvr>
                                      <p:tavLst>
                                        <p:tav tm="0">
                                          <p:val>
                                            <p:fltVal val="0"/>
                                          </p:val>
                                        </p:tav>
                                        <p:tav tm="100000">
                                          <p:val>
                                            <p:strVal val="#ppt_w"/>
                                          </p:val>
                                        </p:tav>
                                      </p:tavLst>
                                    </p:anim>
                                    <p:anim calcmode="lin" valueType="num">
                                      <p:cBhvr>
                                        <p:cTn id="20" dur="300" fill="hold"/>
                                        <p:tgtEl>
                                          <p:spTgt spid="36"/>
                                        </p:tgtEl>
                                        <p:attrNameLst>
                                          <p:attrName>ppt_h</p:attrName>
                                        </p:attrNameLst>
                                      </p:cBhvr>
                                      <p:tavLst>
                                        <p:tav tm="0">
                                          <p:val>
                                            <p:fltVal val="0"/>
                                          </p:val>
                                        </p:tav>
                                        <p:tav tm="100000">
                                          <p:val>
                                            <p:strVal val="#ppt_h"/>
                                          </p:val>
                                        </p:tav>
                                      </p:tavLst>
                                    </p:anim>
                                  </p:childTnLst>
                                </p:cTn>
                              </p:par>
                              <p:par>
                                <p:cTn id="21" presetID="1" presetClass="entr" presetSubtype="0" fill="hold" nodeType="withEffect">
                                  <p:stCondLst>
                                    <p:cond delay="300"/>
                                  </p:stCondLst>
                                  <p:childTnLst>
                                    <p:set>
                                      <p:cBhvr>
                                        <p:cTn id="22" dur="1" fill="hold">
                                          <p:stCondLst>
                                            <p:cond delay="0"/>
                                          </p:stCondLst>
                                        </p:cTn>
                                        <p:tgtEl>
                                          <p:spTgt spid="50"/>
                                        </p:tgtEl>
                                        <p:attrNameLst>
                                          <p:attrName>style.visibility</p:attrName>
                                        </p:attrNameLst>
                                      </p:cBhvr>
                                      <p:to>
                                        <p:strVal val="visible"/>
                                      </p:to>
                                    </p:set>
                                  </p:childTnLst>
                                </p:cTn>
                              </p:par>
                              <p:par>
                                <p:cTn id="23" presetID="6" presetClass="emph" presetSubtype="0" fill="hold" nodeType="withEffect">
                                  <p:stCondLst>
                                    <p:cond delay="300"/>
                                  </p:stCondLst>
                                  <p:childTnLst>
                                    <p:animScale>
                                      <p:cBhvr>
                                        <p:cTn id="24" dur="200" fill="hold"/>
                                        <p:tgtEl>
                                          <p:spTgt spid="50"/>
                                        </p:tgtEl>
                                      </p:cBhvr>
                                      <p:by x="150000" y="150000"/>
                                    </p:animScale>
                                  </p:childTnLst>
                                </p:cTn>
                              </p:par>
                              <p:par>
                                <p:cTn id="25" presetID="10" presetClass="exit" presetSubtype="0" fill="hold" nodeType="withEffect">
                                  <p:stCondLst>
                                    <p:cond delay="300"/>
                                  </p:stCondLst>
                                  <p:childTnLst>
                                    <p:animEffect transition="out" filter="fade">
                                      <p:cBhvr>
                                        <p:cTn id="26" dur="200"/>
                                        <p:tgtEl>
                                          <p:spTgt spid="50"/>
                                        </p:tgtEl>
                                      </p:cBhvr>
                                    </p:animEffect>
                                    <p:set>
                                      <p:cBhvr>
                                        <p:cTn id="27" dur="1" fill="hold">
                                          <p:stCondLst>
                                            <p:cond delay="199"/>
                                          </p:stCondLst>
                                        </p:cTn>
                                        <p:tgtEl>
                                          <p:spTgt spid="50"/>
                                        </p:tgtEl>
                                        <p:attrNameLst>
                                          <p:attrName>style.visibility</p:attrName>
                                        </p:attrNameLst>
                                      </p:cBhvr>
                                      <p:to>
                                        <p:strVal val="hidden"/>
                                      </p:to>
                                    </p:set>
                                  </p:childTnLst>
                                </p:cTn>
                              </p:par>
                            </p:childTnLst>
                          </p:cTn>
                        </p:par>
                        <p:par>
                          <p:cTn id="28" fill="hold">
                            <p:stCondLst>
                              <p:cond delay="1000"/>
                            </p:stCondLst>
                            <p:childTnLst>
                              <p:par>
                                <p:cTn id="29" presetID="23" presetClass="entr" presetSubtype="16"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p:cTn id="31" dur="300" fill="hold"/>
                                        <p:tgtEl>
                                          <p:spTgt spid="64"/>
                                        </p:tgtEl>
                                        <p:attrNameLst>
                                          <p:attrName>ppt_w</p:attrName>
                                        </p:attrNameLst>
                                      </p:cBhvr>
                                      <p:tavLst>
                                        <p:tav tm="0">
                                          <p:val>
                                            <p:fltVal val="0"/>
                                          </p:val>
                                        </p:tav>
                                        <p:tav tm="100000">
                                          <p:val>
                                            <p:strVal val="#ppt_w"/>
                                          </p:val>
                                        </p:tav>
                                      </p:tavLst>
                                    </p:anim>
                                    <p:anim calcmode="lin" valueType="num">
                                      <p:cBhvr>
                                        <p:cTn id="32" dur="300" fill="hold"/>
                                        <p:tgtEl>
                                          <p:spTgt spid="64"/>
                                        </p:tgtEl>
                                        <p:attrNameLst>
                                          <p:attrName>ppt_h</p:attrName>
                                        </p:attrNameLst>
                                      </p:cBhvr>
                                      <p:tavLst>
                                        <p:tav tm="0">
                                          <p:val>
                                            <p:fltVal val="0"/>
                                          </p:val>
                                        </p:tav>
                                        <p:tav tm="100000">
                                          <p:val>
                                            <p:strVal val="#ppt_h"/>
                                          </p:val>
                                        </p:tav>
                                      </p:tavLst>
                                    </p:anim>
                                  </p:childTnLst>
                                </p:cTn>
                              </p:par>
                              <p:par>
                                <p:cTn id="33" presetID="1" presetClass="entr" presetSubtype="0" fill="hold" nodeType="withEffect">
                                  <p:stCondLst>
                                    <p:cond delay="300"/>
                                  </p:stCondLst>
                                  <p:childTnLst>
                                    <p:set>
                                      <p:cBhvr>
                                        <p:cTn id="34" dur="1" fill="hold">
                                          <p:stCondLst>
                                            <p:cond delay="0"/>
                                          </p:stCondLst>
                                        </p:cTn>
                                        <p:tgtEl>
                                          <p:spTgt spid="78"/>
                                        </p:tgtEl>
                                        <p:attrNameLst>
                                          <p:attrName>style.visibility</p:attrName>
                                        </p:attrNameLst>
                                      </p:cBhvr>
                                      <p:to>
                                        <p:strVal val="visible"/>
                                      </p:to>
                                    </p:set>
                                  </p:childTnLst>
                                </p:cTn>
                              </p:par>
                              <p:par>
                                <p:cTn id="35" presetID="6" presetClass="emph" presetSubtype="0" fill="hold" nodeType="withEffect">
                                  <p:stCondLst>
                                    <p:cond delay="300"/>
                                  </p:stCondLst>
                                  <p:childTnLst>
                                    <p:animScale>
                                      <p:cBhvr>
                                        <p:cTn id="36" dur="200" fill="hold"/>
                                        <p:tgtEl>
                                          <p:spTgt spid="78"/>
                                        </p:tgtEl>
                                      </p:cBhvr>
                                      <p:by x="150000" y="150000"/>
                                    </p:animScale>
                                  </p:childTnLst>
                                </p:cTn>
                              </p:par>
                              <p:par>
                                <p:cTn id="37" presetID="10" presetClass="exit" presetSubtype="0" fill="hold" nodeType="withEffect">
                                  <p:stCondLst>
                                    <p:cond delay="300"/>
                                  </p:stCondLst>
                                  <p:childTnLst>
                                    <p:animEffect transition="out" filter="fade">
                                      <p:cBhvr>
                                        <p:cTn id="38" dur="200"/>
                                        <p:tgtEl>
                                          <p:spTgt spid="78"/>
                                        </p:tgtEl>
                                      </p:cBhvr>
                                    </p:animEffect>
                                    <p:set>
                                      <p:cBhvr>
                                        <p:cTn id="39" dur="1" fill="hold">
                                          <p:stCondLst>
                                            <p:cond delay="199"/>
                                          </p:stCondLst>
                                        </p:cTn>
                                        <p:tgtEl>
                                          <p:spTgt spid="78"/>
                                        </p:tgtEl>
                                        <p:attrNameLst>
                                          <p:attrName>style.visibility</p:attrName>
                                        </p:attrNameLst>
                                      </p:cBhvr>
                                      <p:to>
                                        <p:strVal val="hidden"/>
                                      </p:to>
                                    </p:set>
                                  </p:childTnLst>
                                </p:cTn>
                              </p:par>
                            </p:childTnLst>
                          </p:cTn>
                        </p:par>
                        <p:par>
                          <p:cTn id="40" fill="hold">
                            <p:stCondLst>
                              <p:cond delay="1500"/>
                            </p:stCondLst>
                            <p:childTnLst>
                              <p:par>
                                <p:cTn id="41" presetID="23" presetClass="entr" presetSubtype="16" fill="hold" nodeType="afterEffect">
                                  <p:stCondLst>
                                    <p:cond delay="0"/>
                                  </p:stCondLst>
                                  <p:childTnLst>
                                    <p:set>
                                      <p:cBhvr>
                                        <p:cTn id="42" dur="1" fill="hold">
                                          <p:stCondLst>
                                            <p:cond delay="0"/>
                                          </p:stCondLst>
                                        </p:cTn>
                                        <p:tgtEl>
                                          <p:spTgt spid="92"/>
                                        </p:tgtEl>
                                        <p:attrNameLst>
                                          <p:attrName>style.visibility</p:attrName>
                                        </p:attrNameLst>
                                      </p:cBhvr>
                                      <p:to>
                                        <p:strVal val="visible"/>
                                      </p:to>
                                    </p:set>
                                    <p:anim calcmode="lin" valueType="num">
                                      <p:cBhvr>
                                        <p:cTn id="43" dur="300" fill="hold"/>
                                        <p:tgtEl>
                                          <p:spTgt spid="92"/>
                                        </p:tgtEl>
                                        <p:attrNameLst>
                                          <p:attrName>ppt_w</p:attrName>
                                        </p:attrNameLst>
                                      </p:cBhvr>
                                      <p:tavLst>
                                        <p:tav tm="0">
                                          <p:val>
                                            <p:fltVal val="0"/>
                                          </p:val>
                                        </p:tav>
                                        <p:tav tm="100000">
                                          <p:val>
                                            <p:strVal val="#ppt_w"/>
                                          </p:val>
                                        </p:tav>
                                      </p:tavLst>
                                    </p:anim>
                                    <p:anim calcmode="lin" valueType="num">
                                      <p:cBhvr>
                                        <p:cTn id="44" dur="300" fill="hold"/>
                                        <p:tgtEl>
                                          <p:spTgt spid="92"/>
                                        </p:tgtEl>
                                        <p:attrNameLst>
                                          <p:attrName>ppt_h</p:attrName>
                                        </p:attrNameLst>
                                      </p:cBhvr>
                                      <p:tavLst>
                                        <p:tav tm="0">
                                          <p:val>
                                            <p:fltVal val="0"/>
                                          </p:val>
                                        </p:tav>
                                        <p:tav tm="100000">
                                          <p:val>
                                            <p:strVal val="#ppt_h"/>
                                          </p:val>
                                        </p:tav>
                                      </p:tavLst>
                                    </p:anim>
                                  </p:childTnLst>
                                </p:cTn>
                              </p:par>
                              <p:par>
                                <p:cTn id="45" presetID="1" presetClass="entr" presetSubtype="0" fill="hold" nodeType="withEffect">
                                  <p:stCondLst>
                                    <p:cond delay="300"/>
                                  </p:stCondLst>
                                  <p:childTnLst>
                                    <p:set>
                                      <p:cBhvr>
                                        <p:cTn id="46" dur="1" fill="hold">
                                          <p:stCondLst>
                                            <p:cond delay="0"/>
                                          </p:stCondLst>
                                        </p:cTn>
                                        <p:tgtEl>
                                          <p:spTgt spid="106"/>
                                        </p:tgtEl>
                                        <p:attrNameLst>
                                          <p:attrName>style.visibility</p:attrName>
                                        </p:attrNameLst>
                                      </p:cBhvr>
                                      <p:to>
                                        <p:strVal val="visible"/>
                                      </p:to>
                                    </p:set>
                                  </p:childTnLst>
                                </p:cTn>
                              </p:par>
                              <p:par>
                                <p:cTn id="47" presetID="6" presetClass="emph" presetSubtype="0" fill="hold" nodeType="withEffect">
                                  <p:stCondLst>
                                    <p:cond delay="300"/>
                                  </p:stCondLst>
                                  <p:childTnLst>
                                    <p:animScale>
                                      <p:cBhvr>
                                        <p:cTn id="48" dur="200" fill="hold"/>
                                        <p:tgtEl>
                                          <p:spTgt spid="106"/>
                                        </p:tgtEl>
                                      </p:cBhvr>
                                      <p:by x="150000" y="150000"/>
                                    </p:animScale>
                                  </p:childTnLst>
                                </p:cTn>
                              </p:par>
                              <p:par>
                                <p:cTn id="49" presetID="10" presetClass="exit" presetSubtype="0" fill="hold" nodeType="withEffect">
                                  <p:stCondLst>
                                    <p:cond delay="300"/>
                                  </p:stCondLst>
                                  <p:childTnLst>
                                    <p:animEffect transition="out" filter="fade">
                                      <p:cBhvr>
                                        <p:cTn id="50" dur="200"/>
                                        <p:tgtEl>
                                          <p:spTgt spid="106"/>
                                        </p:tgtEl>
                                      </p:cBhvr>
                                    </p:animEffect>
                                    <p:set>
                                      <p:cBhvr>
                                        <p:cTn id="51" dur="1" fill="hold">
                                          <p:stCondLst>
                                            <p:cond delay="199"/>
                                          </p:stCondLst>
                                        </p:cTn>
                                        <p:tgtEl>
                                          <p:spTgt spid="106"/>
                                        </p:tgtEl>
                                        <p:attrNameLst>
                                          <p:attrName>style.visibility</p:attrName>
                                        </p:attrNameLst>
                                      </p:cBhvr>
                                      <p:to>
                                        <p:strVal val="hidden"/>
                                      </p:to>
                                    </p:set>
                                  </p:childTnLst>
                                </p:cTn>
                              </p:par>
                            </p:childTnLst>
                          </p:cTn>
                        </p:par>
                        <p:par>
                          <p:cTn id="52" fill="hold">
                            <p:stCondLst>
                              <p:cond delay="2000"/>
                            </p:stCondLst>
                            <p:childTnLst>
                              <p:par>
                                <p:cTn id="53" presetID="8" presetClass="emph" presetSubtype="0" fill="hold" nodeType="afterEffect">
                                  <p:stCondLst>
                                    <p:cond delay="0"/>
                                  </p:stCondLst>
                                  <p:childTnLst>
                                    <p:animRot by="-43199940">
                                      <p:cBhvr>
                                        <p:cTn id="54" dur="2000" fill="hold"/>
                                        <p:tgtEl>
                                          <p:spTgt spid="8"/>
                                        </p:tgtEl>
                                        <p:attrNameLst>
                                          <p:attrName>r</p:attrName>
                                        </p:attrNameLst>
                                      </p:cBhvr>
                                    </p:animRot>
                                  </p:childTnLst>
                                </p:cTn>
                              </p:par>
                              <p:par>
                                <p:cTn id="55" presetID="8" presetClass="emph" presetSubtype="0" fill="hold" nodeType="withEffect">
                                  <p:stCondLst>
                                    <p:cond delay="0"/>
                                  </p:stCondLst>
                                  <p:childTnLst>
                                    <p:animRot by="-43199940">
                                      <p:cBhvr>
                                        <p:cTn id="56" dur="2000" fill="hold"/>
                                        <p:tgtEl>
                                          <p:spTgt spid="36"/>
                                        </p:tgtEl>
                                        <p:attrNameLst>
                                          <p:attrName>r</p:attrName>
                                        </p:attrNameLst>
                                      </p:cBhvr>
                                    </p:animRot>
                                  </p:childTnLst>
                                </p:cTn>
                              </p:par>
                              <p:par>
                                <p:cTn id="57" presetID="8" presetClass="emph" presetSubtype="0" fill="hold" nodeType="withEffect">
                                  <p:stCondLst>
                                    <p:cond delay="0"/>
                                  </p:stCondLst>
                                  <p:childTnLst>
                                    <p:animRot by="-43199940">
                                      <p:cBhvr>
                                        <p:cTn id="58" dur="2000" fill="hold"/>
                                        <p:tgtEl>
                                          <p:spTgt spid="64"/>
                                        </p:tgtEl>
                                        <p:attrNameLst>
                                          <p:attrName>r</p:attrName>
                                        </p:attrNameLst>
                                      </p:cBhvr>
                                    </p:animRot>
                                  </p:childTnLst>
                                </p:cTn>
                              </p:par>
                              <p:par>
                                <p:cTn id="59" presetID="8" presetClass="emph" presetSubtype="0" fill="hold" nodeType="withEffect">
                                  <p:stCondLst>
                                    <p:cond delay="0"/>
                                  </p:stCondLst>
                                  <p:childTnLst>
                                    <p:animRot by="-43199940">
                                      <p:cBhvr>
                                        <p:cTn id="60" dur="2000" fill="hold"/>
                                        <p:tgtEl>
                                          <p:spTgt spid="92"/>
                                        </p:tgtEl>
                                        <p:attrNameLst>
                                          <p:attrName>r</p:attrName>
                                        </p:attrNameLst>
                                      </p:cBhvr>
                                    </p:animRot>
                                  </p:childTnLst>
                                </p:cTn>
                              </p:par>
                              <p:par>
                                <p:cTn id="61" presetID="42" presetClass="entr" presetSubtype="0" fill="hold" grpId="0" nodeType="withEffect">
                                  <p:stCondLst>
                                    <p:cond delay="1000"/>
                                  </p:stCondLst>
                                  <p:childTnLst>
                                    <p:set>
                                      <p:cBhvr>
                                        <p:cTn id="62" dur="1" fill="hold">
                                          <p:stCondLst>
                                            <p:cond delay="0"/>
                                          </p:stCondLst>
                                        </p:cTn>
                                        <p:tgtEl>
                                          <p:spTgt spid="120"/>
                                        </p:tgtEl>
                                        <p:attrNameLst>
                                          <p:attrName>style.visibility</p:attrName>
                                        </p:attrNameLst>
                                      </p:cBhvr>
                                      <p:to>
                                        <p:strVal val="visible"/>
                                      </p:to>
                                    </p:set>
                                    <p:animEffect transition="in" filter="fade">
                                      <p:cBhvr>
                                        <p:cTn id="63" dur="1000"/>
                                        <p:tgtEl>
                                          <p:spTgt spid="120"/>
                                        </p:tgtEl>
                                      </p:cBhvr>
                                    </p:animEffect>
                                    <p:anim calcmode="lin" valueType="num">
                                      <p:cBhvr>
                                        <p:cTn id="64" dur="1000" fill="hold"/>
                                        <p:tgtEl>
                                          <p:spTgt spid="120"/>
                                        </p:tgtEl>
                                        <p:attrNameLst>
                                          <p:attrName>ppt_x</p:attrName>
                                        </p:attrNameLst>
                                      </p:cBhvr>
                                      <p:tavLst>
                                        <p:tav tm="0">
                                          <p:val>
                                            <p:strVal val="#ppt_x"/>
                                          </p:val>
                                        </p:tav>
                                        <p:tav tm="100000">
                                          <p:val>
                                            <p:strVal val="#ppt_x"/>
                                          </p:val>
                                        </p:tav>
                                      </p:tavLst>
                                    </p:anim>
                                    <p:anim calcmode="lin" valueType="num">
                                      <p:cBhvr>
                                        <p:cTn id="65" dur="1000" fill="hold"/>
                                        <p:tgtEl>
                                          <p:spTgt spid="1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121"/>
                                        </p:tgtEl>
                                        <p:attrNameLst>
                                          <p:attrName>style.visibility</p:attrName>
                                        </p:attrNameLst>
                                      </p:cBhvr>
                                      <p:to>
                                        <p:strVal val="visible"/>
                                      </p:to>
                                    </p:set>
                                    <p:animEffect transition="in" filter="fade">
                                      <p:cBhvr>
                                        <p:cTn id="68" dur="1000"/>
                                        <p:tgtEl>
                                          <p:spTgt spid="121"/>
                                        </p:tgtEl>
                                      </p:cBhvr>
                                    </p:animEffect>
                                    <p:anim calcmode="lin" valueType="num">
                                      <p:cBhvr>
                                        <p:cTn id="69" dur="1000" fill="hold"/>
                                        <p:tgtEl>
                                          <p:spTgt spid="121"/>
                                        </p:tgtEl>
                                        <p:attrNameLst>
                                          <p:attrName>ppt_x</p:attrName>
                                        </p:attrNameLst>
                                      </p:cBhvr>
                                      <p:tavLst>
                                        <p:tav tm="0">
                                          <p:val>
                                            <p:strVal val="#ppt_x"/>
                                          </p:val>
                                        </p:tav>
                                        <p:tav tm="100000">
                                          <p:val>
                                            <p:strVal val="#ppt_x"/>
                                          </p:val>
                                        </p:tav>
                                      </p:tavLst>
                                    </p:anim>
                                    <p:anim calcmode="lin" valueType="num">
                                      <p:cBhvr>
                                        <p:cTn id="70" dur="1000" fill="hold"/>
                                        <p:tgtEl>
                                          <p:spTgt spid="121"/>
                                        </p:tgtEl>
                                        <p:attrNameLst>
                                          <p:attrName>ppt_y</p:attrName>
                                        </p:attrNameLst>
                                      </p:cBhvr>
                                      <p:tavLst>
                                        <p:tav tm="0">
                                          <p:val>
                                            <p:strVal val="#ppt_y+.1"/>
                                          </p:val>
                                        </p:tav>
                                        <p:tav tm="100000">
                                          <p:val>
                                            <p:strVal val="#ppt_y"/>
                                          </p:val>
                                        </p:tav>
                                      </p:tavLst>
                                    </p:anim>
                                  </p:childTnLst>
                                </p:cTn>
                              </p:par>
                              <p:par>
                                <p:cTn id="71" presetID="47" presetClass="entr" presetSubtype="0" fill="hold" grpId="0" nodeType="withEffect">
                                  <p:stCondLst>
                                    <p:cond delay="1000"/>
                                  </p:stCondLst>
                                  <p:childTnLst>
                                    <p:set>
                                      <p:cBhvr>
                                        <p:cTn id="72" dur="1" fill="hold">
                                          <p:stCondLst>
                                            <p:cond delay="0"/>
                                          </p:stCondLst>
                                        </p:cTn>
                                        <p:tgtEl>
                                          <p:spTgt spid="122"/>
                                        </p:tgtEl>
                                        <p:attrNameLst>
                                          <p:attrName>style.visibility</p:attrName>
                                        </p:attrNameLst>
                                      </p:cBhvr>
                                      <p:to>
                                        <p:strVal val="visible"/>
                                      </p:to>
                                    </p:set>
                                    <p:animEffect transition="in" filter="fade">
                                      <p:cBhvr>
                                        <p:cTn id="73" dur="1000"/>
                                        <p:tgtEl>
                                          <p:spTgt spid="122"/>
                                        </p:tgtEl>
                                      </p:cBhvr>
                                    </p:animEffect>
                                    <p:anim calcmode="lin" valueType="num">
                                      <p:cBhvr>
                                        <p:cTn id="74" dur="1000" fill="hold"/>
                                        <p:tgtEl>
                                          <p:spTgt spid="122"/>
                                        </p:tgtEl>
                                        <p:attrNameLst>
                                          <p:attrName>ppt_x</p:attrName>
                                        </p:attrNameLst>
                                      </p:cBhvr>
                                      <p:tavLst>
                                        <p:tav tm="0">
                                          <p:val>
                                            <p:strVal val="#ppt_x"/>
                                          </p:val>
                                        </p:tav>
                                        <p:tav tm="100000">
                                          <p:val>
                                            <p:strVal val="#ppt_x"/>
                                          </p:val>
                                        </p:tav>
                                      </p:tavLst>
                                    </p:anim>
                                    <p:anim calcmode="lin" valueType="num">
                                      <p:cBhvr>
                                        <p:cTn id="75" dur="1000" fill="hold"/>
                                        <p:tgtEl>
                                          <p:spTgt spid="122"/>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000"/>
                                  </p:stCondLst>
                                  <p:childTnLst>
                                    <p:set>
                                      <p:cBhvr>
                                        <p:cTn id="77" dur="1" fill="hold">
                                          <p:stCondLst>
                                            <p:cond delay="0"/>
                                          </p:stCondLst>
                                        </p:cTn>
                                        <p:tgtEl>
                                          <p:spTgt spid="123"/>
                                        </p:tgtEl>
                                        <p:attrNameLst>
                                          <p:attrName>style.visibility</p:attrName>
                                        </p:attrNameLst>
                                      </p:cBhvr>
                                      <p:to>
                                        <p:strVal val="visible"/>
                                      </p:to>
                                    </p:set>
                                    <p:animEffect transition="in" filter="fade">
                                      <p:cBhvr>
                                        <p:cTn id="78" dur="1000"/>
                                        <p:tgtEl>
                                          <p:spTgt spid="123"/>
                                        </p:tgtEl>
                                      </p:cBhvr>
                                    </p:animEffect>
                                    <p:anim calcmode="lin" valueType="num">
                                      <p:cBhvr>
                                        <p:cTn id="79" dur="1000" fill="hold"/>
                                        <p:tgtEl>
                                          <p:spTgt spid="123"/>
                                        </p:tgtEl>
                                        <p:attrNameLst>
                                          <p:attrName>ppt_x</p:attrName>
                                        </p:attrNameLst>
                                      </p:cBhvr>
                                      <p:tavLst>
                                        <p:tav tm="0">
                                          <p:val>
                                            <p:strVal val="#ppt_x"/>
                                          </p:val>
                                        </p:tav>
                                        <p:tav tm="100000">
                                          <p:val>
                                            <p:strVal val="#ppt_x"/>
                                          </p:val>
                                        </p:tav>
                                      </p:tavLst>
                                    </p:anim>
                                    <p:anim calcmode="lin" valueType="num">
                                      <p:cBhvr>
                                        <p:cTn id="80" dur="1000" fill="hold"/>
                                        <p:tgtEl>
                                          <p:spTgt spid="123"/>
                                        </p:tgtEl>
                                        <p:attrNameLst>
                                          <p:attrName>ppt_y</p:attrName>
                                        </p:attrNameLst>
                                      </p:cBhvr>
                                      <p:tavLst>
                                        <p:tav tm="0">
                                          <p:val>
                                            <p:strVal val="#ppt_y+.1"/>
                                          </p:val>
                                        </p:tav>
                                        <p:tav tm="100000">
                                          <p:val>
                                            <p:strVal val="#ppt_y"/>
                                          </p:val>
                                        </p:tav>
                                      </p:tavLst>
                                    </p:anim>
                                  </p:childTnLst>
                                </p:cTn>
                              </p:par>
                              <p:par>
                                <p:cTn id="81" presetID="10" presetClass="entr" presetSubtype="0" fill="hold" grpId="0" nodeType="withEffect">
                                  <p:stCondLst>
                                    <p:cond delay="1500"/>
                                  </p:stCondLst>
                                  <p:childTnLst>
                                    <p:set>
                                      <p:cBhvr>
                                        <p:cTn id="82" dur="1" fill="hold">
                                          <p:stCondLst>
                                            <p:cond delay="0"/>
                                          </p:stCondLst>
                                        </p:cTn>
                                        <p:tgtEl>
                                          <p:spTgt spid="124"/>
                                        </p:tgtEl>
                                        <p:attrNameLst>
                                          <p:attrName>style.visibility</p:attrName>
                                        </p:attrNameLst>
                                      </p:cBhvr>
                                      <p:to>
                                        <p:strVal val="visible"/>
                                      </p:to>
                                    </p:set>
                                    <p:animEffect transition="in" filter="fade">
                                      <p:cBhvr>
                                        <p:cTn id="83" dur="800"/>
                                        <p:tgtEl>
                                          <p:spTgt spid="124"/>
                                        </p:tgtEl>
                                      </p:cBhvr>
                                    </p:animEffect>
                                  </p:childTnLst>
                                </p:cTn>
                              </p:par>
                              <p:par>
                                <p:cTn id="84" presetID="10" presetClass="entr" presetSubtype="0" fill="hold" grpId="0" nodeType="withEffect">
                                  <p:stCondLst>
                                    <p:cond delay="1500"/>
                                  </p:stCondLst>
                                  <p:childTnLst>
                                    <p:set>
                                      <p:cBhvr>
                                        <p:cTn id="85" dur="1" fill="hold">
                                          <p:stCondLst>
                                            <p:cond delay="0"/>
                                          </p:stCondLst>
                                        </p:cTn>
                                        <p:tgtEl>
                                          <p:spTgt spid="125"/>
                                        </p:tgtEl>
                                        <p:attrNameLst>
                                          <p:attrName>style.visibility</p:attrName>
                                        </p:attrNameLst>
                                      </p:cBhvr>
                                      <p:to>
                                        <p:strVal val="visible"/>
                                      </p:to>
                                    </p:set>
                                    <p:animEffect transition="in" filter="fade">
                                      <p:cBhvr>
                                        <p:cTn id="86" dur="800"/>
                                        <p:tgtEl>
                                          <p:spTgt spid="125"/>
                                        </p:tgtEl>
                                      </p:cBhvr>
                                    </p:animEffect>
                                  </p:childTnLst>
                                </p:cTn>
                              </p:par>
                              <p:par>
                                <p:cTn id="87" presetID="10" presetClass="entr" presetSubtype="0" fill="hold" grpId="0" nodeType="withEffect">
                                  <p:stCondLst>
                                    <p:cond delay="1500"/>
                                  </p:stCondLst>
                                  <p:childTnLst>
                                    <p:set>
                                      <p:cBhvr>
                                        <p:cTn id="88" dur="1" fill="hold">
                                          <p:stCondLst>
                                            <p:cond delay="0"/>
                                          </p:stCondLst>
                                        </p:cTn>
                                        <p:tgtEl>
                                          <p:spTgt spid="126"/>
                                        </p:tgtEl>
                                        <p:attrNameLst>
                                          <p:attrName>style.visibility</p:attrName>
                                        </p:attrNameLst>
                                      </p:cBhvr>
                                      <p:to>
                                        <p:strVal val="visible"/>
                                      </p:to>
                                    </p:set>
                                    <p:animEffect transition="in" filter="fade">
                                      <p:cBhvr>
                                        <p:cTn id="89" dur="800"/>
                                        <p:tgtEl>
                                          <p:spTgt spid="126"/>
                                        </p:tgtEl>
                                      </p:cBhvr>
                                    </p:animEffect>
                                  </p:childTnLst>
                                </p:cTn>
                              </p:par>
                              <p:par>
                                <p:cTn id="90" presetID="10" presetClass="entr" presetSubtype="0" fill="hold" grpId="0" nodeType="withEffect">
                                  <p:stCondLst>
                                    <p:cond delay="1500"/>
                                  </p:stCondLst>
                                  <p:childTnLst>
                                    <p:set>
                                      <p:cBhvr>
                                        <p:cTn id="91" dur="1" fill="hold">
                                          <p:stCondLst>
                                            <p:cond delay="0"/>
                                          </p:stCondLst>
                                        </p:cTn>
                                        <p:tgtEl>
                                          <p:spTgt spid="127"/>
                                        </p:tgtEl>
                                        <p:attrNameLst>
                                          <p:attrName>style.visibility</p:attrName>
                                        </p:attrNameLst>
                                      </p:cBhvr>
                                      <p:to>
                                        <p:strVal val="visible"/>
                                      </p:to>
                                    </p:set>
                                    <p:animEffect transition="in" filter="fade">
                                      <p:cBhvr>
                                        <p:cTn id="92" dur="8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autoUpdateAnimBg="0"/>
      <p:bldP spid="121" grpId="0" autoUpdateAnimBg="0"/>
      <p:bldP spid="122" grpId="0" autoUpdateAnimBg="0"/>
      <p:bldP spid="123" grpId="0" bldLvl="0" animBg="1" autoUpdateAnimBg="0"/>
      <p:bldP spid="124" grpId="0" autoUpdateAnimBg="0"/>
      <p:bldP spid="125" grpId="0" autoUpdateAnimBg="0"/>
      <p:bldP spid="126" grpId="0" autoUpdateAnimBg="0"/>
      <p:bldP spid="127"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0"/>
          <p:cNvSpPr txBox="1">
            <a:spLocks noChangeArrowheads="1"/>
          </p:cNvSpPr>
          <p:nvPr/>
        </p:nvSpPr>
        <p:spPr bwMode="auto">
          <a:xfrm>
            <a:off x="623392" y="1198786"/>
            <a:ext cx="3002280" cy="1198880"/>
          </a:xfrm>
          <a:prstGeom prst="rect">
            <a:avLst/>
          </a:prstGeom>
          <a:noFill/>
          <a:ln w="9525">
            <a:noFill/>
            <a:miter lim="800000"/>
          </a:ln>
        </p:spPr>
        <p:txBody>
          <a:bodyPr wrap="none">
            <a:spAutoFit/>
          </a:bodyPr>
          <a:lstStyle/>
          <a:p>
            <a:pPr>
              <a:defRPr/>
            </a:pPr>
            <a:r>
              <a:rPr lang="zh-CN" altLang="en-US" sz="7200" b="1" spc="200" dirty="0">
                <a:solidFill>
                  <a:prstClr val="white"/>
                </a:solidFill>
                <a:latin typeface="微软雅黑" panose="020B0503020204020204" pitchFamily="34" charset="-122"/>
                <a:ea typeface="微软雅黑" panose="020B0503020204020204" pitchFamily="34" charset="-122"/>
              </a:rPr>
              <a:t>谢谢！</a:t>
            </a:r>
            <a:endParaRPr lang="zh-CN" altLang="en-US" sz="7200" b="1" spc="200" dirty="0">
              <a:solidFill>
                <a:prstClr val="white"/>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695400" y="1135445"/>
            <a:ext cx="5734516"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695400" y="2471122"/>
            <a:ext cx="5734516"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flipH="1">
            <a:off x="7813564" y="2399115"/>
            <a:ext cx="3927564" cy="4259502"/>
          </a:xfrm>
          <a:prstGeom prst="rect">
            <a:avLst/>
          </a:prstGeom>
        </p:spPr>
      </p:pic>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flipH="1">
            <a:off x="7085958" y="4891937"/>
            <a:ext cx="1455212" cy="1468446"/>
          </a:xfrm>
          <a:prstGeom prst="rect">
            <a:avLst/>
          </a:prstGeom>
        </p:spPr>
      </p:pic>
      <p:pic>
        <p:nvPicPr>
          <p:cNvPr id="3" name="图片 2"/>
          <p:cNvPicPr>
            <a:picLocks noChangeAspect="1"/>
          </p:cNvPicPr>
          <p:nvPr>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0-#ppt_w/2"/>
                                          </p:val>
                                        </p:tav>
                                        <p:tav tm="100000">
                                          <p:val>
                                            <p:strVal val="#ppt_x"/>
                                          </p:val>
                                        </p:tav>
                                      </p:tavLst>
                                    </p:anim>
                                    <p:anim calcmode="lin" valueType="num">
                                      <p:cBhvr additive="base">
                                        <p:cTn id="8" dur="25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50" fill="hold"/>
                                        <p:tgtEl>
                                          <p:spTgt spid="5"/>
                                        </p:tgtEl>
                                        <p:attrNameLst>
                                          <p:attrName>ppt_x</p:attrName>
                                        </p:attrNameLst>
                                      </p:cBhvr>
                                      <p:tavLst>
                                        <p:tav tm="0">
                                          <p:val>
                                            <p:strVal val="1+#ppt_w/2"/>
                                          </p:val>
                                        </p:tav>
                                        <p:tav tm="100000">
                                          <p:val>
                                            <p:strVal val="#ppt_x"/>
                                          </p:val>
                                        </p:tav>
                                      </p:tavLst>
                                    </p:anim>
                                    <p:anim calcmode="lin" valueType="num">
                                      <p:cBhvr additive="base">
                                        <p:cTn id="12" dur="25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par>
                                <p:cTn id="17" presetID="35" presetClass="entr"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anim calcmode="lin" valueType="num">
                                      <p:cBhvr>
                                        <p:cTn id="20" dur="500" fill="hold"/>
                                        <p:tgtEl>
                                          <p:spTgt spid="2"/>
                                        </p:tgtEl>
                                        <p:attrNameLst>
                                          <p:attrName>style.rotation</p:attrName>
                                        </p:attrNameLst>
                                      </p:cBhvr>
                                      <p:tavLst>
                                        <p:tav tm="0">
                                          <p:val>
                                            <p:fltVal val="720"/>
                                          </p:val>
                                        </p:tav>
                                        <p:tav tm="100000">
                                          <p:val>
                                            <p:fltVal val="0"/>
                                          </p:val>
                                        </p:tav>
                                      </p:tavLst>
                                    </p:anim>
                                    <p:anim calcmode="lin" valueType="num">
                                      <p:cBhvr>
                                        <p:cTn id="21" dur="500" fill="hold"/>
                                        <p:tgtEl>
                                          <p:spTgt spid="2"/>
                                        </p:tgtEl>
                                        <p:attrNameLst>
                                          <p:attrName>ppt_h</p:attrName>
                                        </p:attrNameLst>
                                      </p:cBhvr>
                                      <p:tavLst>
                                        <p:tav tm="0">
                                          <p:val>
                                            <p:fltVal val="0"/>
                                          </p:val>
                                        </p:tav>
                                        <p:tav tm="100000">
                                          <p:val>
                                            <p:strVal val="#ppt_h"/>
                                          </p:val>
                                        </p:tav>
                                      </p:tavLst>
                                    </p:anim>
                                    <p:anim calcmode="lin" valueType="num">
                                      <p:cBhvr>
                                        <p:cTn id="22" dur="500" fill="hold"/>
                                        <p:tgtEl>
                                          <p:spTgt spid="2"/>
                                        </p:tgtEl>
                                        <p:attrNameLst>
                                          <p:attrName>ppt_w</p:attrName>
                                        </p:attrNameLst>
                                      </p:cBhvr>
                                      <p:tavLst>
                                        <p:tav tm="0">
                                          <p:val>
                                            <p:fltVal val="0"/>
                                          </p:val>
                                        </p:tav>
                                        <p:tav tm="100000">
                                          <p:val>
                                            <p:strVal val="#ppt_w"/>
                                          </p:val>
                                        </p:tav>
                                      </p:tavLst>
                                    </p:anim>
                                  </p:childTnLst>
                                </p:cTn>
                              </p:par>
                              <p:par>
                                <p:cTn id="23" presetID="53" presetClass="entr" presetSubtype="16" fill="hold" grpId="2" nodeType="with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childTnLst>
                          </p:cTn>
                        </p:par>
                        <p:par>
                          <p:cTn id="28" fill="hold">
                            <p:stCondLst>
                              <p:cond delay="1000"/>
                            </p:stCondLst>
                            <p:childTnLst>
                              <p:par>
                                <p:cTn id="29" presetID="42" presetClass="entr" presetSubtype="0" fill="hold"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任意多边形 36"/>
          <p:cNvSpPr/>
          <p:nvPr/>
        </p:nvSpPr>
        <p:spPr>
          <a:xfrm>
            <a:off x="1906804" y="2787202"/>
            <a:ext cx="8347401" cy="1514565"/>
          </a:xfrm>
          <a:custGeom>
            <a:avLst/>
            <a:gdLst>
              <a:gd name="connsiteX0" fmla="*/ 0 w 5689600"/>
              <a:gd name="connsiteY0" fmla="*/ 1079512 h 1079512"/>
              <a:gd name="connsiteX1" fmla="*/ 1917700 w 5689600"/>
              <a:gd name="connsiteY1" fmla="*/ 12 h 1079512"/>
              <a:gd name="connsiteX2" fmla="*/ 3810000 w 5689600"/>
              <a:gd name="connsiteY2" fmla="*/ 1054112 h 1079512"/>
              <a:gd name="connsiteX3" fmla="*/ 5689600 w 5689600"/>
              <a:gd name="connsiteY3" fmla="*/ 12712 h 1079512"/>
              <a:gd name="connsiteX0-1" fmla="*/ 0 w 7762075"/>
              <a:gd name="connsiteY0-2" fmla="*/ 1079512 h 1079512"/>
              <a:gd name="connsiteX1-3" fmla="*/ 1917700 w 7762075"/>
              <a:gd name="connsiteY1-4" fmla="*/ 12 h 1079512"/>
              <a:gd name="connsiteX2-5" fmla="*/ 3810000 w 7762075"/>
              <a:gd name="connsiteY2-6" fmla="*/ 1054112 h 1079512"/>
              <a:gd name="connsiteX3-7" fmla="*/ 7762075 w 7762075"/>
              <a:gd name="connsiteY3-8" fmla="*/ 887355 h 1079512"/>
              <a:gd name="connsiteX0-9" fmla="*/ 0 w 7762075"/>
              <a:gd name="connsiteY0-10" fmla="*/ 1258016 h 1258016"/>
              <a:gd name="connsiteX1-11" fmla="*/ 1917700 w 7762075"/>
              <a:gd name="connsiteY1-12" fmla="*/ 178516 h 1258016"/>
              <a:gd name="connsiteX2-13" fmla="*/ 3810000 w 7762075"/>
              <a:gd name="connsiteY2-14" fmla="*/ 1232616 h 1258016"/>
              <a:gd name="connsiteX3-15" fmla="*/ 6120167 w 7762075"/>
              <a:gd name="connsiteY3-16" fmla="*/ 511 h 1258016"/>
              <a:gd name="connsiteX4" fmla="*/ 7762075 w 7762075"/>
              <a:gd name="connsiteY4" fmla="*/ 1065859 h 1258016"/>
              <a:gd name="connsiteX0-17" fmla="*/ 0 w 7872948"/>
              <a:gd name="connsiteY0-18" fmla="*/ 1257930 h 1296609"/>
              <a:gd name="connsiteX1-19" fmla="*/ 1917700 w 7872948"/>
              <a:gd name="connsiteY1-20" fmla="*/ 178430 h 1296609"/>
              <a:gd name="connsiteX2-21" fmla="*/ 3810000 w 7872948"/>
              <a:gd name="connsiteY2-22" fmla="*/ 1232530 h 1296609"/>
              <a:gd name="connsiteX3-23" fmla="*/ 6120167 w 7872948"/>
              <a:gd name="connsiteY3-24" fmla="*/ 425 h 1296609"/>
              <a:gd name="connsiteX4-25" fmla="*/ 7872948 w 7872948"/>
              <a:gd name="connsiteY4-26" fmla="*/ 1296361 h 1296609"/>
              <a:gd name="connsiteX0-27" fmla="*/ 0 w 7872948"/>
              <a:gd name="connsiteY0-28" fmla="*/ 1257930 h 1296609"/>
              <a:gd name="connsiteX1-29" fmla="*/ 1650430 w 7872948"/>
              <a:gd name="connsiteY1-30" fmla="*/ 263677 h 1296609"/>
              <a:gd name="connsiteX2-31" fmla="*/ 3810000 w 7872948"/>
              <a:gd name="connsiteY2-32" fmla="*/ 1232530 h 1296609"/>
              <a:gd name="connsiteX3-33" fmla="*/ 6120167 w 7872948"/>
              <a:gd name="connsiteY3-34" fmla="*/ 425 h 1296609"/>
              <a:gd name="connsiteX4-35" fmla="*/ 7872948 w 7872948"/>
              <a:gd name="connsiteY4-36" fmla="*/ 1296361 h 1296609"/>
              <a:gd name="connsiteX0-37" fmla="*/ 0 w 7872948"/>
              <a:gd name="connsiteY0-38" fmla="*/ 1257930 h 1296609"/>
              <a:gd name="connsiteX1-39" fmla="*/ 1650430 w 7872948"/>
              <a:gd name="connsiteY1-40" fmla="*/ 263677 h 1296609"/>
              <a:gd name="connsiteX2-41" fmla="*/ 3430071 w 7872948"/>
              <a:gd name="connsiteY2-42" fmla="*/ 1226591 h 1296609"/>
              <a:gd name="connsiteX3-43" fmla="*/ 6120167 w 7872948"/>
              <a:gd name="connsiteY3-44" fmla="*/ 425 h 1296609"/>
              <a:gd name="connsiteX4-45" fmla="*/ 7872948 w 7872948"/>
              <a:gd name="connsiteY4-46" fmla="*/ 1296361 h 1296609"/>
              <a:gd name="connsiteX0-47" fmla="*/ 0 w 7872948"/>
              <a:gd name="connsiteY0-48" fmla="*/ 1191562 h 1230254"/>
              <a:gd name="connsiteX1-49" fmla="*/ 1650430 w 7872948"/>
              <a:gd name="connsiteY1-50" fmla="*/ 197309 h 1230254"/>
              <a:gd name="connsiteX2-51" fmla="*/ 3430071 w 7872948"/>
              <a:gd name="connsiteY2-52" fmla="*/ 1160223 h 1230254"/>
              <a:gd name="connsiteX3-53" fmla="*/ 5639957 w 7872948"/>
              <a:gd name="connsiteY3-54" fmla="*/ 447 h 1230254"/>
              <a:gd name="connsiteX4-55" fmla="*/ 7872948 w 7872948"/>
              <a:gd name="connsiteY4-56" fmla="*/ 1229993 h 1230254"/>
              <a:gd name="connsiteX0-57" fmla="*/ 0 w 7681228"/>
              <a:gd name="connsiteY0-58" fmla="*/ 1191632 h 1191632"/>
              <a:gd name="connsiteX1-59" fmla="*/ 1650430 w 7681228"/>
              <a:gd name="connsiteY1-60" fmla="*/ 197379 h 1191632"/>
              <a:gd name="connsiteX2-61" fmla="*/ 3430071 w 7681228"/>
              <a:gd name="connsiteY2-62" fmla="*/ 1160293 h 1191632"/>
              <a:gd name="connsiteX3-63" fmla="*/ 5639957 w 7681228"/>
              <a:gd name="connsiteY3-64" fmla="*/ 517 h 1191632"/>
              <a:gd name="connsiteX4-65" fmla="*/ 7681228 w 7681228"/>
              <a:gd name="connsiteY4-66" fmla="*/ 1053214 h 1191632"/>
              <a:gd name="connsiteX0-67" fmla="*/ 0 w 7681228"/>
              <a:gd name="connsiteY0-68" fmla="*/ 1191576 h 1191576"/>
              <a:gd name="connsiteX1-69" fmla="*/ 1650430 w 7681228"/>
              <a:gd name="connsiteY1-70" fmla="*/ 197323 h 1191576"/>
              <a:gd name="connsiteX2-71" fmla="*/ 3430071 w 7681228"/>
              <a:gd name="connsiteY2-72" fmla="*/ 1160237 h 1191576"/>
              <a:gd name="connsiteX3-73" fmla="*/ 5639957 w 7681228"/>
              <a:gd name="connsiteY3-74" fmla="*/ 461 h 1191576"/>
              <a:gd name="connsiteX4-75" fmla="*/ 7681228 w 7681228"/>
              <a:gd name="connsiteY4-76" fmla="*/ 1053158 h 1191576"/>
              <a:gd name="connsiteX0-77" fmla="*/ 0 w 7826216"/>
              <a:gd name="connsiteY0-78" fmla="*/ 1191456 h 1508838"/>
              <a:gd name="connsiteX1-79" fmla="*/ 1650430 w 7826216"/>
              <a:gd name="connsiteY1-80" fmla="*/ 197203 h 1508838"/>
              <a:gd name="connsiteX2-81" fmla="*/ 3430071 w 7826216"/>
              <a:gd name="connsiteY2-82" fmla="*/ 1160117 h 1508838"/>
              <a:gd name="connsiteX3-83" fmla="*/ 5639957 w 7826216"/>
              <a:gd name="connsiteY3-84" fmla="*/ 341 h 1508838"/>
              <a:gd name="connsiteX4-85" fmla="*/ 7826216 w 7826216"/>
              <a:gd name="connsiteY4-86" fmla="*/ 1498311 h 1508838"/>
              <a:gd name="connsiteX0-87" fmla="*/ 0 w 7826216"/>
              <a:gd name="connsiteY0-88" fmla="*/ 1008617 h 1327197"/>
              <a:gd name="connsiteX1-89" fmla="*/ 1650430 w 7826216"/>
              <a:gd name="connsiteY1-90" fmla="*/ 14364 h 1327197"/>
              <a:gd name="connsiteX2-91" fmla="*/ 3430071 w 7826216"/>
              <a:gd name="connsiteY2-92" fmla="*/ 977278 h 1327197"/>
              <a:gd name="connsiteX3-93" fmla="*/ 5725245 w 7826216"/>
              <a:gd name="connsiteY3-94" fmla="*/ 382 h 1327197"/>
              <a:gd name="connsiteX4-95" fmla="*/ 7826216 w 7826216"/>
              <a:gd name="connsiteY4-96" fmla="*/ 1315472 h 1327197"/>
              <a:gd name="connsiteX0-97" fmla="*/ 0 w 7826216"/>
              <a:gd name="connsiteY0-98" fmla="*/ 1008617 h 1327197"/>
              <a:gd name="connsiteX1-99" fmla="*/ 1650430 w 7826216"/>
              <a:gd name="connsiteY1-100" fmla="*/ 14364 h 1327197"/>
              <a:gd name="connsiteX2-101" fmla="*/ 3737105 w 7826216"/>
              <a:gd name="connsiteY2-102" fmla="*/ 1136304 h 1327197"/>
              <a:gd name="connsiteX3-103" fmla="*/ 5725245 w 7826216"/>
              <a:gd name="connsiteY3-104" fmla="*/ 382 h 1327197"/>
              <a:gd name="connsiteX4-105" fmla="*/ 7826216 w 7826216"/>
              <a:gd name="connsiteY4-106" fmla="*/ 1315472 h 1327197"/>
              <a:gd name="connsiteX0-107" fmla="*/ 0 w 7826216"/>
              <a:gd name="connsiteY0-108" fmla="*/ 1008617 h 1327197"/>
              <a:gd name="connsiteX1-109" fmla="*/ 1650430 w 7826216"/>
              <a:gd name="connsiteY1-110" fmla="*/ 14364 h 1327197"/>
              <a:gd name="connsiteX2-111" fmla="*/ 3737105 w 7826216"/>
              <a:gd name="connsiteY2-112" fmla="*/ 1136304 h 1327197"/>
              <a:gd name="connsiteX3-113" fmla="*/ 5725245 w 7826216"/>
              <a:gd name="connsiteY3-114" fmla="*/ 382 h 1327197"/>
              <a:gd name="connsiteX4-115" fmla="*/ 7826216 w 7826216"/>
              <a:gd name="connsiteY4-116" fmla="*/ 1315472 h 1327197"/>
              <a:gd name="connsiteX0-117" fmla="*/ 0 w 7826216"/>
              <a:gd name="connsiteY0-118" fmla="*/ 1008617 h 1327197"/>
              <a:gd name="connsiteX1-119" fmla="*/ 1650430 w 7826216"/>
              <a:gd name="connsiteY1-120" fmla="*/ 14364 h 1327197"/>
              <a:gd name="connsiteX2-121" fmla="*/ 3737105 w 7826216"/>
              <a:gd name="connsiteY2-122" fmla="*/ 1136304 h 1327197"/>
              <a:gd name="connsiteX3-123" fmla="*/ 5725245 w 7826216"/>
              <a:gd name="connsiteY3-124" fmla="*/ 382 h 1327197"/>
              <a:gd name="connsiteX4-125" fmla="*/ 7826216 w 7826216"/>
              <a:gd name="connsiteY4-126" fmla="*/ 1315472 h 1327197"/>
              <a:gd name="connsiteX0-127" fmla="*/ 0 w 7826216"/>
              <a:gd name="connsiteY0-128" fmla="*/ 994938 h 1314128"/>
              <a:gd name="connsiteX1-129" fmla="*/ 1650430 w 7826216"/>
              <a:gd name="connsiteY1-130" fmla="*/ 685 h 1314128"/>
              <a:gd name="connsiteX2-131" fmla="*/ 3737105 w 7826216"/>
              <a:gd name="connsiteY2-132" fmla="*/ 1122625 h 1314128"/>
              <a:gd name="connsiteX3-133" fmla="*/ 5946991 w 7826216"/>
              <a:gd name="connsiteY3-134" fmla="*/ 66216 h 1314128"/>
              <a:gd name="connsiteX4-135" fmla="*/ 7826216 w 7826216"/>
              <a:gd name="connsiteY4-136" fmla="*/ 1301793 h 1314128"/>
              <a:gd name="connsiteX0-137" fmla="*/ 0 w 7826216"/>
              <a:gd name="connsiteY0-138" fmla="*/ 929125 h 1248315"/>
              <a:gd name="connsiteX1-139" fmla="*/ 1641902 w 7826216"/>
              <a:gd name="connsiteY1-140" fmla="*/ 30287 h 1248315"/>
              <a:gd name="connsiteX2-141" fmla="*/ 3737105 w 7826216"/>
              <a:gd name="connsiteY2-142" fmla="*/ 1056812 h 1248315"/>
              <a:gd name="connsiteX3-143" fmla="*/ 5946991 w 7826216"/>
              <a:gd name="connsiteY3-144" fmla="*/ 403 h 1248315"/>
              <a:gd name="connsiteX4-145" fmla="*/ 7826216 w 7826216"/>
              <a:gd name="connsiteY4-146" fmla="*/ 1235980 h 1248315"/>
              <a:gd name="connsiteX0-147" fmla="*/ 0 w 7826216"/>
              <a:gd name="connsiteY0-148" fmla="*/ 929125 h 1248315"/>
              <a:gd name="connsiteX1-149" fmla="*/ 1641902 w 7826216"/>
              <a:gd name="connsiteY1-150" fmla="*/ 30287 h 1248315"/>
              <a:gd name="connsiteX2-151" fmla="*/ 3941795 w 7826216"/>
              <a:gd name="connsiteY2-152" fmla="*/ 1088617 h 1248315"/>
              <a:gd name="connsiteX3-153" fmla="*/ 5946991 w 7826216"/>
              <a:gd name="connsiteY3-154" fmla="*/ 403 h 1248315"/>
              <a:gd name="connsiteX4-155" fmla="*/ 7826216 w 7826216"/>
              <a:gd name="connsiteY4-156" fmla="*/ 1235980 h 1248315"/>
              <a:gd name="connsiteX0-157" fmla="*/ 0 w 7698285"/>
              <a:gd name="connsiteY0-158" fmla="*/ 929138 h 1201018"/>
              <a:gd name="connsiteX1-159" fmla="*/ 1641902 w 7698285"/>
              <a:gd name="connsiteY1-160" fmla="*/ 30300 h 1201018"/>
              <a:gd name="connsiteX2-161" fmla="*/ 3941795 w 7698285"/>
              <a:gd name="connsiteY2-162" fmla="*/ 1088630 h 1201018"/>
              <a:gd name="connsiteX3-163" fmla="*/ 5946991 w 7698285"/>
              <a:gd name="connsiteY3-164" fmla="*/ 416 h 1201018"/>
              <a:gd name="connsiteX4-165" fmla="*/ 7698285 w 7698285"/>
              <a:gd name="connsiteY4-166" fmla="*/ 1188285 h 1201018"/>
              <a:gd name="connsiteX0-167" fmla="*/ 0 w 7698285"/>
              <a:gd name="connsiteY0-168" fmla="*/ 929194 h 1188341"/>
              <a:gd name="connsiteX1-169" fmla="*/ 1641902 w 7698285"/>
              <a:gd name="connsiteY1-170" fmla="*/ 30356 h 1188341"/>
              <a:gd name="connsiteX2-171" fmla="*/ 3941795 w 7698285"/>
              <a:gd name="connsiteY2-172" fmla="*/ 1088686 h 1188341"/>
              <a:gd name="connsiteX3-173" fmla="*/ 5946991 w 7698285"/>
              <a:gd name="connsiteY3-174" fmla="*/ 472 h 1188341"/>
              <a:gd name="connsiteX4-175" fmla="*/ 7698285 w 7698285"/>
              <a:gd name="connsiteY4-176" fmla="*/ 1188341 h 1188341"/>
              <a:gd name="connsiteX0-177" fmla="*/ 0 w 7766515"/>
              <a:gd name="connsiteY0-178" fmla="*/ 1064367 h 1188341"/>
              <a:gd name="connsiteX1-179" fmla="*/ 1710132 w 7766515"/>
              <a:gd name="connsiteY1-180" fmla="*/ 30356 h 1188341"/>
              <a:gd name="connsiteX2-181" fmla="*/ 4010025 w 7766515"/>
              <a:gd name="connsiteY2-182" fmla="*/ 1088686 h 1188341"/>
              <a:gd name="connsiteX3-183" fmla="*/ 6015221 w 7766515"/>
              <a:gd name="connsiteY3-184" fmla="*/ 472 h 1188341"/>
              <a:gd name="connsiteX4-185" fmla="*/ 7766515 w 7766515"/>
              <a:gd name="connsiteY4-186" fmla="*/ 1188341 h 1188341"/>
              <a:gd name="connsiteX0-187" fmla="*/ 0 w 7809158"/>
              <a:gd name="connsiteY0-188" fmla="*/ 682705 h 1188341"/>
              <a:gd name="connsiteX1-189" fmla="*/ 1752775 w 7809158"/>
              <a:gd name="connsiteY1-190" fmla="*/ 30356 h 1188341"/>
              <a:gd name="connsiteX2-191" fmla="*/ 4052668 w 7809158"/>
              <a:gd name="connsiteY2-192" fmla="*/ 1088686 h 1188341"/>
              <a:gd name="connsiteX3-193" fmla="*/ 6057864 w 7809158"/>
              <a:gd name="connsiteY3-194" fmla="*/ 472 h 1188341"/>
              <a:gd name="connsiteX4-195" fmla="*/ 7809158 w 7809158"/>
              <a:gd name="connsiteY4-196" fmla="*/ 1188341 h 1188341"/>
              <a:gd name="connsiteX0-197" fmla="*/ 0 w 7809158"/>
              <a:gd name="connsiteY0-198" fmla="*/ 682705 h 1188341"/>
              <a:gd name="connsiteX1-199" fmla="*/ 1752775 w 7809158"/>
              <a:gd name="connsiteY1-200" fmla="*/ 30356 h 1188341"/>
              <a:gd name="connsiteX2-201" fmla="*/ 4052668 w 7809158"/>
              <a:gd name="connsiteY2-202" fmla="*/ 1088686 h 1188341"/>
              <a:gd name="connsiteX3-203" fmla="*/ 6057864 w 7809158"/>
              <a:gd name="connsiteY3-204" fmla="*/ 472 h 1188341"/>
              <a:gd name="connsiteX4-205" fmla="*/ 7809158 w 7809158"/>
              <a:gd name="connsiteY4-206" fmla="*/ 1188341 h 1188341"/>
              <a:gd name="connsiteX0-207" fmla="*/ 0 w 7800630"/>
              <a:gd name="connsiteY0-208" fmla="*/ 1104124 h 1188341"/>
              <a:gd name="connsiteX1-209" fmla="*/ 1744247 w 7800630"/>
              <a:gd name="connsiteY1-210" fmla="*/ 30356 h 1188341"/>
              <a:gd name="connsiteX2-211" fmla="*/ 4044140 w 7800630"/>
              <a:gd name="connsiteY2-212" fmla="*/ 1088686 h 1188341"/>
              <a:gd name="connsiteX3-213" fmla="*/ 6049336 w 7800630"/>
              <a:gd name="connsiteY3-214" fmla="*/ 472 h 1188341"/>
              <a:gd name="connsiteX4-215" fmla="*/ 7800630 w 7800630"/>
              <a:gd name="connsiteY4-216" fmla="*/ 1188341 h 1188341"/>
              <a:gd name="connsiteX0-217" fmla="*/ 0 w 7800630"/>
              <a:gd name="connsiteY0-218" fmla="*/ 1120027 h 1188341"/>
              <a:gd name="connsiteX1-219" fmla="*/ 1744247 w 7800630"/>
              <a:gd name="connsiteY1-220" fmla="*/ 30356 h 1188341"/>
              <a:gd name="connsiteX2-221" fmla="*/ 4044140 w 7800630"/>
              <a:gd name="connsiteY2-222" fmla="*/ 1088686 h 1188341"/>
              <a:gd name="connsiteX3-223" fmla="*/ 6049336 w 7800630"/>
              <a:gd name="connsiteY3-224" fmla="*/ 472 h 1188341"/>
              <a:gd name="connsiteX4-225" fmla="*/ 7800630 w 7800630"/>
              <a:gd name="connsiteY4-226" fmla="*/ 1188341 h 1188341"/>
              <a:gd name="connsiteX0-227" fmla="*/ 0 w 7800630"/>
              <a:gd name="connsiteY0-228" fmla="*/ 1120027 h 1188341"/>
              <a:gd name="connsiteX1-229" fmla="*/ 1744247 w 7800630"/>
              <a:gd name="connsiteY1-230" fmla="*/ 30356 h 1188341"/>
              <a:gd name="connsiteX2-231" fmla="*/ 4044140 w 7800630"/>
              <a:gd name="connsiteY2-232" fmla="*/ 1088686 h 1188341"/>
              <a:gd name="connsiteX3-233" fmla="*/ 6049336 w 7800630"/>
              <a:gd name="connsiteY3-234" fmla="*/ 472 h 1188341"/>
              <a:gd name="connsiteX4-235" fmla="*/ 7800630 w 7800630"/>
              <a:gd name="connsiteY4-236" fmla="*/ 1188341 h 1188341"/>
              <a:gd name="connsiteX0-237" fmla="*/ 0 w 7851801"/>
              <a:gd name="connsiteY0-238" fmla="*/ 1120082 h 1120082"/>
              <a:gd name="connsiteX1-239" fmla="*/ 1744247 w 7851801"/>
              <a:gd name="connsiteY1-240" fmla="*/ 30411 h 1120082"/>
              <a:gd name="connsiteX2-241" fmla="*/ 4044140 w 7851801"/>
              <a:gd name="connsiteY2-242" fmla="*/ 1088741 h 1120082"/>
              <a:gd name="connsiteX3-243" fmla="*/ 6049336 w 7851801"/>
              <a:gd name="connsiteY3-244" fmla="*/ 527 h 1120082"/>
              <a:gd name="connsiteX4-245" fmla="*/ 7851801 w 7851801"/>
              <a:gd name="connsiteY4-246" fmla="*/ 1061175 h 1120082"/>
              <a:gd name="connsiteX0-247" fmla="*/ 0 w 7851801"/>
              <a:gd name="connsiteY0-248" fmla="*/ 1120082 h 1120082"/>
              <a:gd name="connsiteX1-249" fmla="*/ 1744247 w 7851801"/>
              <a:gd name="connsiteY1-250" fmla="*/ 30411 h 1120082"/>
              <a:gd name="connsiteX2-251" fmla="*/ 4044140 w 7851801"/>
              <a:gd name="connsiteY2-252" fmla="*/ 1088741 h 1120082"/>
              <a:gd name="connsiteX3-253" fmla="*/ 6049336 w 7851801"/>
              <a:gd name="connsiteY3-254" fmla="*/ 527 h 1120082"/>
              <a:gd name="connsiteX4-255" fmla="*/ 7851801 w 7851801"/>
              <a:gd name="connsiteY4-256" fmla="*/ 1061175 h 1120082"/>
              <a:gd name="connsiteX0-257" fmla="*/ 0 w 7851801"/>
              <a:gd name="connsiteY0-258" fmla="*/ 1120082 h 1120082"/>
              <a:gd name="connsiteX1-259" fmla="*/ 1744247 w 7851801"/>
              <a:gd name="connsiteY1-260" fmla="*/ 30411 h 1120082"/>
              <a:gd name="connsiteX2-261" fmla="*/ 4044140 w 7851801"/>
              <a:gd name="connsiteY2-262" fmla="*/ 1088741 h 1120082"/>
              <a:gd name="connsiteX3-263" fmla="*/ 6049336 w 7851801"/>
              <a:gd name="connsiteY3-264" fmla="*/ 527 h 1120082"/>
              <a:gd name="connsiteX4-265" fmla="*/ 7851801 w 7851801"/>
              <a:gd name="connsiteY4-266" fmla="*/ 1061175 h 1120082"/>
              <a:gd name="connsiteX0-267" fmla="*/ 0 w 7851801"/>
              <a:gd name="connsiteY0-268" fmla="*/ 1119555 h 1119555"/>
              <a:gd name="connsiteX1-269" fmla="*/ 1744247 w 7851801"/>
              <a:gd name="connsiteY1-270" fmla="*/ 29884 h 1119555"/>
              <a:gd name="connsiteX2-271" fmla="*/ 4044140 w 7851801"/>
              <a:gd name="connsiteY2-272" fmla="*/ 1088214 h 1119555"/>
              <a:gd name="connsiteX3-273" fmla="*/ 6049336 w 7851801"/>
              <a:gd name="connsiteY3-274" fmla="*/ 0 h 1119555"/>
              <a:gd name="connsiteX4-275" fmla="*/ 7851801 w 7851801"/>
              <a:gd name="connsiteY4-276" fmla="*/ 1060648 h 1119555"/>
              <a:gd name="connsiteX0-277" fmla="*/ 0 w 7851801"/>
              <a:gd name="connsiteY0-278" fmla="*/ 1119555 h 1119555"/>
              <a:gd name="connsiteX1-279" fmla="*/ 1744247 w 7851801"/>
              <a:gd name="connsiteY1-280" fmla="*/ 29884 h 1119555"/>
              <a:gd name="connsiteX2-281" fmla="*/ 4044140 w 7851801"/>
              <a:gd name="connsiteY2-282" fmla="*/ 1088214 h 1119555"/>
              <a:gd name="connsiteX3-283" fmla="*/ 6049336 w 7851801"/>
              <a:gd name="connsiteY3-284" fmla="*/ 0 h 1119555"/>
              <a:gd name="connsiteX4-285" fmla="*/ 7851801 w 7851801"/>
              <a:gd name="connsiteY4-286" fmla="*/ 1060648 h 1119555"/>
              <a:gd name="connsiteX0-287" fmla="*/ 0 w 7851801"/>
              <a:gd name="connsiteY0-288" fmla="*/ 1119555 h 1119555"/>
              <a:gd name="connsiteX1-289" fmla="*/ 2349784 w 7851801"/>
              <a:gd name="connsiteY1-290" fmla="*/ 13981 h 1119555"/>
              <a:gd name="connsiteX2-291" fmla="*/ 4044140 w 7851801"/>
              <a:gd name="connsiteY2-292" fmla="*/ 1088214 h 1119555"/>
              <a:gd name="connsiteX3-293" fmla="*/ 6049336 w 7851801"/>
              <a:gd name="connsiteY3-294" fmla="*/ 0 h 1119555"/>
              <a:gd name="connsiteX4-295" fmla="*/ 7851801 w 7851801"/>
              <a:gd name="connsiteY4-296" fmla="*/ 1060648 h 1119555"/>
              <a:gd name="connsiteX0-297" fmla="*/ 0 w 7118332"/>
              <a:gd name="connsiteY0-298" fmla="*/ 1079799 h 1088237"/>
              <a:gd name="connsiteX1-299" fmla="*/ 1616315 w 7118332"/>
              <a:gd name="connsiteY1-300" fmla="*/ 13981 h 1088237"/>
              <a:gd name="connsiteX2-301" fmla="*/ 3310671 w 7118332"/>
              <a:gd name="connsiteY2-302" fmla="*/ 1088214 h 1088237"/>
              <a:gd name="connsiteX3-303" fmla="*/ 5315867 w 7118332"/>
              <a:gd name="connsiteY3-304" fmla="*/ 0 h 1088237"/>
              <a:gd name="connsiteX4-305" fmla="*/ 7118332 w 7118332"/>
              <a:gd name="connsiteY4-306" fmla="*/ 1060648 h 1088237"/>
              <a:gd name="connsiteX0-307" fmla="*/ 0 w 7118332"/>
              <a:gd name="connsiteY0-308" fmla="*/ 1079799 h 1088237"/>
              <a:gd name="connsiteX1-309" fmla="*/ 1616315 w 7118332"/>
              <a:gd name="connsiteY1-310" fmla="*/ 13981 h 1088237"/>
              <a:gd name="connsiteX2-311" fmla="*/ 3310671 w 7118332"/>
              <a:gd name="connsiteY2-312" fmla="*/ 1088214 h 1088237"/>
              <a:gd name="connsiteX3-313" fmla="*/ 5315867 w 7118332"/>
              <a:gd name="connsiteY3-314" fmla="*/ 0 h 1088237"/>
              <a:gd name="connsiteX4-315" fmla="*/ 7118332 w 7118332"/>
              <a:gd name="connsiteY4-316" fmla="*/ 1060648 h 1088237"/>
              <a:gd name="connsiteX0-317" fmla="*/ 0 w 7118332"/>
              <a:gd name="connsiteY0-318" fmla="*/ 1065820 h 1074258"/>
              <a:gd name="connsiteX1-319" fmla="*/ 1616315 w 7118332"/>
              <a:gd name="connsiteY1-320" fmla="*/ 2 h 1074258"/>
              <a:gd name="connsiteX2-321" fmla="*/ 3310671 w 7118332"/>
              <a:gd name="connsiteY2-322" fmla="*/ 1074235 h 1074258"/>
              <a:gd name="connsiteX3-323" fmla="*/ 4974720 w 7118332"/>
              <a:gd name="connsiteY3-324" fmla="*/ 1924 h 1074258"/>
              <a:gd name="connsiteX4-325" fmla="*/ 7118332 w 7118332"/>
              <a:gd name="connsiteY4-326" fmla="*/ 1046669 h 1074258"/>
              <a:gd name="connsiteX0-327" fmla="*/ 0 w 6623667"/>
              <a:gd name="connsiteY0-328" fmla="*/ 1065820 h 1074258"/>
              <a:gd name="connsiteX1-329" fmla="*/ 1616315 w 6623667"/>
              <a:gd name="connsiteY1-330" fmla="*/ 2 h 1074258"/>
              <a:gd name="connsiteX2-331" fmla="*/ 3310671 w 6623667"/>
              <a:gd name="connsiteY2-332" fmla="*/ 1074235 h 1074258"/>
              <a:gd name="connsiteX3-333" fmla="*/ 4974720 w 6623667"/>
              <a:gd name="connsiteY3-334" fmla="*/ 1924 h 1074258"/>
              <a:gd name="connsiteX4-335" fmla="*/ 6623667 w 6623667"/>
              <a:gd name="connsiteY4-336" fmla="*/ 1038718 h 1074258"/>
              <a:gd name="connsiteX0-337" fmla="*/ 0 w 6478679"/>
              <a:gd name="connsiteY0-338" fmla="*/ 1065820 h 1074258"/>
              <a:gd name="connsiteX1-339" fmla="*/ 1616315 w 6478679"/>
              <a:gd name="connsiteY1-340" fmla="*/ 2 h 1074258"/>
              <a:gd name="connsiteX2-341" fmla="*/ 3310671 w 6478679"/>
              <a:gd name="connsiteY2-342" fmla="*/ 1074235 h 1074258"/>
              <a:gd name="connsiteX3-343" fmla="*/ 4974720 w 6478679"/>
              <a:gd name="connsiteY3-344" fmla="*/ 1924 h 1074258"/>
              <a:gd name="connsiteX4-345" fmla="*/ 6478679 w 6478679"/>
              <a:gd name="connsiteY4-346" fmla="*/ 1070523 h 1074258"/>
              <a:gd name="connsiteX0-347" fmla="*/ 0 w 6700425"/>
              <a:gd name="connsiteY0-348" fmla="*/ 1065820 h 1074258"/>
              <a:gd name="connsiteX1-349" fmla="*/ 1616315 w 6700425"/>
              <a:gd name="connsiteY1-350" fmla="*/ 2 h 1074258"/>
              <a:gd name="connsiteX2-351" fmla="*/ 3310671 w 6700425"/>
              <a:gd name="connsiteY2-352" fmla="*/ 1074235 h 1074258"/>
              <a:gd name="connsiteX3-353" fmla="*/ 4974720 w 6700425"/>
              <a:gd name="connsiteY3-354" fmla="*/ 1924 h 1074258"/>
              <a:gd name="connsiteX4-355" fmla="*/ 6700425 w 6700425"/>
              <a:gd name="connsiteY4-356" fmla="*/ 1038717 h 1074258"/>
              <a:gd name="connsiteX0-357" fmla="*/ 0 w 6700425"/>
              <a:gd name="connsiteY0-358" fmla="*/ 1127507 h 1135945"/>
              <a:gd name="connsiteX1-359" fmla="*/ 1616315 w 6700425"/>
              <a:gd name="connsiteY1-360" fmla="*/ 61689 h 1135945"/>
              <a:gd name="connsiteX2-361" fmla="*/ 3310671 w 6700425"/>
              <a:gd name="connsiteY2-362" fmla="*/ 1135922 h 1135945"/>
              <a:gd name="connsiteX3-363" fmla="*/ 5034421 w 6700425"/>
              <a:gd name="connsiteY3-364" fmla="*/ 0 h 1135945"/>
              <a:gd name="connsiteX4-365" fmla="*/ 6700425 w 6700425"/>
              <a:gd name="connsiteY4-366" fmla="*/ 1100404 h 1135945"/>
              <a:gd name="connsiteX0-367" fmla="*/ 0 w 6700425"/>
              <a:gd name="connsiteY0-368" fmla="*/ 1127507 h 1135945"/>
              <a:gd name="connsiteX1-369" fmla="*/ 1616315 w 6700425"/>
              <a:gd name="connsiteY1-370" fmla="*/ 61689 h 1135945"/>
              <a:gd name="connsiteX2-371" fmla="*/ 3310671 w 6700425"/>
              <a:gd name="connsiteY2-372" fmla="*/ 1135922 h 1135945"/>
              <a:gd name="connsiteX3-373" fmla="*/ 5034421 w 6700425"/>
              <a:gd name="connsiteY3-374" fmla="*/ 0 h 1135945"/>
              <a:gd name="connsiteX4-375" fmla="*/ 6700425 w 6700425"/>
              <a:gd name="connsiteY4-376" fmla="*/ 1100404 h 1135945"/>
              <a:gd name="connsiteX0-377" fmla="*/ 0 w 6700425"/>
              <a:gd name="connsiteY0-378" fmla="*/ 1127507 h 1135945"/>
              <a:gd name="connsiteX1-379" fmla="*/ 1616315 w 6700425"/>
              <a:gd name="connsiteY1-380" fmla="*/ 61689 h 1135945"/>
              <a:gd name="connsiteX2-381" fmla="*/ 3310671 w 6700425"/>
              <a:gd name="connsiteY2-382" fmla="*/ 1135922 h 1135945"/>
              <a:gd name="connsiteX3-383" fmla="*/ 5034421 w 6700425"/>
              <a:gd name="connsiteY3-384" fmla="*/ 0 h 1135945"/>
              <a:gd name="connsiteX4-385" fmla="*/ 6700425 w 6700425"/>
              <a:gd name="connsiteY4-386" fmla="*/ 1100404 h 1135945"/>
              <a:gd name="connsiteX0-387" fmla="*/ 0 w 6700425"/>
              <a:gd name="connsiteY0-388" fmla="*/ 1127507 h 1135945"/>
              <a:gd name="connsiteX1-389" fmla="*/ 1616315 w 6700425"/>
              <a:gd name="connsiteY1-390" fmla="*/ 61689 h 1135945"/>
              <a:gd name="connsiteX2-391" fmla="*/ 3310671 w 6700425"/>
              <a:gd name="connsiteY2-392" fmla="*/ 1135922 h 1135945"/>
              <a:gd name="connsiteX3-393" fmla="*/ 5034421 w 6700425"/>
              <a:gd name="connsiteY3-394" fmla="*/ 0 h 1135945"/>
              <a:gd name="connsiteX4-395" fmla="*/ 6700425 w 6700425"/>
              <a:gd name="connsiteY4-396" fmla="*/ 1100404 h 1135945"/>
              <a:gd name="connsiteX0-397" fmla="*/ 0 w 6700425"/>
              <a:gd name="connsiteY0-398" fmla="*/ 1127507 h 1135922"/>
              <a:gd name="connsiteX1-399" fmla="*/ 1616315 w 6700425"/>
              <a:gd name="connsiteY1-400" fmla="*/ 61689 h 1135922"/>
              <a:gd name="connsiteX2-401" fmla="*/ 3310671 w 6700425"/>
              <a:gd name="connsiteY2-402" fmla="*/ 1135922 h 1135922"/>
              <a:gd name="connsiteX3-403" fmla="*/ 5034421 w 6700425"/>
              <a:gd name="connsiteY3-404" fmla="*/ 0 h 1135922"/>
              <a:gd name="connsiteX4-405" fmla="*/ 6700425 w 6700425"/>
              <a:gd name="connsiteY4-406" fmla="*/ 1100404 h 1135922"/>
              <a:gd name="connsiteX0-407" fmla="*/ 0 w 6700425"/>
              <a:gd name="connsiteY0-408" fmla="*/ 1127509 h 1135924"/>
              <a:gd name="connsiteX1-409" fmla="*/ 1616315 w 6700425"/>
              <a:gd name="connsiteY1-410" fmla="*/ 61691 h 1135924"/>
              <a:gd name="connsiteX2-411" fmla="*/ 3310671 w 6700425"/>
              <a:gd name="connsiteY2-412" fmla="*/ 1135924 h 1135924"/>
              <a:gd name="connsiteX3-413" fmla="*/ 5034421 w 6700425"/>
              <a:gd name="connsiteY3-414" fmla="*/ 2 h 1135924"/>
              <a:gd name="connsiteX4-415" fmla="*/ 6700425 w 6700425"/>
              <a:gd name="connsiteY4-416" fmla="*/ 1100406 h 1135924"/>
              <a:gd name="connsiteX0-417" fmla="*/ 0 w 6700425"/>
              <a:gd name="connsiteY0-418" fmla="*/ 1127509 h 1135924"/>
              <a:gd name="connsiteX1-419" fmla="*/ 1616315 w 6700425"/>
              <a:gd name="connsiteY1-420" fmla="*/ 61691 h 1135924"/>
              <a:gd name="connsiteX2-421" fmla="*/ 3310671 w 6700425"/>
              <a:gd name="connsiteY2-422" fmla="*/ 1135924 h 1135924"/>
              <a:gd name="connsiteX3-423" fmla="*/ 5034421 w 6700425"/>
              <a:gd name="connsiteY3-424" fmla="*/ 2 h 1135924"/>
              <a:gd name="connsiteX4-425" fmla="*/ 6700425 w 6700425"/>
              <a:gd name="connsiteY4-426" fmla="*/ 1100406 h 1135924"/>
              <a:gd name="connsiteX0-427" fmla="*/ 0 w 6700425"/>
              <a:gd name="connsiteY0-428" fmla="*/ 1127509 h 1135924"/>
              <a:gd name="connsiteX1-429" fmla="*/ 1616315 w 6700425"/>
              <a:gd name="connsiteY1-430" fmla="*/ 61691 h 1135924"/>
              <a:gd name="connsiteX2-431" fmla="*/ 3310671 w 6700425"/>
              <a:gd name="connsiteY2-432" fmla="*/ 1135924 h 1135924"/>
              <a:gd name="connsiteX3-433" fmla="*/ 5034421 w 6700425"/>
              <a:gd name="connsiteY3-434" fmla="*/ 2 h 1135924"/>
              <a:gd name="connsiteX4-435" fmla="*/ 6700425 w 6700425"/>
              <a:gd name="connsiteY4-436" fmla="*/ 1072905 h 1135924"/>
              <a:gd name="connsiteX0-437" fmla="*/ 0 w 6715173"/>
              <a:gd name="connsiteY0-438" fmla="*/ 1127509 h 1135924"/>
              <a:gd name="connsiteX1-439" fmla="*/ 1616315 w 6715173"/>
              <a:gd name="connsiteY1-440" fmla="*/ 61691 h 1135924"/>
              <a:gd name="connsiteX2-441" fmla="*/ 3310671 w 6715173"/>
              <a:gd name="connsiteY2-442" fmla="*/ 1135924 h 1135924"/>
              <a:gd name="connsiteX3-443" fmla="*/ 5034421 w 6715173"/>
              <a:gd name="connsiteY3-444" fmla="*/ 2 h 1135924"/>
              <a:gd name="connsiteX4-445" fmla="*/ 6715173 w 6715173"/>
              <a:gd name="connsiteY4-446" fmla="*/ 1059155 h 1135924"/>
            </a:gdLst>
            <a:ahLst/>
            <a:cxnLst>
              <a:cxn ang="0">
                <a:pos x="connsiteX0-1" y="connsiteY0-2"/>
              </a:cxn>
              <a:cxn ang="0">
                <a:pos x="connsiteX1-3" y="connsiteY1-4"/>
              </a:cxn>
              <a:cxn ang="0">
                <a:pos x="connsiteX2-5" y="connsiteY2-6"/>
              </a:cxn>
              <a:cxn ang="0">
                <a:pos x="connsiteX3-7" y="connsiteY3-8"/>
              </a:cxn>
              <a:cxn ang="0">
                <a:pos x="connsiteX4-25" y="connsiteY4-26"/>
              </a:cxn>
            </a:cxnLst>
            <a:rect l="l" t="t" r="r" b="b"/>
            <a:pathLst>
              <a:path w="6715173" h="1135924">
                <a:moveTo>
                  <a:pt x="0" y="1127509"/>
                </a:moveTo>
                <a:cubicBezTo>
                  <a:pt x="507007" y="1133134"/>
                  <a:pt x="1064537" y="60289"/>
                  <a:pt x="1616315" y="61691"/>
                </a:cubicBezTo>
                <a:cubicBezTo>
                  <a:pt x="2168093" y="63093"/>
                  <a:pt x="2778719" y="1127987"/>
                  <a:pt x="3310671" y="1135924"/>
                </a:cubicBezTo>
                <a:cubicBezTo>
                  <a:pt x="3866607" y="1117437"/>
                  <a:pt x="4488155" y="10816"/>
                  <a:pt x="5034421" y="2"/>
                </a:cubicBezTo>
                <a:cubicBezTo>
                  <a:pt x="5562285" y="-1785"/>
                  <a:pt x="6713956" y="1071307"/>
                  <a:pt x="6715173" y="1059155"/>
                </a:cubicBezTo>
              </a:path>
            </a:pathLst>
          </a:cu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zh-CN" altLang="en-US" sz="2400">
              <a:solidFill>
                <a:prstClr val="black"/>
              </a:solidFill>
            </a:endParaRPr>
          </a:p>
        </p:txBody>
      </p:sp>
      <p:sp>
        <p:nvSpPr>
          <p:cNvPr id="38" name="TextBox 6"/>
          <p:cNvSpPr txBox="1">
            <a:spLocks noChangeArrowheads="1"/>
          </p:cNvSpPr>
          <p:nvPr/>
        </p:nvSpPr>
        <p:spPr bwMode="auto">
          <a:xfrm>
            <a:off x="635150" y="2538623"/>
            <a:ext cx="2388509" cy="911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a:lvl3pPr/>
            <a:lvl4pPr/>
            <a:lvl5pPr/>
            <a:lvl6pPr/>
            <a:lvl7pPr/>
            <a:lvl8pPr/>
            <a:lvl9pPr/>
          </a:lstStyle>
          <a:p>
            <a:pPr marL="0" lvl="1" algn="ctr" fontAlgn="base">
              <a:spcBef>
                <a:spcPct val="0"/>
              </a:spcBef>
              <a:spcAft>
                <a:spcPct val="0"/>
              </a:spcAft>
            </a:pPr>
            <a:r>
              <a:rPr lang="zh-CN" altLang="en-US" sz="2665" b="1" dirty="0">
                <a:solidFill>
                  <a:prstClr val="black"/>
                </a:solidFill>
                <a:latin typeface="微软雅黑" panose="020B0503020204020204" pitchFamily="34" charset="-122"/>
                <a:ea typeface="微软雅黑" panose="020B0503020204020204" pitchFamily="34" charset="-122"/>
              </a:rPr>
              <a:t>课程教学如何对应思政教育</a:t>
            </a:r>
            <a:endParaRPr lang="zh-CN" altLang="en-US" sz="2665" b="1" dirty="0">
              <a:solidFill>
                <a:prstClr val="black"/>
              </a:solidFill>
              <a:latin typeface="微软雅黑" panose="020B0503020204020204" pitchFamily="34" charset="-122"/>
              <a:ea typeface="微软雅黑" panose="020B0503020204020204" pitchFamily="34" charset="-122"/>
            </a:endParaRPr>
          </a:p>
        </p:txBody>
      </p:sp>
      <p:sp>
        <p:nvSpPr>
          <p:cNvPr id="39" name="TextBox 6"/>
          <p:cNvSpPr txBox="1">
            <a:spLocks noChangeArrowheads="1"/>
          </p:cNvSpPr>
          <p:nvPr/>
        </p:nvSpPr>
        <p:spPr bwMode="auto">
          <a:xfrm>
            <a:off x="2747384" y="3872255"/>
            <a:ext cx="2388509" cy="911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a:lvl3pPr/>
            <a:lvl4pPr/>
            <a:lvl5pPr/>
            <a:lvl6pPr/>
            <a:lvl7pPr/>
            <a:lvl8pPr/>
            <a:lvl9pPr/>
          </a:lstStyle>
          <a:p>
            <a:pPr marL="0" lvl="1" algn="ctr" fontAlgn="base">
              <a:spcBef>
                <a:spcPct val="0"/>
              </a:spcBef>
              <a:spcAft>
                <a:spcPct val="0"/>
              </a:spcAft>
            </a:pPr>
            <a:r>
              <a:rPr lang="zh-CN" altLang="en-US" sz="2665" b="1" dirty="0">
                <a:solidFill>
                  <a:prstClr val="black"/>
                </a:solidFill>
                <a:latin typeface="微软雅黑" panose="020B0503020204020204" pitchFamily="34" charset="-122"/>
                <a:ea typeface="微软雅黑" panose="020B0503020204020204" pitchFamily="34" charset="-122"/>
              </a:rPr>
              <a:t>如何挖掘课程隐性教育资源</a:t>
            </a:r>
            <a:endParaRPr lang="zh-CN" altLang="en-US" sz="2665" b="1" dirty="0">
              <a:solidFill>
                <a:prstClr val="black"/>
              </a:solidFill>
              <a:latin typeface="微软雅黑" panose="020B0503020204020204" pitchFamily="34" charset="-122"/>
              <a:ea typeface="微软雅黑" panose="020B0503020204020204" pitchFamily="34" charset="-122"/>
            </a:endParaRPr>
          </a:p>
        </p:txBody>
      </p:sp>
      <p:sp>
        <p:nvSpPr>
          <p:cNvPr id="40" name="TextBox 6"/>
          <p:cNvSpPr txBox="1">
            <a:spLocks noChangeArrowheads="1"/>
          </p:cNvSpPr>
          <p:nvPr/>
        </p:nvSpPr>
        <p:spPr bwMode="auto">
          <a:xfrm>
            <a:off x="4877768" y="2534818"/>
            <a:ext cx="2388509" cy="911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a:lvl3pPr/>
            <a:lvl4pPr/>
            <a:lvl5pPr/>
            <a:lvl6pPr/>
            <a:lvl7pPr/>
            <a:lvl8pPr/>
            <a:lvl9pPr/>
          </a:lstStyle>
          <a:p>
            <a:pPr marL="0" lvl="1" algn="ctr" fontAlgn="base">
              <a:spcBef>
                <a:spcPct val="0"/>
              </a:spcBef>
              <a:spcAft>
                <a:spcPct val="0"/>
              </a:spcAft>
            </a:pPr>
            <a:r>
              <a:rPr lang="zh-CN" altLang="en-US" sz="2665" b="1" dirty="0">
                <a:solidFill>
                  <a:prstClr val="black"/>
                </a:solidFill>
                <a:latin typeface="微软雅黑" panose="020B0503020204020204" pitchFamily="34" charset="-122"/>
                <a:ea typeface="微软雅黑" panose="020B0503020204020204" pitchFamily="34" charset="-122"/>
              </a:rPr>
              <a:t>教学过程如何贯彻思政精神</a:t>
            </a:r>
            <a:endParaRPr lang="zh-CN" altLang="en-US" sz="2665" b="1" dirty="0">
              <a:solidFill>
                <a:prstClr val="black"/>
              </a:solidFill>
              <a:latin typeface="微软雅黑" panose="020B0503020204020204" pitchFamily="34" charset="-122"/>
              <a:ea typeface="微软雅黑" panose="020B0503020204020204" pitchFamily="34" charset="-122"/>
            </a:endParaRPr>
          </a:p>
        </p:txBody>
      </p:sp>
      <p:sp>
        <p:nvSpPr>
          <p:cNvPr id="41" name="TextBox 6"/>
          <p:cNvSpPr txBox="1">
            <a:spLocks noChangeArrowheads="1"/>
          </p:cNvSpPr>
          <p:nvPr/>
        </p:nvSpPr>
        <p:spPr bwMode="auto">
          <a:xfrm>
            <a:off x="6960096" y="3890843"/>
            <a:ext cx="2388509" cy="911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a:lvl3pPr/>
            <a:lvl4pPr/>
            <a:lvl5pPr/>
            <a:lvl6pPr/>
            <a:lvl7pPr/>
            <a:lvl8pPr/>
            <a:lvl9pPr/>
          </a:lstStyle>
          <a:p>
            <a:pPr algn="ctr" fontAlgn="base">
              <a:spcBef>
                <a:spcPct val="0"/>
              </a:spcBef>
              <a:spcAft>
                <a:spcPct val="0"/>
              </a:spcAft>
            </a:pPr>
            <a:r>
              <a:rPr lang="zh-CN" altLang="en-US" sz="2665" b="1" dirty="0">
                <a:solidFill>
                  <a:prstClr val="black"/>
                </a:solidFill>
                <a:latin typeface="微软雅黑" panose="020B0503020204020204" pitchFamily="34" charset="-122"/>
                <a:ea typeface="微软雅黑" panose="020B0503020204020204" pitchFamily="34" charset="-122"/>
              </a:rPr>
              <a:t>如何落实立德树人根本</a:t>
            </a:r>
            <a:r>
              <a:rPr lang="zh-CN" altLang="en-US" sz="2665" b="1" dirty="0">
                <a:solidFill>
                  <a:prstClr val="black"/>
                </a:solidFill>
                <a:latin typeface="微软雅黑" panose="020B0503020204020204" pitchFamily="34" charset="-122"/>
                <a:ea typeface="微软雅黑" panose="020B0503020204020204" pitchFamily="34" charset="-122"/>
              </a:rPr>
              <a:t>任务</a:t>
            </a:r>
            <a:endParaRPr lang="zh-CN" altLang="en-US" sz="2665" b="1" dirty="0">
              <a:solidFill>
                <a:prstClr val="black"/>
              </a:solidFill>
              <a:latin typeface="微软雅黑" panose="020B0503020204020204" pitchFamily="34" charset="-122"/>
              <a:ea typeface="微软雅黑" panose="020B0503020204020204" pitchFamily="34" charset="-122"/>
            </a:endParaRPr>
          </a:p>
        </p:txBody>
      </p:sp>
      <p:sp>
        <p:nvSpPr>
          <p:cNvPr id="42" name="TextBox 40"/>
          <p:cNvSpPr txBox="1">
            <a:spLocks noChangeArrowheads="1"/>
          </p:cNvSpPr>
          <p:nvPr/>
        </p:nvSpPr>
        <p:spPr bwMode="auto">
          <a:xfrm>
            <a:off x="9349065" y="2534973"/>
            <a:ext cx="2388509" cy="911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a:lvl3pPr/>
            <a:lvl4pPr/>
            <a:lvl5pPr/>
            <a:lvl6pPr/>
            <a:lvl7pPr/>
            <a:lvl8pPr/>
            <a:lvl9pPr/>
          </a:lstStyle>
          <a:p>
            <a:pPr marL="0" lvl="1" algn="ctr" fontAlgn="base">
              <a:spcBef>
                <a:spcPct val="0"/>
              </a:spcBef>
              <a:spcAft>
                <a:spcPct val="0"/>
              </a:spcAft>
            </a:pPr>
            <a:r>
              <a:rPr lang="zh-CN" altLang="en-US" sz="2665" b="1" dirty="0">
                <a:solidFill>
                  <a:prstClr val="black"/>
                </a:solidFill>
                <a:latin typeface="微软雅黑" panose="020B0503020204020204" pitchFamily="34" charset="-122"/>
                <a:ea typeface="微软雅黑" panose="020B0503020204020204" pitchFamily="34" charset="-122"/>
              </a:rPr>
              <a:t>如何探索思政教育教学方法</a:t>
            </a:r>
            <a:endParaRPr lang="zh-CN" altLang="en-US" sz="2665" b="1" dirty="0">
              <a:solidFill>
                <a:prstClr val="black"/>
              </a:solidFill>
              <a:latin typeface="微软雅黑" panose="020B0503020204020204" pitchFamily="34" charset="-122"/>
              <a:ea typeface="微软雅黑" panose="020B0503020204020204" pitchFamily="34" charset="-122"/>
            </a:endParaRPr>
          </a:p>
        </p:txBody>
      </p:sp>
      <p:grpSp>
        <p:nvGrpSpPr>
          <p:cNvPr id="43" name="组合 42"/>
          <p:cNvGrpSpPr/>
          <p:nvPr/>
        </p:nvGrpSpPr>
        <p:grpSpPr>
          <a:xfrm>
            <a:off x="1325688" y="3604190"/>
            <a:ext cx="1181594" cy="1181594"/>
            <a:chOff x="1325688" y="3604190"/>
            <a:chExt cx="1181594" cy="1181594"/>
          </a:xfrm>
        </p:grpSpPr>
        <p:sp>
          <p:nvSpPr>
            <p:cNvPr id="44" name="圆角矩形 43"/>
            <p:cNvSpPr/>
            <p:nvPr/>
          </p:nvSpPr>
          <p:spPr>
            <a:xfrm rot="18926425">
              <a:off x="1325688" y="3604190"/>
              <a:ext cx="1181594" cy="1181594"/>
            </a:xfrm>
            <a:prstGeom prst="roundRect">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chemeClr val="accent6">
                    <a:lumMod val="50000"/>
                  </a:schemeClr>
                </a:solidFill>
                <a:latin typeface="微软雅黑" panose="020B0503020204020204" pitchFamily="34" charset="-122"/>
                <a:ea typeface="微软雅黑" panose="020B0503020204020204" pitchFamily="34" charset="-122"/>
              </a:endParaRPr>
            </a:p>
          </p:txBody>
        </p:sp>
        <p:sp>
          <p:nvSpPr>
            <p:cNvPr id="45" name="TextBox 27"/>
            <p:cNvSpPr txBox="1"/>
            <p:nvPr/>
          </p:nvSpPr>
          <p:spPr>
            <a:xfrm>
              <a:off x="1611063" y="3764287"/>
              <a:ext cx="606255" cy="913007"/>
            </a:xfrm>
            <a:prstGeom prst="rect">
              <a:avLst/>
            </a:prstGeom>
            <a:noFill/>
          </p:spPr>
          <p:txBody>
            <a:bodyPr wrap="none" rtlCol="0">
              <a:spAutoFit/>
            </a:bodyPr>
            <a:lstStyle/>
            <a:p>
              <a:pPr algn="ctr" fontAlgn="base">
                <a:spcBef>
                  <a:spcPct val="0"/>
                </a:spcBef>
                <a:spcAft>
                  <a:spcPct val="0"/>
                </a:spcAft>
              </a:pPr>
              <a:r>
                <a:rPr lang="en-US" altLang="zh-CN" sz="5335" b="1" dirty="0">
                  <a:solidFill>
                    <a:srgbClr val="00B0F0"/>
                  </a:solidFill>
                  <a:latin typeface="微软雅黑" panose="020B0503020204020204" pitchFamily="34" charset="-122"/>
                  <a:ea typeface="造字工房劲黑（非商用）常规体" pitchFamily="50" charset="-122"/>
                </a:rPr>
                <a:t>1</a:t>
              </a:r>
              <a:endParaRPr lang="zh-CN" altLang="en-US" sz="5335" b="1" dirty="0">
                <a:solidFill>
                  <a:srgbClr val="00B0F0"/>
                </a:solidFill>
                <a:latin typeface="微软雅黑" panose="020B0503020204020204" pitchFamily="34" charset="-122"/>
                <a:ea typeface="造字工房劲黑（非商用）常规体" pitchFamily="50" charset="-122"/>
              </a:endParaRPr>
            </a:p>
          </p:txBody>
        </p:sp>
      </p:grpSp>
      <p:grpSp>
        <p:nvGrpSpPr>
          <p:cNvPr id="46" name="组合 45"/>
          <p:cNvGrpSpPr/>
          <p:nvPr/>
        </p:nvGrpSpPr>
        <p:grpSpPr>
          <a:xfrm>
            <a:off x="3350841" y="2193014"/>
            <a:ext cx="1181594" cy="1181594"/>
            <a:chOff x="1325688" y="3604190"/>
            <a:chExt cx="1181594" cy="1181594"/>
          </a:xfrm>
        </p:grpSpPr>
        <p:sp>
          <p:nvSpPr>
            <p:cNvPr id="47" name="圆角矩形 46"/>
            <p:cNvSpPr/>
            <p:nvPr/>
          </p:nvSpPr>
          <p:spPr>
            <a:xfrm rot="18926425">
              <a:off x="1325688" y="3604190"/>
              <a:ext cx="1181594" cy="1181594"/>
            </a:xfrm>
            <a:prstGeom prst="roundRect">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chemeClr val="accent6">
                    <a:lumMod val="50000"/>
                  </a:schemeClr>
                </a:solidFill>
                <a:latin typeface="微软雅黑" panose="020B0503020204020204" pitchFamily="34" charset="-122"/>
                <a:ea typeface="微软雅黑" panose="020B0503020204020204" pitchFamily="34" charset="-122"/>
              </a:endParaRPr>
            </a:p>
          </p:txBody>
        </p:sp>
        <p:sp>
          <p:nvSpPr>
            <p:cNvPr id="48" name="TextBox 27"/>
            <p:cNvSpPr txBox="1"/>
            <p:nvPr/>
          </p:nvSpPr>
          <p:spPr>
            <a:xfrm>
              <a:off x="1611063" y="3764287"/>
              <a:ext cx="606255" cy="913007"/>
            </a:xfrm>
            <a:prstGeom prst="rect">
              <a:avLst/>
            </a:prstGeom>
            <a:noFill/>
          </p:spPr>
          <p:txBody>
            <a:bodyPr wrap="none" rtlCol="0">
              <a:spAutoFit/>
            </a:bodyPr>
            <a:lstStyle/>
            <a:p>
              <a:pPr algn="ctr" fontAlgn="base">
                <a:spcBef>
                  <a:spcPct val="0"/>
                </a:spcBef>
                <a:spcAft>
                  <a:spcPct val="0"/>
                </a:spcAft>
              </a:pPr>
              <a:r>
                <a:rPr lang="en-US" altLang="zh-CN" sz="5335" b="1" dirty="0">
                  <a:solidFill>
                    <a:srgbClr val="00B0F0"/>
                  </a:solidFill>
                  <a:latin typeface="微软雅黑" panose="020B0503020204020204" pitchFamily="34" charset="-122"/>
                  <a:ea typeface="造字工房劲黑（非商用）常规体" pitchFamily="50" charset="-122"/>
                </a:rPr>
                <a:t>2</a:t>
              </a:r>
              <a:endParaRPr lang="zh-CN" altLang="en-US" sz="5335" b="1" dirty="0">
                <a:solidFill>
                  <a:srgbClr val="00B0F0"/>
                </a:solidFill>
                <a:latin typeface="微软雅黑" panose="020B0503020204020204" pitchFamily="34" charset="-122"/>
                <a:ea typeface="造字工房劲黑（非商用）常规体" pitchFamily="50" charset="-122"/>
              </a:endParaRPr>
            </a:p>
          </p:txBody>
        </p:sp>
      </p:grpSp>
      <p:grpSp>
        <p:nvGrpSpPr>
          <p:cNvPr id="49" name="组合 48"/>
          <p:cNvGrpSpPr/>
          <p:nvPr/>
        </p:nvGrpSpPr>
        <p:grpSpPr>
          <a:xfrm>
            <a:off x="5430891" y="3614231"/>
            <a:ext cx="1181594" cy="1181594"/>
            <a:chOff x="1325688" y="3604190"/>
            <a:chExt cx="1181594" cy="1181594"/>
          </a:xfrm>
        </p:grpSpPr>
        <p:sp>
          <p:nvSpPr>
            <p:cNvPr id="50" name="圆角矩形 49"/>
            <p:cNvSpPr/>
            <p:nvPr/>
          </p:nvSpPr>
          <p:spPr>
            <a:xfrm rot="18926425">
              <a:off x="1325688" y="3604190"/>
              <a:ext cx="1181594" cy="1181594"/>
            </a:xfrm>
            <a:prstGeom prst="roundRect">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chemeClr val="accent6">
                    <a:lumMod val="50000"/>
                  </a:schemeClr>
                </a:solidFill>
                <a:latin typeface="微软雅黑" panose="020B0503020204020204" pitchFamily="34" charset="-122"/>
                <a:ea typeface="微软雅黑" panose="020B0503020204020204" pitchFamily="34" charset="-122"/>
              </a:endParaRPr>
            </a:p>
          </p:txBody>
        </p:sp>
        <p:sp>
          <p:nvSpPr>
            <p:cNvPr id="51" name="TextBox 27"/>
            <p:cNvSpPr txBox="1"/>
            <p:nvPr/>
          </p:nvSpPr>
          <p:spPr>
            <a:xfrm>
              <a:off x="1611063" y="3764287"/>
              <a:ext cx="606255" cy="913007"/>
            </a:xfrm>
            <a:prstGeom prst="rect">
              <a:avLst/>
            </a:prstGeom>
            <a:noFill/>
          </p:spPr>
          <p:txBody>
            <a:bodyPr wrap="none" rtlCol="0">
              <a:spAutoFit/>
            </a:bodyPr>
            <a:lstStyle/>
            <a:p>
              <a:pPr algn="ctr" fontAlgn="base">
                <a:spcBef>
                  <a:spcPct val="0"/>
                </a:spcBef>
                <a:spcAft>
                  <a:spcPct val="0"/>
                </a:spcAft>
              </a:pPr>
              <a:r>
                <a:rPr lang="en-US" altLang="zh-CN" sz="5335" b="1" dirty="0">
                  <a:solidFill>
                    <a:srgbClr val="00B0F0"/>
                  </a:solidFill>
                  <a:latin typeface="微软雅黑" panose="020B0503020204020204" pitchFamily="34" charset="-122"/>
                  <a:ea typeface="造字工房劲黑（非商用）常规体" pitchFamily="50" charset="-122"/>
                </a:rPr>
                <a:t>3</a:t>
              </a:r>
              <a:endParaRPr lang="zh-CN" altLang="en-US" sz="5335" b="1" dirty="0">
                <a:solidFill>
                  <a:srgbClr val="00B0F0"/>
                </a:solidFill>
                <a:latin typeface="微软雅黑" panose="020B0503020204020204" pitchFamily="34" charset="-122"/>
                <a:ea typeface="造字工房劲黑（非商用）常规体" pitchFamily="50" charset="-122"/>
              </a:endParaRPr>
            </a:p>
          </p:txBody>
        </p:sp>
      </p:grpSp>
      <p:grpSp>
        <p:nvGrpSpPr>
          <p:cNvPr id="52" name="组合 51"/>
          <p:cNvGrpSpPr/>
          <p:nvPr/>
        </p:nvGrpSpPr>
        <p:grpSpPr>
          <a:xfrm>
            <a:off x="7693254" y="2172064"/>
            <a:ext cx="1181594" cy="1181594"/>
            <a:chOff x="1325688" y="3604190"/>
            <a:chExt cx="1181594" cy="1181594"/>
          </a:xfrm>
        </p:grpSpPr>
        <p:sp>
          <p:nvSpPr>
            <p:cNvPr id="53" name="圆角矩形 52"/>
            <p:cNvSpPr/>
            <p:nvPr/>
          </p:nvSpPr>
          <p:spPr>
            <a:xfrm rot="18926425">
              <a:off x="1325688" y="3604190"/>
              <a:ext cx="1181594" cy="1181594"/>
            </a:xfrm>
            <a:prstGeom prst="roundRect">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chemeClr val="accent6">
                    <a:lumMod val="50000"/>
                  </a:schemeClr>
                </a:solidFill>
                <a:latin typeface="微软雅黑" panose="020B0503020204020204" pitchFamily="34" charset="-122"/>
                <a:ea typeface="微软雅黑" panose="020B0503020204020204" pitchFamily="34" charset="-122"/>
              </a:endParaRPr>
            </a:p>
          </p:txBody>
        </p:sp>
        <p:sp>
          <p:nvSpPr>
            <p:cNvPr id="54" name="TextBox 27"/>
            <p:cNvSpPr txBox="1"/>
            <p:nvPr/>
          </p:nvSpPr>
          <p:spPr>
            <a:xfrm>
              <a:off x="1611063" y="3764287"/>
              <a:ext cx="606255" cy="913007"/>
            </a:xfrm>
            <a:prstGeom prst="rect">
              <a:avLst/>
            </a:prstGeom>
            <a:noFill/>
          </p:spPr>
          <p:txBody>
            <a:bodyPr wrap="none" rtlCol="0">
              <a:spAutoFit/>
            </a:bodyPr>
            <a:lstStyle/>
            <a:p>
              <a:pPr algn="ctr" fontAlgn="base">
                <a:spcBef>
                  <a:spcPct val="0"/>
                </a:spcBef>
                <a:spcAft>
                  <a:spcPct val="0"/>
                </a:spcAft>
              </a:pPr>
              <a:r>
                <a:rPr lang="en-US" altLang="zh-CN" sz="5335" b="1" dirty="0">
                  <a:solidFill>
                    <a:srgbClr val="00B0F0"/>
                  </a:solidFill>
                  <a:latin typeface="微软雅黑" panose="020B0503020204020204" pitchFamily="34" charset="-122"/>
                  <a:ea typeface="造字工房劲黑（非商用）常规体" pitchFamily="50" charset="-122"/>
                </a:rPr>
                <a:t>4</a:t>
              </a:r>
              <a:endParaRPr lang="zh-CN" altLang="en-US" sz="5335" b="1" dirty="0">
                <a:solidFill>
                  <a:srgbClr val="00B0F0"/>
                </a:solidFill>
                <a:latin typeface="微软雅黑" panose="020B0503020204020204" pitchFamily="34" charset="-122"/>
                <a:ea typeface="造字工房劲黑（非商用）常规体" pitchFamily="50" charset="-122"/>
              </a:endParaRPr>
            </a:p>
          </p:txBody>
        </p:sp>
      </p:grpSp>
      <p:grpSp>
        <p:nvGrpSpPr>
          <p:cNvPr id="55" name="组合 54"/>
          <p:cNvGrpSpPr/>
          <p:nvPr/>
        </p:nvGrpSpPr>
        <p:grpSpPr>
          <a:xfrm>
            <a:off x="9952770" y="3602560"/>
            <a:ext cx="1181594" cy="1181594"/>
            <a:chOff x="1325688" y="3604190"/>
            <a:chExt cx="1181594" cy="1181594"/>
          </a:xfrm>
        </p:grpSpPr>
        <p:sp>
          <p:nvSpPr>
            <p:cNvPr id="56" name="圆角矩形 55"/>
            <p:cNvSpPr/>
            <p:nvPr/>
          </p:nvSpPr>
          <p:spPr>
            <a:xfrm rot="18926425">
              <a:off x="1325688" y="3604190"/>
              <a:ext cx="1181594" cy="1181594"/>
            </a:xfrm>
            <a:prstGeom prst="roundRect">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chemeClr val="accent6">
                    <a:lumMod val="50000"/>
                  </a:schemeClr>
                </a:solidFill>
                <a:latin typeface="微软雅黑" panose="020B0503020204020204" pitchFamily="34" charset="-122"/>
                <a:ea typeface="微软雅黑" panose="020B0503020204020204" pitchFamily="34" charset="-122"/>
              </a:endParaRPr>
            </a:p>
          </p:txBody>
        </p:sp>
        <p:sp>
          <p:nvSpPr>
            <p:cNvPr id="57" name="TextBox 27"/>
            <p:cNvSpPr txBox="1"/>
            <p:nvPr/>
          </p:nvSpPr>
          <p:spPr>
            <a:xfrm>
              <a:off x="1611063" y="3764287"/>
              <a:ext cx="606255" cy="913007"/>
            </a:xfrm>
            <a:prstGeom prst="rect">
              <a:avLst/>
            </a:prstGeom>
            <a:noFill/>
          </p:spPr>
          <p:txBody>
            <a:bodyPr wrap="none" rtlCol="0">
              <a:spAutoFit/>
            </a:bodyPr>
            <a:lstStyle/>
            <a:p>
              <a:pPr algn="ctr" fontAlgn="base">
                <a:spcBef>
                  <a:spcPct val="0"/>
                </a:spcBef>
                <a:spcAft>
                  <a:spcPct val="0"/>
                </a:spcAft>
              </a:pPr>
              <a:r>
                <a:rPr lang="en-US" altLang="zh-CN" sz="5335" b="1" dirty="0">
                  <a:solidFill>
                    <a:srgbClr val="00B0F0"/>
                  </a:solidFill>
                  <a:latin typeface="微软雅黑" panose="020B0503020204020204" pitchFamily="34" charset="-122"/>
                  <a:ea typeface="造字工房劲黑（非商用）常规体" pitchFamily="50" charset="-122"/>
                </a:rPr>
                <a:t>5</a:t>
              </a:r>
              <a:endParaRPr lang="zh-CN" altLang="en-US" sz="5335" b="1" dirty="0">
                <a:solidFill>
                  <a:srgbClr val="00B0F0"/>
                </a:solidFill>
                <a:latin typeface="微软雅黑" panose="020B0503020204020204" pitchFamily="34" charset="-122"/>
                <a:ea typeface="造字工房劲黑（非商用）常规体" pitchFamily="50" charset="-122"/>
              </a:endParaRPr>
            </a:p>
          </p:txBody>
        </p:sp>
      </p:grpSp>
      <p:sp>
        <p:nvSpPr>
          <p:cNvPr id="3" name="矩形 2"/>
          <p:cNvSpPr/>
          <p:nvPr/>
        </p:nvSpPr>
        <p:spPr>
          <a:xfrm>
            <a:off x="2388235" y="600710"/>
            <a:ext cx="406654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en-US" sz="2800" b="1" dirty="0">
                <a:solidFill>
                  <a:prstClr val="white"/>
                </a:solidFill>
                <a:latin typeface="Arial Unicode MS" pitchFamily="34" charset="-122"/>
                <a:ea typeface="Arial Unicode MS" pitchFamily="34" charset="-122"/>
                <a:cs typeface="Arial Unicode MS" pitchFamily="34" charset="-122"/>
              </a:rPr>
              <a:t>“</a:t>
            </a:r>
            <a:r>
              <a:rPr lang="zh-CN" altLang="en-US" sz="2800" b="1" dirty="0">
                <a:solidFill>
                  <a:prstClr val="white"/>
                </a:solidFill>
                <a:latin typeface="Arial Unicode MS" pitchFamily="34" charset="-122"/>
                <a:ea typeface="Arial Unicode MS" pitchFamily="34" charset="-122"/>
                <a:cs typeface="Arial Unicode MS" pitchFamily="34" charset="-122"/>
              </a:rPr>
              <a:t>课程思政</a:t>
            </a:r>
            <a:r>
              <a:rPr lang="en-US" altLang="zh-CN" sz="2800" b="1" dirty="0">
                <a:solidFill>
                  <a:prstClr val="white"/>
                </a:solidFill>
                <a:latin typeface="Arial Unicode MS" pitchFamily="34" charset="-122"/>
                <a:ea typeface="Arial Unicode MS" pitchFamily="34" charset="-122"/>
                <a:cs typeface="Arial Unicode MS" pitchFamily="34" charset="-122"/>
              </a:rPr>
              <a:t>” </a:t>
            </a:r>
            <a:r>
              <a:rPr lang="zh-CN" altLang="en-US" sz="2800" b="1" dirty="0">
                <a:solidFill>
                  <a:prstClr val="white"/>
                </a:solidFill>
                <a:latin typeface="Arial Unicode MS" pitchFamily="34" charset="-122"/>
                <a:ea typeface="Arial Unicode MS" pitchFamily="34" charset="-122"/>
                <a:cs typeface="Arial Unicode MS" pitchFamily="34" charset="-122"/>
              </a:rPr>
              <a:t>的提出</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2" name="矩形 1"/>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1</a:t>
            </a:r>
            <a:endParaRPr lang="en-US" altLang="zh-CN" sz="3200"/>
          </a:p>
        </p:txBody>
      </p:sp>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71928" y="-1094728"/>
            <a:ext cx="4496336" cy="3121492"/>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wipe(left)">
                                      <p:cBhvr>
                                        <p:cTn id="13" dur="2000"/>
                                        <p:tgtEl>
                                          <p:spTgt spid="37"/>
                                        </p:tgtEl>
                                      </p:cBhvr>
                                    </p:animEffect>
                                  </p:childTnLst>
                                </p:cTn>
                              </p:par>
                              <p:par>
                                <p:cTn id="14" presetID="53" presetClass="entr" presetSubtype="16" fill="hold" nodeType="withEffect">
                                  <p:stCondLst>
                                    <p:cond delay="300"/>
                                  </p:stCondLst>
                                  <p:childTnLst>
                                    <p:set>
                                      <p:cBhvr>
                                        <p:cTn id="15" dur="1" fill="hold">
                                          <p:stCondLst>
                                            <p:cond delay="0"/>
                                          </p:stCondLst>
                                        </p:cTn>
                                        <p:tgtEl>
                                          <p:spTgt spid="46"/>
                                        </p:tgtEl>
                                        <p:attrNameLst>
                                          <p:attrName>style.visibility</p:attrName>
                                        </p:attrNameLst>
                                      </p:cBhvr>
                                      <p:to>
                                        <p:strVal val="visible"/>
                                      </p:to>
                                    </p:set>
                                    <p:anim calcmode="lin" valueType="num">
                                      <p:cBhvr>
                                        <p:cTn id="16" dur="500" fill="hold"/>
                                        <p:tgtEl>
                                          <p:spTgt spid="46"/>
                                        </p:tgtEl>
                                        <p:attrNameLst>
                                          <p:attrName>ppt_w</p:attrName>
                                        </p:attrNameLst>
                                      </p:cBhvr>
                                      <p:tavLst>
                                        <p:tav tm="0">
                                          <p:val>
                                            <p:fltVal val="0"/>
                                          </p:val>
                                        </p:tav>
                                        <p:tav tm="100000">
                                          <p:val>
                                            <p:strVal val="#ppt_w"/>
                                          </p:val>
                                        </p:tav>
                                      </p:tavLst>
                                    </p:anim>
                                    <p:anim calcmode="lin" valueType="num">
                                      <p:cBhvr>
                                        <p:cTn id="17" dur="500" fill="hold"/>
                                        <p:tgtEl>
                                          <p:spTgt spid="46"/>
                                        </p:tgtEl>
                                        <p:attrNameLst>
                                          <p:attrName>ppt_h</p:attrName>
                                        </p:attrNameLst>
                                      </p:cBhvr>
                                      <p:tavLst>
                                        <p:tav tm="0">
                                          <p:val>
                                            <p:fltVal val="0"/>
                                          </p:val>
                                        </p:tav>
                                        <p:tav tm="100000">
                                          <p:val>
                                            <p:strVal val="#ppt_h"/>
                                          </p:val>
                                        </p:tav>
                                      </p:tavLst>
                                    </p:anim>
                                    <p:animEffect transition="in" filter="fade">
                                      <p:cBhvr>
                                        <p:cTn id="18" dur="500"/>
                                        <p:tgtEl>
                                          <p:spTgt spid="46"/>
                                        </p:tgtEl>
                                      </p:cBhvr>
                                    </p:animEffect>
                                  </p:childTnLst>
                                </p:cTn>
                              </p:par>
                              <p:par>
                                <p:cTn id="19" presetID="53" presetClass="entr" presetSubtype="16" fill="hold" nodeType="withEffect">
                                  <p:stCondLst>
                                    <p:cond delay="90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childTnLst>
                                </p:cTn>
                              </p:par>
                              <p:par>
                                <p:cTn id="24" presetID="53" presetClass="entr" presetSubtype="16" fill="hold" nodeType="withEffect">
                                  <p:stCondLst>
                                    <p:cond delay="900"/>
                                  </p:stCondLst>
                                  <p:childTnLst>
                                    <p:set>
                                      <p:cBhvr>
                                        <p:cTn id="25" dur="1" fill="hold">
                                          <p:stCondLst>
                                            <p:cond delay="0"/>
                                          </p:stCondLst>
                                        </p:cTn>
                                        <p:tgtEl>
                                          <p:spTgt spid="52"/>
                                        </p:tgtEl>
                                        <p:attrNameLst>
                                          <p:attrName>style.visibility</p:attrName>
                                        </p:attrNameLst>
                                      </p:cBhvr>
                                      <p:to>
                                        <p:strVal val="visible"/>
                                      </p:to>
                                    </p:set>
                                    <p:anim calcmode="lin" valueType="num">
                                      <p:cBhvr>
                                        <p:cTn id="26" dur="500" fill="hold"/>
                                        <p:tgtEl>
                                          <p:spTgt spid="52"/>
                                        </p:tgtEl>
                                        <p:attrNameLst>
                                          <p:attrName>ppt_w</p:attrName>
                                        </p:attrNameLst>
                                      </p:cBhvr>
                                      <p:tavLst>
                                        <p:tav tm="0">
                                          <p:val>
                                            <p:fltVal val="0"/>
                                          </p:val>
                                        </p:tav>
                                        <p:tav tm="100000">
                                          <p:val>
                                            <p:strVal val="#ppt_w"/>
                                          </p:val>
                                        </p:tav>
                                      </p:tavLst>
                                    </p:anim>
                                    <p:anim calcmode="lin" valueType="num">
                                      <p:cBhvr>
                                        <p:cTn id="27" dur="500" fill="hold"/>
                                        <p:tgtEl>
                                          <p:spTgt spid="52"/>
                                        </p:tgtEl>
                                        <p:attrNameLst>
                                          <p:attrName>ppt_h</p:attrName>
                                        </p:attrNameLst>
                                      </p:cBhvr>
                                      <p:tavLst>
                                        <p:tav tm="0">
                                          <p:val>
                                            <p:fltVal val="0"/>
                                          </p:val>
                                        </p:tav>
                                        <p:tav tm="100000">
                                          <p:val>
                                            <p:strVal val="#ppt_h"/>
                                          </p:val>
                                        </p:tav>
                                      </p:tavLst>
                                    </p:anim>
                                    <p:animEffect transition="in" filter="fade">
                                      <p:cBhvr>
                                        <p:cTn id="28" dur="500"/>
                                        <p:tgtEl>
                                          <p:spTgt spid="52"/>
                                        </p:tgtEl>
                                      </p:cBhvr>
                                    </p:animEffect>
                                  </p:childTnLst>
                                </p:cTn>
                              </p:par>
                              <p:par>
                                <p:cTn id="29" presetID="42"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1000"/>
                                        <p:tgtEl>
                                          <p:spTgt spid="38"/>
                                        </p:tgtEl>
                                      </p:cBhvr>
                                    </p:animEffect>
                                    <p:anim calcmode="lin" valueType="num">
                                      <p:cBhvr>
                                        <p:cTn id="32" dur="1000" fill="hold"/>
                                        <p:tgtEl>
                                          <p:spTgt spid="38"/>
                                        </p:tgtEl>
                                        <p:attrNameLst>
                                          <p:attrName>ppt_x</p:attrName>
                                        </p:attrNameLst>
                                      </p:cBhvr>
                                      <p:tavLst>
                                        <p:tav tm="0">
                                          <p:val>
                                            <p:strVal val="#ppt_x"/>
                                          </p:val>
                                        </p:tav>
                                        <p:tav tm="100000">
                                          <p:val>
                                            <p:strVal val="#ppt_x"/>
                                          </p:val>
                                        </p:tav>
                                      </p:tavLst>
                                    </p:anim>
                                    <p:anim calcmode="lin" valueType="num">
                                      <p:cBhvr>
                                        <p:cTn id="33" dur="1000" fill="hold"/>
                                        <p:tgtEl>
                                          <p:spTgt spid="3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800"/>
                                  </p:stCondLst>
                                  <p:childTnLst>
                                    <p:set>
                                      <p:cBhvr>
                                        <p:cTn id="35" dur="1" fill="hold">
                                          <p:stCondLst>
                                            <p:cond delay="0"/>
                                          </p:stCondLst>
                                        </p:cTn>
                                        <p:tgtEl>
                                          <p:spTgt spid="39"/>
                                        </p:tgtEl>
                                        <p:attrNameLst>
                                          <p:attrName>style.visibility</p:attrName>
                                        </p:attrNameLst>
                                      </p:cBhvr>
                                      <p:to>
                                        <p:strVal val="visible"/>
                                      </p:to>
                                    </p:set>
                                    <p:animEffect transition="in" filter="fade">
                                      <p:cBhvr>
                                        <p:cTn id="36" dur="1000"/>
                                        <p:tgtEl>
                                          <p:spTgt spid="39"/>
                                        </p:tgtEl>
                                      </p:cBhvr>
                                    </p:animEffect>
                                    <p:anim calcmode="lin" valueType="num">
                                      <p:cBhvr>
                                        <p:cTn id="37" dur="1000" fill="hold"/>
                                        <p:tgtEl>
                                          <p:spTgt spid="39"/>
                                        </p:tgtEl>
                                        <p:attrNameLst>
                                          <p:attrName>ppt_x</p:attrName>
                                        </p:attrNameLst>
                                      </p:cBhvr>
                                      <p:tavLst>
                                        <p:tav tm="0">
                                          <p:val>
                                            <p:strVal val="#ppt_x"/>
                                          </p:val>
                                        </p:tav>
                                        <p:tav tm="100000">
                                          <p:val>
                                            <p:strVal val="#ppt_x"/>
                                          </p:val>
                                        </p:tav>
                                      </p:tavLst>
                                    </p:anim>
                                    <p:anim calcmode="lin" valueType="num">
                                      <p:cBhvr>
                                        <p:cTn id="38" dur="1000" fill="hold"/>
                                        <p:tgtEl>
                                          <p:spTgt spid="39"/>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140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1000"/>
                                        <p:tgtEl>
                                          <p:spTgt spid="40"/>
                                        </p:tgtEl>
                                      </p:cBhvr>
                                    </p:animEffect>
                                    <p:anim calcmode="lin" valueType="num">
                                      <p:cBhvr>
                                        <p:cTn id="42" dur="1000" fill="hold"/>
                                        <p:tgtEl>
                                          <p:spTgt spid="40"/>
                                        </p:tgtEl>
                                        <p:attrNameLst>
                                          <p:attrName>ppt_x</p:attrName>
                                        </p:attrNameLst>
                                      </p:cBhvr>
                                      <p:tavLst>
                                        <p:tav tm="0">
                                          <p:val>
                                            <p:strVal val="#ppt_x"/>
                                          </p:val>
                                        </p:tav>
                                        <p:tav tm="100000">
                                          <p:val>
                                            <p:strVal val="#ppt_x"/>
                                          </p:val>
                                        </p:tav>
                                      </p:tavLst>
                                    </p:anim>
                                    <p:anim calcmode="lin" valueType="num">
                                      <p:cBhvr>
                                        <p:cTn id="43" dur="1000" fill="hold"/>
                                        <p:tgtEl>
                                          <p:spTgt spid="4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190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1000"/>
                                        <p:tgtEl>
                                          <p:spTgt spid="41"/>
                                        </p:tgtEl>
                                      </p:cBhvr>
                                    </p:animEffect>
                                    <p:anim calcmode="lin" valueType="num">
                                      <p:cBhvr>
                                        <p:cTn id="47" dur="1000" fill="hold"/>
                                        <p:tgtEl>
                                          <p:spTgt spid="41"/>
                                        </p:tgtEl>
                                        <p:attrNameLst>
                                          <p:attrName>ppt_x</p:attrName>
                                        </p:attrNameLst>
                                      </p:cBhvr>
                                      <p:tavLst>
                                        <p:tav tm="0">
                                          <p:val>
                                            <p:strVal val="#ppt_x"/>
                                          </p:val>
                                        </p:tav>
                                        <p:tav tm="100000">
                                          <p:val>
                                            <p:strVal val="#ppt_x"/>
                                          </p:val>
                                        </p:tav>
                                      </p:tavLst>
                                    </p:anim>
                                    <p:anim calcmode="lin" valueType="num">
                                      <p:cBhvr>
                                        <p:cTn id="48" dur="1000" fill="hold"/>
                                        <p:tgtEl>
                                          <p:spTgt spid="41"/>
                                        </p:tgtEl>
                                        <p:attrNameLst>
                                          <p:attrName>ppt_y</p:attrName>
                                        </p:attrNameLst>
                                      </p:cBhvr>
                                      <p:tavLst>
                                        <p:tav tm="0">
                                          <p:val>
                                            <p:strVal val="#ppt_y-.1"/>
                                          </p:val>
                                        </p:tav>
                                        <p:tav tm="100000">
                                          <p:val>
                                            <p:strVal val="#ppt_y"/>
                                          </p:val>
                                        </p:tav>
                                      </p:tavLst>
                                    </p:anim>
                                  </p:childTnLst>
                                </p:cTn>
                              </p:par>
                              <p:par>
                                <p:cTn id="49" presetID="53" presetClass="entr" presetSubtype="16" fill="hold" nodeType="withEffect">
                                  <p:stCondLst>
                                    <p:cond delay="140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par>
                                <p:cTn id="54" presetID="47" presetClass="entr" presetSubtype="0" fill="hold" grpId="0" nodeType="withEffect">
                                  <p:stCondLst>
                                    <p:cond delay="190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p:bldP spid="39" grpId="0"/>
      <p:bldP spid="40" grpId="0"/>
      <p:bldP spid="4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椭圆 1"/>
          <p:cNvSpPr>
            <a:spLocks noChangeArrowheads="1"/>
          </p:cNvSpPr>
          <p:nvPr/>
        </p:nvSpPr>
        <p:spPr bwMode="auto">
          <a:xfrm rot="6199008">
            <a:off x="2504798" y="3738104"/>
            <a:ext cx="826035" cy="1564519"/>
          </a:xfrm>
          <a:custGeom>
            <a:avLst/>
            <a:gdLst>
              <a:gd name="T0" fmla="*/ 0 w 828092"/>
              <a:gd name="T1" fmla="*/ 0 h 1560369"/>
              <a:gd name="T2" fmla="*/ 828092 w 828092"/>
              <a:gd name="T3" fmla="*/ 1560369 h 1560369"/>
            </a:gdLst>
            <a:ahLst/>
            <a:cxnLst/>
            <a:rect l="T0" t="T1" r="T2" b="T3"/>
            <a:pathLst>
              <a:path w="828092" h="1560369">
                <a:moveTo>
                  <a:pt x="16824" y="994982"/>
                </a:moveTo>
                <a:cubicBezTo>
                  <a:pt x="5793" y="941075"/>
                  <a:pt x="0" y="885260"/>
                  <a:pt x="0" y="828092"/>
                </a:cubicBezTo>
                <a:cubicBezTo>
                  <a:pt x="0" y="370749"/>
                  <a:pt x="370749" y="0"/>
                  <a:pt x="828092" y="0"/>
                </a:cubicBezTo>
                <a:lnTo>
                  <a:pt x="828092" y="180020"/>
                </a:lnTo>
                <a:cubicBezTo>
                  <a:pt x="470172" y="180020"/>
                  <a:pt x="180020" y="470172"/>
                  <a:pt x="180020" y="828092"/>
                </a:cubicBezTo>
                <a:cubicBezTo>
                  <a:pt x="180020" y="1180557"/>
                  <a:pt x="461395" y="1467304"/>
                  <a:pt x="811810" y="1474523"/>
                </a:cubicBezTo>
                <a:lnTo>
                  <a:pt x="449129" y="1560369"/>
                </a:lnTo>
                <a:cubicBezTo>
                  <a:pt x="229080" y="1450469"/>
                  <a:pt x="67556" y="1242904"/>
                  <a:pt x="16824" y="994982"/>
                </a:cubicBezTo>
                <a:close/>
              </a:path>
            </a:pathLst>
          </a:custGeom>
          <a:solidFill>
            <a:srgbClr val="0070C0"/>
          </a:solidFill>
          <a:ln>
            <a:noFill/>
          </a:ln>
        </p:spPr>
        <p:txBody>
          <a:bodyPr anchor="ctr"/>
          <a:lstStyle/>
          <a:p>
            <a:pPr algn="ctr"/>
            <a:endParaRPr lang="zh-CN" altLang="en-US">
              <a:solidFill>
                <a:srgbClr val="FFFFFF"/>
              </a:solidFill>
              <a:latin typeface="Calibri" panose="020F0502020204030204" charset="0"/>
              <a:sym typeface="宋体" panose="02010600030101010101" pitchFamily="2" charset="-122"/>
            </a:endParaRPr>
          </a:p>
        </p:txBody>
      </p:sp>
      <p:sp>
        <p:nvSpPr>
          <p:cNvPr id="9" name="椭圆 1"/>
          <p:cNvSpPr>
            <a:spLocks noChangeArrowheads="1"/>
          </p:cNvSpPr>
          <p:nvPr/>
        </p:nvSpPr>
        <p:spPr bwMode="auto">
          <a:xfrm rot="10800000">
            <a:off x="2194628" y="1150470"/>
            <a:ext cx="1653974" cy="1653974"/>
          </a:xfrm>
          <a:custGeom>
            <a:avLst/>
            <a:gdLst>
              <a:gd name="T0" fmla="*/ 0 w 1648346"/>
              <a:gd name="T1" fmla="*/ 0 h 1656184"/>
              <a:gd name="T2" fmla="*/ 1648346 w 1648346"/>
              <a:gd name="T3" fmla="*/ 1656184 h 1656184"/>
            </a:gdLst>
            <a:ahLst/>
            <a:cxnLst/>
            <a:rect l="T0" t="T1" r="T2" b="T3"/>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0070C0"/>
          </a:solidFill>
          <a:ln>
            <a:noFill/>
          </a:ln>
        </p:spPr>
        <p:txBody>
          <a:bodyPr anchor="ctr"/>
          <a:lstStyle/>
          <a:p>
            <a:pPr algn="ctr"/>
            <a:endParaRPr lang="zh-CN" altLang="en-US">
              <a:solidFill>
                <a:srgbClr val="FFFFFF"/>
              </a:solidFill>
              <a:latin typeface="Calibri" panose="020F0502020204030204" charset="0"/>
              <a:sym typeface="宋体" panose="02010600030101010101" pitchFamily="2" charset="-122"/>
            </a:endParaRPr>
          </a:p>
        </p:txBody>
      </p:sp>
      <p:sp>
        <p:nvSpPr>
          <p:cNvPr id="4" name="圆角矩形 14"/>
          <p:cNvSpPr>
            <a:spLocks noChangeArrowheads="1"/>
          </p:cNvSpPr>
          <p:nvPr/>
        </p:nvSpPr>
        <p:spPr bwMode="auto">
          <a:xfrm>
            <a:off x="5233096" y="1982859"/>
            <a:ext cx="3972204" cy="645220"/>
          </a:xfrm>
          <a:custGeom>
            <a:avLst/>
            <a:gdLst>
              <a:gd name="T0" fmla="*/ 0 w 3960440"/>
              <a:gd name="T1" fmla="*/ 0 h 648072"/>
              <a:gd name="T2" fmla="*/ 3960440 w 3960440"/>
              <a:gd name="T3" fmla="*/ 648072 h 648072"/>
            </a:gdLst>
            <a:ahLst/>
            <a:cxnLst/>
            <a:rect l="T0" t="T1" r="T2" b="T3"/>
            <a:pathLst>
              <a:path w="3960440" h="648072">
                <a:moveTo>
                  <a:pt x="0" y="0"/>
                </a:moveTo>
                <a:lnTo>
                  <a:pt x="3636404" y="0"/>
                </a:lnTo>
                <a:cubicBezTo>
                  <a:pt x="3815364" y="0"/>
                  <a:pt x="3960440" y="145076"/>
                  <a:pt x="3960440" y="324036"/>
                </a:cubicBezTo>
                <a:cubicBezTo>
                  <a:pt x="3960440" y="502996"/>
                  <a:pt x="3815364" y="648072"/>
                  <a:pt x="3636404" y="648072"/>
                </a:cubicBezTo>
                <a:lnTo>
                  <a:pt x="0" y="648072"/>
                </a:lnTo>
                <a:close/>
              </a:path>
            </a:pathLst>
          </a:custGeom>
          <a:solidFill>
            <a:srgbClr val="00B050"/>
          </a:solidFill>
          <a:ln>
            <a:noFill/>
          </a:ln>
        </p:spPr>
        <p:txBody>
          <a:bodyPr anchor="ctr"/>
          <a:lstStyle/>
          <a:p>
            <a:pPr algn="ctr"/>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高校思想政治教育</a:t>
            </a:r>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圆角矩形 14"/>
          <p:cNvSpPr>
            <a:spLocks noChangeArrowheads="1"/>
          </p:cNvSpPr>
          <p:nvPr/>
        </p:nvSpPr>
        <p:spPr bwMode="auto">
          <a:xfrm>
            <a:off x="4916797" y="4927393"/>
            <a:ext cx="4046432" cy="647125"/>
          </a:xfrm>
          <a:custGeom>
            <a:avLst/>
            <a:gdLst>
              <a:gd name="T0" fmla="*/ 0 w 4033295"/>
              <a:gd name="T1" fmla="*/ 0 h 648072"/>
              <a:gd name="T2" fmla="*/ 3709259 w 4033295"/>
              <a:gd name="T3" fmla="*/ 0 h 648072"/>
              <a:gd name="T4" fmla="*/ 4033295 w 4033295"/>
              <a:gd name="T5" fmla="*/ 324036 h 648072"/>
              <a:gd name="T6" fmla="*/ 3709259 w 4033295"/>
              <a:gd name="T7" fmla="*/ 648072 h 648072"/>
              <a:gd name="T8" fmla="*/ 72855 w 4033295"/>
              <a:gd name="T9" fmla="*/ 648072 h 648072"/>
              <a:gd name="T10" fmla="*/ 0 w 4033295"/>
              <a:gd name="T11" fmla="*/ 0 h 648072"/>
              <a:gd name="T12" fmla="*/ 0 60000 65536"/>
              <a:gd name="T13" fmla="*/ 0 60000 65536"/>
              <a:gd name="T14" fmla="*/ 0 60000 65536"/>
              <a:gd name="T15" fmla="*/ 0 60000 65536"/>
              <a:gd name="T16" fmla="*/ 0 60000 65536"/>
              <a:gd name="T17" fmla="*/ 0 60000 65536"/>
              <a:gd name="T18" fmla="*/ 0 w 4033295"/>
              <a:gd name="T19" fmla="*/ 0 h 648072"/>
              <a:gd name="T20" fmla="*/ 4033295 w 4033295"/>
              <a:gd name="T21" fmla="*/ 648072 h 648072"/>
            </a:gdLst>
            <a:ahLst/>
            <a:cxnLst>
              <a:cxn ang="T12">
                <a:pos x="T0" y="T1"/>
              </a:cxn>
              <a:cxn ang="T13">
                <a:pos x="T2" y="T3"/>
              </a:cxn>
              <a:cxn ang="T14">
                <a:pos x="T4" y="T5"/>
              </a:cxn>
              <a:cxn ang="T15">
                <a:pos x="T6" y="T7"/>
              </a:cxn>
              <a:cxn ang="T16">
                <a:pos x="T8" y="T9"/>
              </a:cxn>
              <a:cxn ang="T17">
                <a:pos x="T10" y="T11"/>
              </a:cxn>
            </a:cxnLst>
            <a:rect l="T18" t="T19" r="T20" b="T21"/>
            <a:pathLst>
              <a:path w="4033295" h="648072">
                <a:moveTo>
                  <a:pt x="0" y="0"/>
                </a:moveTo>
                <a:lnTo>
                  <a:pt x="3709259" y="0"/>
                </a:lnTo>
                <a:cubicBezTo>
                  <a:pt x="3888219" y="0"/>
                  <a:pt x="4033295" y="145076"/>
                  <a:pt x="4033295" y="324036"/>
                </a:cubicBezTo>
                <a:cubicBezTo>
                  <a:pt x="4033295" y="502996"/>
                  <a:pt x="3888219" y="648072"/>
                  <a:pt x="3709259" y="648072"/>
                </a:cubicBezTo>
                <a:lnTo>
                  <a:pt x="72855" y="648072"/>
                </a:lnTo>
                <a:cubicBezTo>
                  <a:pt x="72855" y="432048"/>
                  <a:pt x="0" y="216024"/>
                  <a:pt x="0" y="0"/>
                </a:cubicBezTo>
                <a:close/>
              </a:path>
            </a:pathLst>
          </a:custGeom>
          <a:solidFill>
            <a:srgbClr val="92D050"/>
          </a:solidFill>
          <a:ln>
            <a:noFill/>
          </a:ln>
        </p:spPr>
        <p:txBody>
          <a:bodyPr anchor="ctr"/>
          <a:lstStyle/>
          <a:p>
            <a:pPr algn="ctr"/>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其他课程思政教育</a:t>
            </a:r>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 name="椭圆 1"/>
          <p:cNvSpPr>
            <a:spLocks noChangeArrowheads="1"/>
          </p:cNvSpPr>
          <p:nvPr/>
        </p:nvSpPr>
        <p:spPr bwMode="auto">
          <a:xfrm>
            <a:off x="3659748" y="1382314"/>
            <a:ext cx="1652071" cy="1652071"/>
          </a:xfrm>
          <a:custGeom>
            <a:avLst/>
            <a:gdLst>
              <a:gd name="T0" fmla="*/ 0 w 1648346"/>
              <a:gd name="T1" fmla="*/ 0 h 1656184"/>
              <a:gd name="T2" fmla="*/ 1648346 w 1648346"/>
              <a:gd name="T3" fmla="*/ 1656184 h 1656184"/>
            </a:gdLst>
            <a:ahLst/>
            <a:cxnLst/>
            <a:rect l="T0" t="T1" r="T2" b="T3"/>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00B0F0"/>
          </a:solidFill>
          <a:ln>
            <a:noFill/>
          </a:ln>
        </p:spPr>
        <p:txBody>
          <a:bodyPr anchor="ctr"/>
          <a:lstStyle/>
          <a:p>
            <a:pPr algn="ctr"/>
            <a:endParaRPr lang="zh-CN" altLang="en-US" sz="20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椭圆 1"/>
          <p:cNvSpPr>
            <a:spLocks noChangeArrowheads="1"/>
          </p:cNvSpPr>
          <p:nvPr/>
        </p:nvSpPr>
        <p:spPr bwMode="auto">
          <a:xfrm>
            <a:off x="3509262" y="2868293"/>
            <a:ext cx="829842" cy="1690260"/>
          </a:xfrm>
          <a:custGeom>
            <a:avLst/>
            <a:gdLst>
              <a:gd name="T0" fmla="*/ 0 w 828092"/>
              <a:gd name="T1" fmla="*/ 0 h 1656184"/>
              <a:gd name="T2" fmla="*/ 828092 w 828092"/>
              <a:gd name="T3" fmla="*/ 1656184 h 1656184"/>
            </a:gdLst>
            <a:ahLst/>
            <a:cxnLst/>
            <a:rect l="T0" t="T1" r="T2" b="T3"/>
            <a:pathLst>
              <a:path w="828092" h="1656184">
                <a:moveTo>
                  <a:pt x="828092" y="0"/>
                </a:moveTo>
                <a:lnTo>
                  <a:pt x="828092" y="180020"/>
                </a:lnTo>
                <a:cubicBezTo>
                  <a:pt x="470172" y="180020"/>
                  <a:pt x="180020" y="470172"/>
                  <a:pt x="180020" y="828092"/>
                </a:cubicBezTo>
                <a:cubicBezTo>
                  <a:pt x="180020" y="1186012"/>
                  <a:pt x="470172" y="1476164"/>
                  <a:pt x="828092" y="1476164"/>
                </a:cubicBezTo>
                <a:lnTo>
                  <a:pt x="828092" y="1656184"/>
                </a:lnTo>
                <a:cubicBezTo>
                  <a:pt x="370749" y="1656184"/>
                  <a:pt x="0" y="1285435"/>
                  <a:pt x="0" y="828092"/>
                </a:cubicBezTo>
                <a:cubicBezTo>
                  <a:pt x="0" y="370749"/>
                  <a:pt x="370749" y="0"/>
                  <a:pt x="828092" y="0"/>
                </a:cubicBezTo>
                <a:close/>
              </a:path>
            </a:pathLst>
          </a:custGeom>
          <a:solidFill>
            <a:srgbClr val="00B0F0"/>
          </a:solidFill>
          <a:ln>
            <a:noFill/>
          </a:ln>
        </p:spPr>
        <p:txBody>
          <a:bodyPr anchor="ctr"/>
          <a:lstStyle/>
          <a:p>
            <a:pPr algn="ctr"/>
            <a:endParaRPr lang="zh-CN" altLang="en-US">
              <a:solidFill>
                <a:srgbClr val="FFFFFF"/>
              </a:solidFill>
              <a:latin typeface="Calibri" panose="020F0502020204030204" charset="0"/>
              <a:sym typeface="宋体" panose="02010600030101010101" pitchFamily="2" charset="-122"/>
            </a:endParaRPr>
          </a:p>
        </p:txBody>
      </p:sp>
      <p:sp>
        <p:nvSpPr>
          <p:cNvPr id="8" name="椭圆 1"/>
          <p:cNvSpPr>
            <a:spLocks noChangeArrowheads="1"/>
          </p:cNvSpPr>
          <p:nvPr/>
        </p:nvSpPr>
        <p:spPr bwMode="auto">
          <a:xfrm rot="5400000">
            <a:off x="3411845" y="4379199"/>
            <a:ext cx="1644457" cy="1661588"/>
          </a:xfrm>
          <a:custGeom>
            <a:avLst/>
            <a:gdLst>
              <a:gd name="T0" fmla="*/ 0 w 1648346"/>
              <a:gd name="T1" fmla="*/ 0 h 1656184"/>
              <a:gd name="T2" fmla="*/ 1648346 w 1648346"/>
              <a:gd name="T3" fmla="*/ 1656184 h 1656184"/>
            </a:gdLst>
            <a:ahLst/>
            <a:cxnLst/>
            <a:rect l="T0" t="T1" r="T2" b="T3"/>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00B0F0"/>
          </a:solidFill>
          <a:ln>
            <a:noFill/>
          </a:ln>
        </p:spPr>
        <p:txBody>
          <a:bodyPr anchor="ctr"/>
          <a:lstStyle/>
          <a:p>
            <a:pPr algn="ctr"/>
            <a:endParaRPr lang="zh-CN" altLang="en-US" sz="20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TextBox 45"/>
          <p:cNvSpPr>
            <a:spLocks noChangeArrowheads="1"/>
          </p:cNvSpPr>
          <p:nvPr/>
        </p:nvSpPr>
        <p:spPr bwMode="auto">
          <a:xfrm>
            <a:off x="4171925" y="1908463"/>
            <a:ext cx="60715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4400" b="1" dirty="0">
                <a:latin typeface="Arial Black" panose="020B0A04020102020204" pitchFamily="34" charset="0"/>
                <a:ea typeface="微软雅黑" panose="020B0503020204020204" pitchFamily="34" charset="-122"/>
                <a:sym typeface="Arial Black" panose="020B0A04020102020204" pitchFamily="34" charset="0"/>
              </a:rPr>
              <a:t>1</a:t>
            </a:r>
            <a:endParaRPr lang="zh-CN" altLang="en-US" sz="4400" b="1" dirty="0">
              <a:latin typeface="Arial Black" panose="020B0A04020102020204" pitchFamily="34" charset="0"/>
              <a:ea typeface="微软雅黑" panose="020B0503020204020204" pitchFamily="34" charset="-122"/>
              <a:sym typeface="Arial Black" panose="020B0A04020102020204" pitchFamily="34" charset="0"/>
            </a:endParaRPr>
          </a:p>
        </p:txBody>
      </p:sp>
      <p:sp>
        <p:nvSpPr>
          <p:cNvPr id="12" name="TextBox 46"/>
          <p:cNvSpPr>
            <a:spLocks noChangeArrowheads="1"/>
          </p:cNvSpPr>
          <p:nvPr/>
        </p:nvSpPr>
        <p:spPr bwMode="auto">
          <a:xfrm>
            <a:off x="3984040" y="5004463"/>
            <a:ext cx="60715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4400" b="1" dirty="0">
                <a:latin typeface="Arial Black" panose="020B0A04020102020204" pitchFamily="34" charset="0"/>
                <a:ea typeface="微软雅黑" panose="020B0503020204020204" pitchFamily="34" charset="-122"/>
                <a:sym typeface="Arial Black" panose="020B0A04020102020204" pitchFamily="34" charset="0"/>
              </a:rPr>
              <a:t>2</a:t>
            </a:r>
            <a:endParaRPr lang="zh-CN" altLang="en-US" sz="4400" b="1" dirty="0">
              <a:latin typeface="Arial Black" panose="020B0A04020102020204" pitchFamily="34" charset="0"/>
              <a:ea typeface="微软雅黑" panose="020B0503020204020204" pitchFamily="34" charset="-122"/>
              <a:sym typeface="Arial Black" panose="020B0A04020102020204" pitchFamily="34" charset="0"/>
            </a:endParaRPr>
          </a:p>
        </p:txBody>
      </p:sp>
      <p:sp>
        <p:nvSpPr>
          <p:cNvPr id="13" name="TextBox 47"/>
          <p:cNvSpPr>
            <a:spLocks noChangeArrowheads="1"/>
          </p:cNvSpPr>
          <p:nvPr/>
        </p:nvSpPr>
        <p:spPr bwMode="auto">
          <a:xfrm>
            <a:off x="5518150" y="2628265"/>
            <a:ext cx="3155315" cy="73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en-US" altLang="zh-CN" sz="1600"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rPr>
              <a:t>显性教育</a:t>
            </a:r>
            <a:endPar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pPr>
            <a:r>
              <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rPr>
              <a:t>大学生思想政治教育的主渠道</a:t>
            </a:r>
            <a:endPar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TextBox 48"/>
          <p:cNvSpPr>
            <a:spLocks noChangeArrowheads="1"/>
          </p:cNvSpPr>
          <p:nvPr/>
        </p:nvSpPr>
        <p:spPr bwMode="auto">
          <a:xfrm>
            <a:off x="5232400" y="5574665"/>
            <a:ext cx="3972560" cy="730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en-US" altLang="zh-CN"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rPr>
              <a:t>隐性教育</a:t>
            </a:r>
            <a:endPar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pPr>
            <a:r>
              <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rPr>
              <a:t>隐蔽的、潜藏的、间接的方式引导学生</a:t>
            </a:r>
            <a:endParaRPr lang="zh-CN" altLang="en-US" sz="1600" b="1" dirty="0">
              <a:solidFill>
                <a:srgbClr val="0C0C0C"/>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5" name="矩形 54"/>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
        <p:nvSpPr>
          <p:cNvPr id="2" name="矩形 1"/>
          <p:cNvSpPr/>
          <p:nvPr/>
        </p:nvSpPr>
        <p:spPr>
          <a:xfrm>
            <a:off x="2478405" y="481330"/>
            <a:ext cx="597154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449310" y="-833120"/>
            <a:ext cx="3742690" cy="2598420"/>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p:cBhvr>
                                        <p:cTn id="11" dur="250"/>
                                        <p:tgtEl>
                                          <p:spTgt spid="6"/>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p:cBhvr>
                                        <p:cTn id="15" dur="250"/>
                                        <p:tgtEl>
                                          <p:spTgt spid="7"/>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p:cBhvr>
                                        <p:cTn id="19" dur="1000"/>
                                        <p:tgtEl>
                                          <p:spTgt spid="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0"/>
                                        </p:tgtEl>
                                        <p:attrNameLst>
                                          <p:attrName>style.visibility</p:attrName>
                                        </p:attrNameLst>
                                      </p:cBhvr>
                                      <p:to>
                                        <p:strVal val="visible"/>
                                      </p:to>
                                    </p:set>
                                    <p:animEffect>
                                      <p:cBhvr>
                                        <p:cTn id="22" dur="250"/>
                                        <p:tgtEl>
                                          <p:spTgt spid="10"/>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p:cBhvr>
                                        <p:cTn id="26" dur="500"/>
                                        <p:tgtEl>
                                          <p:spTgt spid="11"/>
                                        </p:tgtEl>
                                      </p:cBhvr>
                                    </p:animEffect>
                                    <p:anim calcmode="lin" valueType="num">
                                      <p:cBhvr>
                                        <p:cTn id="27" dur="500" fill="hold"/>
                                        <p:tgtEl>
                                          <p:spTgt spid="11"/>
                                        </p:tgtEl>
                                        <p:attrNameLst>
                                          <p:attrName>ppt_x</p:attrName>
                                        </p:attrNameLst>
                                      </p:cBhvr>
                                      <p:tavLst>
                                        <p:tav tm="0">
                                          <p:val>
                                            <p:strVal val="#ppt_x"/>
                                          </p:val>
                                        </p:tav>
                                        <p:tav tm="100000">
                                          <p:val>
                                            <p:strVal val="#ppt_x"/>
                                          </p:val>
                                        </p:tav>
                                      </p:tavLst>
                                    </p:anim>
                                    <p:anim calcmode="lin" valueType="num">
                                      <p:cBhvr>
                                        <p:cTn id="28" dur="500" fill="hold"/>
                                        <p:tgtEl>
                                          <p:spTgt spid="1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p:cBhvr>
                                        <p:cTn id="32" dur="250"/>
                                        <p:tgtEl>
                                          <p:spTgt spid="4"/>
                                        </p:tgtEl>
                                      </p:cBhvr>
                                    </p:animEffect>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p:cBhvr>
                                        <p:cTn id="36" dur="250"/>
                                        <p:tgtEl>
                                          <p:spTgt spid="13"/>
                                        </p:tgtEl>
                                      </p:cBhvr>
                                    </p:animEffect>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p:cBhvr>
                                        <p:cTn id="40" dur="500"/>
                                        <p:tgtEl>
                                          <p:spTgt spid="12"/>
                                        </p:tgtEl>
                                      </p:cBhvr>
                                    </p:animEffect>
                                    <p:anim calcmode="lin" valueType="num">
                                      <p:cBhvr>
                                        <p:cTn id="41" dur="500" fill="hold"/>
                                        <p:tgtEl>
                                          <p:spTgt spid="12"/>
                                        </p:tgtEl>
                                        <p:attrNameLst>
                                          <p:attrName>ppt_x</p:attrName>
                                        </p:attrNameLst>
                                      </p:cBhvr>
                                      <p:tavLst>
                                        <p:tav tm="0">
                                          <p:val>
                                            <p:strVal val="#ppt_x"/>
                                          </p:val>
                                        </p:tav>
                                        <p:tav tm="100000">
                                          <p:val>
                                            <p:strVal val="#ppt_x"/>
                                          </p:val>
                                        </p:tav>
                                      </p:tavLst>
                                    </p:anim>
                                    <p:anim calcmode="lin" valueType="num">
                                      <p:cBhvr>
                                        <p:cTn id="42" dur="500" fill="hold"/>
                                        <p:tgtEl>
                                          <p:spTgt spid="12"/>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p:cBhvr>
                                        <p:cTn id="46" dur="250"/>
                                        <p:tgtEl>
                                          <p:spTgt spid="5"/>
                                        </p:tgtEl>
                                      </p:cBhvr>
                                    </p:animEffect>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p:cBhvr>
                                        <p:cTn id="50" dur="250"/>
                                        <p:tgtEl>
                                          <p:spTgt spid="14"/>
                                        </p:tgtEl>
                                      </p:cBhvr>
                                    </p:animEffect>
                                    <p:anim calcmode="lin" valueType="num">
                                      <p:cBhvr>
                                        <p:cTn id="51" dur="250" fill="hold"/>
                                        <p:tgtEl>
                                          <p:spTgt spid="14"/>
                                        </p:tgtEl>
                                        <p:attrNameLst>
                                          <p:attrName>ppt_x</p:attrName>
                                        </p:attrNameLst>
                                      </p:cBhvr>
                                      <p:tavLst>
                                        <p:tav tm="0">
                                          <p:val>
                                            <p:strVal val="#ppt_x"/>
                                          </p:val>
                                        </p:tav>
                                        <p:tav tm="100000">
                                          <p:val>
                                            <p:strVal val="#ppt_x"/>
                                          </p:val>
                                        </p:tav>
                                      </p:tavLst>
                                    </p:anim>
                                    <p:anim calcmode="lin" valueType="num">
                                      <p:cBhvr>
                                        <p:cTn id="52" dur="2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autoUpdateAnimBg="0"/>
      <p:bldP spid="9" grpId="0" animBg="1"/>
      <p:bldP spid="4" grpId="0" bldLvl="0" animBg="1" autoUpdateAnimBg="0"/>
      <p:bldP spid="5" grpId="0" bldLvl="0" animBg="1" autoUpdateAnimBg="0"/>
      <p:bldP spid="6" grpId="0" bldLvl="0" animBg="1" autoUpdateAnimBg="0"/>
      <p:bldP spid="7" grpId="0" bldLvl="0" animBg="1" autoUpdateAnimBg="0"/>
      <p:bldP spid="8" grpId="0" bldLvl="0" animBg="1" autoUpdateAnimBg="0"/>
      <p:bldP spid="11" grpId="0" bldLvl="0" autoUpdateAnimBg="0"/>
      <p:bldP spid="12" grpId="0" bldLvl="0" autoUpdateAnimBg="0"/>
      <p:bldP spid="13" grpId="0" bldLvl="0" autoUpdateAnimBg="0"/>
      <p:bldP spid="14"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5516087" y="2045683"/>
            <a:ext cx="0" cy="327446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6047307" y="1844178"/>
            <a:ext cx="4998651" cy="3476625"/>
          </a:xfrm>
          <a:prstGeom prst="rect">
            <a:avLst/>
          </a:prstGeom>
        </p:spPr>
        <p:txBody>
          <a:bodyPr wrap="square">
            <a:spAutoFit/>
          </a:bodyPr>
          <a:lstStyle/>
          <a:p>
            <a:r>
              <a:rPr lang="zh-CN" altLang="en-US" sz="2000" dirty="0">
                <a:latin typeface="宋体" panose="02010600030101010101" pitchFamily="2" charset="-122"/>
                <a:ea typeface="宋体" panose="02010600030101010101" pitchFamily="2" charset="-122"/>
              </a:rPr>
              <a:t>·</a:t>
            </a:r>
            <a:r>
              <a:rPr lang="zh-CN" altLang="en-US" sz="2000" dirty="0">
                <a:latin typeface="微软雅黑" panose="020B0503020204020204" pitchFamily="34" charset="-122"/>
                <a:ea typeface="微软雅黑" panose="020B0503020204020204" pitchFamily="34" charset="-122"/>
              </a:rPr>
              <a:t>是高校俄语专业的核心课程。</a:t>
            </a:r>
            <a:endParaRPr lang="zh-CN" altLang="en-US" sz="2000" dirty="0">
              <a:latin typeface="微软雅黑" panose="020B0503020204020204" pitchFamily="34" charset="-122"/>
              <a:ea typeface="微软雅黑" panose="020B0503020204020204" pitchFamily="34" charset="-122"/>
            </a:endParaRPr>
          </a:p>
          <a:p>
            <a:endParaRPr lang="zh-CN" altLang="en-US" sz="2000" dirty="0">
              <a:latin typeface="微软雅黑" panose="020B0503020204020204" pitchFamily="34" charset="-122"/>
              <a:ea typeface="微软雅黑" panose="020B0503020204020204" pitchFamily="34" charset="-122"/>
            </a:endParaRPr>
          </a:p>
          <a:p>
            <a:r>
              <a:rPr lang="zh-CN" altLang="en-US" sz="2000" dirty="0">
                <a:latin typeface="宋体" panose="02010600030101010101" pitchFamily="2" charset="-122"/>
                <a:ea typeface="宋体" panose="02010600030101010101" pitchFamily="2" charset="-122"/>
              </a:rPr>
              <a:t>·</a:t>
            </a:r>
            <a:r>
              <a:rPr lang="zh-CN" altLang="en-US" sz="2000" dirty="0">
                <a:latin typeface="微软雅黑" panose="020B0503020204020204" pitchFamily="34" charset="-122"/>
                <a:ea typeface="微软雅黑" panose="020B0503020204020204" pitchFamily="34" charset="-122"/>
              </a:rPr>
              <a:t>是一门理论与实践相融合的课程</a:t>
            </a:r>
            <a:endParaRPr lang="zh-CN" altLang="en-US" sz="2000" dirty="0">
              <a:latin typeface="微软雅黑" panose="020B0503020204020204" pitchFamily="34" charset="-122"/>
              <a:ea typeface="微软雅黑" panose="020B0503020204020204" pitchFamily="34" charset="-122"/>
            </a:endParaRPr>
          </a:p>
          <a:p>
            <a:endParaRPr lang="zh-CN" altLang="en-US" sz="2000" dirty="0">
              <a:latin typeface="微软雅黑" panose="020B0503020204020204" pitchFamily="34" charset="-122"/>
              <a:ea typeface="微软雅黑" panose="020B0503020204020204" pitchFamily="34" charset="-122"/>
            </a:endParaRPr>
          </a:p>
          <a:p>
            <a:pPr marL="0" lvl="0" indent="0">
              <a:buNone/>
            </a:pPr>
            <a:r>
              <a:rPr lang="zh-CN" altLang="en-US" sz="2000" dirty="0">
                <a:solidFill>
                  <a:schemeClr val="tx1"/>
                </a:solidFill>
                <a:latin typeface="宋体" panose="02010600030101010101" pitchFamily="2" charset="-122"/>
                <a:ea typeface="宋体" panose="02010600030101010101" pitchFamily="2" charset="-122"/>
              </a:rPr>
              <a:t>·</a:t>
            </a:r>
            <a:r>
              <a:rPr lang="zh-CN" altLang="en-US" sz="2000" dirty="0">
                <a:solidFill>
                  <a:schemeClr val="tx1"/>
                </a:solidFill>
                <a:latin typeface="微软雅黑" panose="020B0503020204020204" pitchFamily="34" charset="-122"/>
                <a:ea typeface="微软雅黑" panose="020B0503020204020204" pitchFamily="34" charset="-122"/>
              </a:rPr>
              <a:t>重在应用的综合性主干课程。</a:t>
            </a:r>
            <a:endParaRPr lang="zh-CN" altLang="en-US" sz="2000" dirty="0">
              <a:solidFill>
                <a:schemeClr val="tx1"/>
              </a:solidFill>
              <a:latin typeface="微软雅黑" panose="020B0503020204020204" pitchFamily="34" charset="-122"/>
              <a:ea typeface="微软雅黑" panose="020B0503020204020204" pitchFamily="34" charset="-122"/>
            </a:endParaRPr>
          </a:p>
          <a:p>
            <a:pPr marL="0" lvl="0" indent="0">
              <a:buNone/>
            </a:pPr>
            <a:endParaRPr lang="zh-CN" altLang="en-US" sz="2000" dirty="0">
              <a:solidFill>
                <a:schemeClr val="tx1"/>
              </a:solidFill>
              <a:latin typeface="微软雅黑" panose="020B0503020204020204" pitchFamily="34" charset="-122"/>
              <a:ea typeface="微软雅黑" panose="020B0503020204020204" pitchFamily="34" charset="-122"/>
            </a:endParaRPr>
          </a:p>
          <a:p>
            <a:pPr marL="0" lvl="0" indent="0">
              <a:buNone/>
            </a:pPr>
            <a:r>
              <a:rPr lang="zh-CN" altLang="en-US" sz="2000" dirty="0">
                <a:latin typeface="宋体" panose="02010600030101010101" pitchFamily="2" charset="-122"/>
                <a:ea typeface="宋体" panose="02010600030101010101" pitchFamily="2" charset="-122"/>
              </a:rPr>
              <a:t>·</a:t>
            </a:r>
            <a:r>
              <a:rPr lang="zh-CN" altLang="en-US" sz="2000" dirty="0">
                <a:latin typeface="微软雅黑" panose="020B0503020204020204" pitchFamily="34" charset="-122"/>
                <a:ea typeface="微软雅黑" panose="020B0503020204020204" pitchFamily="34" charset="-122"/>
              </a:rPr>
              <a:t>培养学生的创新思维和解决问题的能力。</a:t>
            </a:r>
            <a:endParaRPr lang="zh-CN" altLang="en-US" sz="2000" dirty="0">
              <a:latin typeface="微软雅黑" panose="020B0503020204020204" pitchFamily="34" charset="-122"/>
              <a:ea typeface="微软雅黑" panose="020B0503020204020204" pitchFamily="34" charset="-122"/>
            </a:endParaRPr>
          </a:p>
          <a:p>
            <a:pPr marL="0" lvl="0" indent="0">
              <a:buNone/>
            </a:pPr>
            <a:endParaRPr lang="zh-CN" altLang="en-US" sz="2000" dirty="0">
              <a:latin typeface="微软雅黑" panose="020B0503020204020204" pitchFamily="34" charset="-122"/>
              <a:ea typeface="微软雅黑" panose="020B0503020204020204" pitchFamily="34" charset="-122"/>
            </a:endParaRPr>
          </a:p>
          <a:p>
            <a:r>
              <a:rPr lang="zh-CN" altLang="en-US" sz="2000" dirty="0">
                <a:latin typeface="宋体" panose="02010600030101010101" pitchFamily="2" charset="-122"/>
                <a:ea typeface="宋体" panose="02010600030101010101" pitchFamily="2" charset="-122"/>
              </a:rPr>
              <a:t>·</a:t>
            </a:r>
            <a:r>
              <a:rPr lang="zh-CN" altLang="en-US" sz="2000" dirty="0">
                <a:latin typeface="微软雅黑" panose="020B0503020204020204" pitchFamily="34" charset="-122"/>
                <a:ea typeface="微软雅黑" panose="020B0503020204020204" pitchFamily="34" charset="-122"/>
              </a:rPr>
              <a:t>提高学生的整体素养。</a:t>
            </a:r>
            <a:endParaRPr lang="zh-CN" altLang="en-US" sz="2000" dirty="0">
              <a:latin typeface="微软雅黑" panose="020B0503020204020204" pitchFamily="34" charset="-122"/>
              <a:ea typeface="微软雅黑" panose="020B0503020204020204" pitchFamily="34" charset="-122"/>
            </a:endParaRPr>
          </a:p>
          <a:p>
            <a:endParaRPr lang="zh-CN" altLang="en-US" sz="2000" dirty="0">
              <a:latin typeface="微软雅黑" panose="020B0503020204020204" pitchFamily="34" charset="-122"/>
              <a:ea typeface="微软雅黑" panose="020B0503020204020204" pitchFamily="34" charset="-122"/>
            </a:endParaRPr>
          </a:p>
          <a:p>
            <a:r>
              <a:rPr lang="zh-CN" altLang="en-US" sz="2000" dirty="0">
                <a:latin typeface="宋体" panose="02010600030101010101" pitchFamily="2" charset="-122"/>
                <a:ea typeface="宋体" panose="02010600030101010101" pitchFamily="2" charset="-122"/>
              </a:rPr>
              <a:t>·</a:t>
            </a:r>
            <a:r>
              <a:rPr lang="zh-CN" altLang="en-US" sz="2000" dirty="0">
                <a:latin typeface="微软雅黑" panose="020B0503020204020204" pitchFamily="34" charset="-122"/>
                <a:ea typeface="微软雅黑" panose="020B0503020204020204" pitchFamily="34" charset="-122"/>
              </a:rPr>
              <a:t>具有隐性教育特征。</a:t>
            </a:r>
            <a:endParaRPr lang="zh-CN" altLang="en-US" sz="2000" dirty="0">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268753" y="2132596"/>
            <a:ext cx="4119305" cy="2991645"/>
          </a:xfrm>
          <a:prstGeom prst="rect">
            <a:avLst/>
          </a:prstGeom>
        </p:spPr>
      </p:pic>
      <p:sp>
        <p:nvSpPr>
          <p:cNvPr id="8" name="矩形 7"/>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9" name="矩形 8"/>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 calcmode="lin" valueType="num">
                                      <p:cBhvr>
                                        <p:cTn id="9" dur="500" fill="hold"/>
                                        <p:tgtEl>
                                          <p:spTgt spid="7"/>
                                        </p:tgtEl>
                                        <p:attrNameLst>
                                          <p:attrName>style.rotation</p:attrName>
                                        </p:attrNameLst>
                                      </p:cBhvr>
                                      <p:tavLst>
                                        <p:tav tm="0">
                                          <p:val>
                                            <p:fltVal val="90"/>
                                          </p:val>
                                        </p:tav>
                                        <p:tav tm="100000">
                                          <p:val>
                                            <p:fltVal val="0"/>
                                          </p:val>
                                        </p:tav>
                                      </p:tavLst>
                                    </p:anim>
                                    <p:animEffect transition="in" filter="fade">
                                      <p:cBhvr>
                                        <p:cTn id="10" dur="500"/>
                                        <p:tgtEl>
                                          <p:spTgt spid="7"/>
                                        </p:tgtEl>
                                      </p:cBhvr>
                                    </p:animEffec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par>
                          <p:cTn id="15" fill="hold">
                            <p:stCondLst>
                              <p:cond delay="1000"/>
                            </p:stCondLst>
                            <p:childTnLst>
                              <p:par>
                                <p:cTn id="16" presetID="14" presetClass="entr" presetSubtype="1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5942716" y="1907286"/>
            <a:ext cx="1018492" cy="1026254"/>
            <a:chOff x="4644008" y="1988840"/>
            <a:chExt cx="966398" cy="973763"/>
          </a:xfrm>
        </p:grpSpPr>
        <p:sp>
          <p:nvSpPr>
            <p:cNvPr id="15" name="圆角矩形 1"/>
            <p:cNvSpPr/>
            <p:nvPr/>
          </p:nvSpPr>
          <p:spPr>
            <a:xfrm>
              <a:off x="4644008" y="1988840"/>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6"/>
            <p:cNvSpPr/>
            <p:nvPr/>
          </p:nvSpPr>
          <p:spPr>
            <a:xfrm>
              <a:off x="5049264" y="2407296"/>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4691074" y="2038333"/>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55"/>
            <p:cNvSpPr txBox="1"/>
            <p:nvPr/>
          </p:nvSpPr>
          <p:spPr>
            <a:xfrm>
              <a:off x="4691074" y="2061776"/>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隐</a:t>
              </a:r>
              <a:endParaRPr lang="zh-CN" altLang="en-US" sz="1400" dirty="0">
                <a:latin typeface="Impact" panose="020B0806030902050204" pitchFamily="34" charset="0"/>
              </a:endParaRPr>
            </a:p>
          </p:txBody>
        </p:sp>
      </p:grpSp>
      <p:grpSp>
        <p:nvGrpSpPr>
          <p:cNvPr id="19" name="组合 18"/>
          <p:cNvGrpSpPr/>
          <p:nvPr/>
        </p:nvGrpSpPr>
        <p:grpSpPr>
          <a:xfrm>
            <a:off x="4854152" y="3352586"/>
            <a:ext cx="1018493" cy="1026254"/>
            <a:chOff x="4823407" y="3433269"/>
            <a:chExt cx="1018493" cy="1026254"/>
          </a:xfrm>
        </p:grpSpPr>
        <p:sp>
          <p:nvSpPr>
            <p:cNvPr id="20" name="圆角矩形 1"/>
            <p:cNvSpPr/>
            <p:nvPr/>
          </p:nvSpPr>
          <p:spPr>
            <a:xfrm>
              <a:off x="4823407" y="3433269"/>
              <a:ext cx="910676" cy="913405"/>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B05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6"/>
            <p:cNvSpPr/>
            <p:nvPr/>
          </p:nvSpPr>
          <p:spPr>
            <a:xfrm>
              <a:off x="5250509" y="3874282"/>
              <a:ext cx="591391" cy="585241"/>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B05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4873010" y="3485430"/>
              <a:ext cx="365124" cy="365124"/>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59"/>
            <p:cNvSpPr txBox="1"/>
            <p:nvPr/>
          </p:nvSpPr>
          <p:spPr>
            <a:xfrm>
              <a:off x="4873010" y="3510137"/>
              <a:ext cx="405735" cy="306705"/>
            </a:xfrm>
            <a:prstGeom prst="rect">
              <a:avLst/>
            </a:prstGeom>
            <a:noFill/>
          </p:spPr>
          <p:txBody>
            <a:bodyPr wrap="square" rtlCol="0">
              <a:spAutoFit/>
            </a:bodyPr>
            <a:lstStyle/>
            <a:p>
              <a:pPr algn="ctr"/>
              <a:r>
                <a:rPr lang="zh-CN" altLang="en-US" sz="1400" dirty="0">
                  <a:latin typeface="Impact" panose="020B0806030902050204" pitchFamily="34" charset="0"/>
                </a:rPr>
                <a:t>性</a:t>
              </a:r>
              <a:endParaRPr lang="zh-CN" altLang="en-US" sz="1400" dirty="0">
                <a:latin typeface="Impact" panose="020B0806030902050204" pitchFamily="34" charset="0"/>
              </a:endParaRPr>
            </a:p>
          </p:txBody>
        </p:sp>
      </p:grpSp>
      <p:grpSp>
        <p:nvGrpSpPr>
          <p:cNvPr id="24" name="组合 23"/>
          <p:cNvGrpSpPr/>
          <p:nvPr/>
        </p:nvGrpSpPr>
        <p:grpSpPr>
          <a:xfrm>
            <a:off x="5942716" y="3352586"/>
            <a:ext cx="1018831" cy="1026254"/>
            <a:chOff x="4644008" y="3137107"/>
            <a:chExt cx="966719" cy="973763"/>
          </a:xfrm>
        </p:grpSpPr>
        <p:sp>
          <p:nvSpPr>
            <p:cNvPr id="25" name="圆角矩形 1"/>
            <p:cNvSpPr/>
            <p:nvPr/>
          </p:nvSpPr>
          <p:spPr>
            <a:xfrm flipH="1" flipV="1">
              <a:off x="4746310" y="3244184"/>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B0F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6"/>
            <p:cNvSpPr/>
            <p:nvPr/>
          </p:nvSpPr>
          <p:spPr>
            <a:xfrm flipH="1" flipV="1">
              <a:off x="4644008" y="3137107"/>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B0F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5225745" y="372145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63"/>
            <p:cNvSpPr txBox="1"/>
            <p:nvPr/>
          </p:nvSpPr>
          <p:spPr>
            <a:xfrm>
              <a:off x="5225745" y="3744897"/>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特</a:t>
              </a:r>
              <a:endParaRPr lang="zh-CN" altLang="en-US" sz="1400" dirty="0">
                <a:latin typeface="Impact" panose="020B0806030902050204" pitchFamily="34" charset="0"/>
              </a:endParaRPr>
            </a:p>
          </p:txBody>
        </p:sp>
      </p:grpSp>
      <p:grpSp>
        <p:nvGrpSpPr>
          <p:cNvPr id="39" name="组合 38"/>
          <p:cNvGrpSpPr/>
          <p:nvPr/>
        </p:nvGrpSpPr>
        <p:grpSpPr>
          <a:xfrm>
            <a:off x="4854152" y="4797885"/>
            <a:ext cx="1018831" cy="1026254"/>
            <a:chOff x="4644008" y="3137107"/>
            <a:chExt cx="966719" cy="973763"/>
          </a:xfrm>
        </p:grpSpPr>
        <p:sp>
          <p:nvSpPr>
            <p:cNvPr id="40" name="圆角矩形 1"/>
            <p:cNvSpPr/>
            <p:nvPr/>
          </p:nvSpPr>
          <p:spPr>
            <a:xfrm flipH="1" flipV="1">
              <a:off x="4746310" y="3244184"/>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92D05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6"/>
            <p:cNvSpPr/>
            <p:nvPr/>
          </p:nvSpPr>
          <p:spPr>
            <a:xfrm flipH="1" flipV="1">
              <a:off x="4644008" y="3137107"/>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92D05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5225745" y="372145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68"/>
            <p:cNvSpPr txBox="1"/>
            <p:nvPr/>
          </p:nvSpPr>
          <p:spPr>
            <a:xfrm>
              <a:off x="5225745" y="3744897"/>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征</a:t>
              </a:r>
              <a:endParaRPr lang="zh-CN" altLang="en-US" sz="1400" dirty="0">
                <a:latin typeface="Impact" panose="020B0806030902050204" pitchFamily="34" charset="0"/>
              </a:endParaRPr>
            </a:p>
          </p:txBody>
        </p:sp>
      </p:grpSp>
      <p:grpSp>
        <p:nvGrpSpPr>
          <p:cNvPr id="44" name="组合 43"/>
          <p:cNvGrpSpPr/>
          <p:nvPr/>
        </p:nvGrpSpPr>
        <p:grpSpPr>
          <a:xfrm>
            <a:off x="695694" y="3382476"/>
            <a:ext cx="4069514" cy="1314645"/>
            <a:chOff x="997338" y="3464644"/>
            <a:chExt cx="3278191" cy="1059011"/>
          </a:xfrm>
        </p:grpSpPr>
        <p:sp>
          <p:nvSpPr>
            <p:cNvPr id="45" name="椭圆 44"/>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燕尾形 45"/>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7" name="TextBox 71"/>
            <p:cNvSpPr txBox="1"/>
            <p:nvPr/>
          </p:nvSpPr>
          <p:spPr>
            <a:xfrm>
              <a:off x="1449513" y="3484456"/>
              <a:ext cx="2208676" cy="321237"/>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教学内容</a:t>
              </a:r>
              <a:endParaRPr lang="zh-CN" altLang="en-US" sz="2000" b="1" dirty="0">
                <a:latin typeface="微软雅黑" panose="020B0503020204020204" pitchFamily="34" charset="-122"/>
                <a:ea typeface="微软雅黑" panose="020B0503020204020204" pitchFamily="34" charset="-122"/>
              </a:endParaRPr>
            </a:p>
          </p:txBody>
        </p:sp>
        <p:sp>
          <p:nvSpPr>
            <p:cNvPr id="48" name="TextBox 72"/>
            <p:cNvSpPr txBox="1"/>
            <p:nvPr/>
          </p:nvSpPr>
          <p:spPr>
            <a:xfrm>
              <a:off x="1449512" y="3855094"/>
              <a:ext cx="2826017" cy="668561"/>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大学生活、家庭问题、体育、作客、城市交通、购物、就医</a:t>
              </a:r>
              <a:r>
                <a:rPr lang="zh-CN" altLang="en-US" sz="1600" dirty="0">
                  <a:latin typeface="微软雅黑" panose="020B0503020204020204" pitchFamily="34" charset="-122"/>
                  <a:ea typeface="微软雅黑" panose="020B0503020204020204" pitchFamily="34" charset="-122"/>
                </a:rPr>
                <a:t>、打电话等</a:t>
              </a:r>
              <a:endParaRPr lang="zh-CN" altLang="en-US" sz="1600" dirty="0">
                <a:latin typeface="微软雅黑" panose="020B0503020204020204" pitchFamily="34" charset="-122"/>
                <a:ea typeface="微软雅黑" panose="020B0503020204020204" pitchFamily="34" charset="-122"/>
              </a:endParaRPr>
            </a:p>
          </p:txBody>
        </p:sp>
      </p:grpSp>
      <p:grpSp>
        <p:nvGrpSpPr>
          <p:cNvPr id="49" name="组合 48"/>
          <p:cNvGrpSpPr/>
          <p:nvPr/>
        </p:nvGrpSpPr>
        <p:grpSpPr>
          <a:xfrm>
            <a:off x="1417865" y="1671755"/>
            <a:ext cx="4069514" cy="952074"/>
            <a:chOff x="997338" y="3464644"/>
            <a:chExt cx="3231537" cy="756027"/>
          </a:xfrm>
        </p:grpSpPr>
        <p:sp>
          <p:nvSpPr>
            <p:cNvPr id="50" name="椭圆 49"/>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燕尾形 50"/>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TextBox 76"/>
            <p:cNvSpPr txBox="1"/>
            <p:nvPr/>
          </p:nvSpPr>
          <p:spPr>
            <a:xfrm>
              <a:off x="1449513" y="3484456"/>
              <a:ext cx="2208676" cy="316665"/>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德育</a:t>
              </a:r>
              <a:r>
                <a:rPr lang="zh-CN" altLang="en-US" sz="2000" b="1" dirty="0">
                  <a:latin typeface="微软雅黑" panose="020B0503020204020204" pitchFamily="34" charset="-122"/>
                  <a:ea typeface="微软雅黑" panose="020B0503020204020204" pitchFamily="34" charset="-122"/>
                </a:rPr>
                <a:t>目标</a:t>
              </a:r>
              <a:endParaRPr lang="zh-CN" altLang="en-US" sz="2000" b="1" dirty="0">
                <a:latin typeface="微软雅黑" panose="020B0503020204020204" pitchFamily="34" charset="-122"/>
                <a:ea typeface="微软雅黑" panose="020B0503020204020204" pitchFamily="34" charset="-122"/>
              </a:endParaRPr>
            </a:p>
          </p:txBody>
        </p:sp>
        <p:sp>
          <p:nvSpPr>
            <p:cNvPr id="53" name="TextBox 77"/>
            <p:cNvSpPr txBox="1"/>
            <p:nvPr/>
          </p:nvSpPr>
          <p:spPr>
            <a:xfrm>
              <a:off x="1449512" y="3855094"/>
              <a:ext cx="2779363" cy="365577"/>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认知目标、情感目标、行为目标</a:t>
              </a:r>
              <a:endParaRPr lang="zh-CN" altLang="en-US" sz="1600" dirty="0">
                <a:latin typeface="微软雅黑" panose="020B0503020204020204" pitchFamily="34" charset="-122"/>
                <a:ea typeface="微软雅黑" panose="020B0503020204020204" pitchFamily="34" charset="-122"/>
              </a:endParaRPr>
            </a:p>
          </p:txBody>
        </p:sp>
      </p:grpSp>
      <p:grpSp>
        <p:nvGrpSpPr>
          <p:cNvPr id="54" name="组合 53"/>
          <p:cNvGrpSpPr/>
          <p:nvPr/>
        </p:nvGrpSpPr>
        <p:grpSpPr>
          <a:xfrm>
            <a:off x="6452235" y="4812030"/>
            <a:ext cx="4367530" cy="1333430"/>
            <a:chOff x="997338" y="3464644"/>
            <a:chExt cx="3248357" cy="1034068"/>
          </a:xfrm>
        </p:grpSpPr>
        <p:sp>
          <p:nvSpPr>
            <p:cNvPr id="55" name="椭圆 54"/>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燕尾形 55"/>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TextBox 84"/>
            <p:cNvSpPr txBox="1"/>
            <p:nvPr/>
          </p:nvSpPr>
          <p:spPr>
            <a:xfrm>
              <a:off x="1449513" y="3484456"/>
              <a:ext cx="2208676" cy="309252"/>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教学效果</a:t>
              </a:r>
              <a:endParaRPr lang="zh-CN" altLang="en-US" sz="2000" b="1" dirty="0">
                <a:latin typeface="微软雅黑" panose="020B0503020204020204" pitchFamily="34" charset="-122"/>
                <a:ea typeface="微软雅黑" panose="020B0503020204020204" pitchFamily="34" charset="-122"/>
              </a:endParaRPr>
            </a:p>
          </p:txBody>
        </p:sp>
        <p:sp>
          <p:nvSpPr>
            <p:cNvPr id="58" name="TextBox 95"/>
            <p:cNvSpPr txBox="1"/>
            <p:nvPr/>
          </p:nvSpPr>
          <p:spPr>
            <a:xfrm>
              <a:off x="1449512" y="3855094"/>
              <a:ext cx="2796183" cy="643618"/>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对显性教育的补充，提升思政教育的针对性，达到桃李不言铸魂育人的效果</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59" name="组合 58"/>
          <p:cNvGrpSpPr/>
          <p:nvPr/>
        </p:nvGrpSpPr>
        <p:grpSpPr>
          <a:xfrm>
            <a:off x="7314364" y="2981460"/>
            <a:ext cx="4213617" cy="1344325"/>
            <a:chOff x="997338" y="3464644"/>
            <a:chExt cx="3198432" cy="1020437"/>
          </a:xfrm>
        </p:grpSpPr>
        <p:sp>
          <p:nvSpPr>
            <p:cNvPr id="60" name="椭圆 59"/>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燕尾形 60"/>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2" name="TextBox 99"/>
            <p:cNvSpPr txBox="1"/>
            <p:nvPr/>
          </p:nvSpPr>
          <p:spPr>
            <a:xfrm>
              <a:off x="1449513" y="3484456"/>
              <a:ext cx="2208676" cy="302702"/>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教学方式</a:t>
              </a:r>
              <a:endParaRPr lang="zh-CN" altLang="en-US" sz="2000" b="1" dirty="0">
                <a:latin typeface="微软雅黑" panose="020B0503020204020204" pitchFamily="34" charset="-122"/>
                <a:ea typeface="微软雅黑" panose="020B0503020204020204" pitchFamily="34" charset="-122"/>
              </a:endParaRPr>
            </a:p>
          </p:txBody>
        </p:sp>
        <p:sp>
          <p:nvSpPr>
            <p:cNvPr id="63" name="TextBox 100"/>
            <p:cNvSpPr txBox="1"/>
            <p:nvPr/>
          </p:nvSpPr>
          <p:spPr>
            <a:xfrm>
              <a:off x="1449512" y="3855094"/>
              <a:ext cx="2746258" cy="629987"/>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隐性教育，没有统一模式，需结合俄语专业及课程进行探索</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8" name="矩形 7"/>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9" name="矩形 8"/>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p:tgtEl>
                                          <p:spTgt spid="14"/>
                                        </p:tgtEl>
                                        <p:attrNameLst>
                                          <p:attrName>ppt_y</p:attrName>
                                        </p:attrNameLst>
                                      </p:cBhvr>
                                      <p:tavLst>
                                        <p:tav tm="0">
                                          <p:val>
                                            <p:strVal val="#ppt_y+#ppt_h*1.125000"/>
                                          </p:val>
                                        </p:tav>
                                        <p:tav tm="100000">
                                          <p:val>
                                            <p:strVal val="#ppt_y"/>
                                          </p:val>
                                        </p:tav>
                                      </p:tavLst>
                                    </p:anim>
                                    <p:animEffect transition="in" filter="wipe(up)">
                                      <p:cBhvr>
                                        <p:cTn id="8" dur="250"/>
                                        <p:tgtEl>
                                          <p:spTgt spid="14"/>
                                        </p:tgtEl>
                                      </p:cBhvr>
                                    </p:animEffect>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250"/>
                                        <p:tgtEl>
                                          <p:spTgt spid="19"/>
                                        </p:tgtEl>
                                        <p:attrNameLst>
                                          <p:attrName>ppt_y</p:attrName>
                                        </p:attrNameLst>
                                      </p:cBhvr>
                                      <p:tavLst>
                                        <p:tav tm="0">
                                          <p:val>
                                            <p:strVal val="#ppt_y+#ppt_h*1.125000"/>
                                          </p:val>
                                        </p:tav>
                                        <p:tav tm="100000">
                                          <p:val>
                                            <p:strVal val="#ppt_y"/>
                                          </p:val>
                                        </p:tav>
                                      </p:tavLst>
                                    </p:anim>
                                    <p:animEffect transition="in" filter="wipe(up)">
                                      <p:cBhvr>
                                        <p:cTn id="13" dur="250"/>
                                        <p:tgtEl>
                                          <p:spTgt spid="19"/>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250"/>
                                        <p:tgtEl>
                                          <p:spTgt spid="24"/>
                                        </p:tgtEl>
                                        <p:attrNameLst>
                                          <p:attrName>ppt_y</p:attrName>
                                        </p:attrNameLst>
                                      </p:cBhvr>
                                      <p:tavLst>
                                        <p:tav tm="0">
                                          <p:val>
                                            <p:strVal val="#ppt_y+#ppt_h*1.125000"/>
                                          </p:val>
                                        </p:tav>
                                        <p:tav tm="100000">
                                          <p:val>
                                            <p:strVal val="#ppt_y"/>
                                          </p:val>
                                        </p:tav>
                                      </p:tavLst>
                                    </p:anim>
                                    <p:animEffect transition="in" filter="wipe(up)">
                                      <p:cBhvr>
                                        <p:cTn id="18" dur="250"/>
                                        <p:tgtEl>
                                          <p:spTgt spid="24"/>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additive="base">
                                        <p:cTn id="22" dur="250"/>
                                        <p:tgtEl>
                                          <p:spTgt spid="39"/>
                                        </p:tgtEl>
                                        <p:attrNameLst>
                                          <p:attrName>ppt_y</p:attrName>
                                        </p:attrNameLst>
                                      </p:cBhvr>
                                      <p:tavLst>
                                        <p:tav tm="0">
                                          <p:val>
                                            <p:strVal val="#ppt_y+#ppt_h*1.125000"/>
                                          </p:val>
                                        </p:tav>
                                        <p:tav tm="100000">
                                          <p:val>
                                            <p:strVal val="#ppt_y"/>
                                          </p:val>
                                        </p:tav>
                                      </p:tavLst>
                                    </p:anim>
                                    <p:animEffect transition="in" filter="wipe(up)">
                                      <p:cBhvr>
                                        <p:cTn id="23" dur="250"/>
                                        <p:tgtEl>
                                          <p:spTgt spid="39"/>
                                        </p:tgtEl>
                                      </p:cBhvr>
                                    </p:animEffect>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up)">
                                      <p:cBhvr>
                                        <p:cTn id="27" dur="500"/>
                                        <p:tgtEl>
                                          <p:spTgt spid="49"/>
                                        </p:tgtEl>
                                      </p:cBhvr>
                                    </p:animEffect>
                                  </p:childTnLst>
                                </p:cTn>
                              </p:par>
                            </p:childTnLst>
                          </p:cTn>
                        </p:par>
                        <p:par>
                          <p:cTn id="28" fill="hold">
                            <p:stCondLst>
                              <p:cond delay="2500"/>
                            </p:stCondLst>
                            <p:childTnLst>
                              <p:par>
                                <p:cTn id="29" presetID="22" presetClass="entr" presetSubtype="1" fill="hold" nodeType="after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up)">
                                      <p:cBhvr>
                                        <p:cTn id="31" dur="500"/>
                                        <p:tgtEl>
                                          <p:spTgt spid="4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wipe(up)">
                                      <p:cBhvr>
                                        <p:cTn id="35" dur="500"/>
                                        <p:tgtEl>
                                          <p:spTgt spid="59"/>
                                        </p:tgtEl>
                                      </p:cBhvr>
                                    </p:animEffect>
                                  </p:childTnLst>
                                </p:cTn>
                              </p:par>
                            </p:childTnLst>
                          </p:cTn>
                        </p:par>
                        <p:par>
                          <p:cTn id="36" fill="hold">
                            <p:stCondLst>
                              <p:cond delay="3500"/>
                            </p:stCondLst>
                            <p:childTnLst>
                              <p:par>
                                <p:cTn id="37" presetID="22" presetClass="entr" presetSubtype="1" fill="hold" nodeType="afterEffect">
                                  <p:stCondLst>
                                    <p:cond delay="0"/>
                                  </p:stCondLst>
                                  <p:childTnLst>
                                    <p:set>
                                      <p:cBhvr>
                                        <p:cTn id="38" dur="1" fill="hold">
                                          <p:stCondLst>
                                            <p:cond delay="0"/>
                                          </p:stCondLst>
                                        </p:cTn>
                                        <p:tgtEl>
                                          <p:spTgt spid="54"/>
                                        </p:tgtEl>
                                        <p:attrNameLst>
                                          <p:attrName>style.visibility</p:attrName>
                                        </p:attrNameLst>
                                      </p:cBhvr>
                                      <p:to>
                                        <p:strVal val="visible"/>
                                      </p:to>
                                    </p:set>
                                    <p:animEffect transition="in" filter="wipe(up)">
                                      <p:cBhvr>
                                        <p:cTn id="3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1261791" y="1615354"/>
            <a:ext cx="2376264" cy="4320480"/>
            <a:chOff x="2068615" y="1696036"/>
            <a:chExt cx="2376264" cy="4320480"/>
          </a:xfrm>
        </p:grpSpPr>
        <p:sp>
          <p:nvSpPr>
            <p:cNvPr id="20" name="圆角矩形 19"/>
            <p:cNvSpPr/>
            <p:nvPr/>
          </p:nvSpPr>
          <p:spPr>
            <a:xfrm>
              <a:off x="2068615" y="1696036"/>
              <a:ext cx="2376264" cy="4320480"/>
            </a:xfrm>
            <a:prstGeom prst="roundRect">
              <a:avLst>
                <a:gd name="adj" fmla="val 7822"/>
              </a:avLst>
            </a:prstGeom>
            <a:gradFill flip="none" rotWithShape="1">
              <a:gsLst>
                <a:gs pos="0">
                  <a:srgbClr val="C9CBC8"/>
                </a:gs>
                <a:gs pos="100000">
                  <a:srgbClr val="FCFCFC"/>
                </a:gs>
              </a:gsLst>
              <a:lin ang="8100000" scaled="1"/>
              <a:tileRect/>
            </a:gra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6"/>
            <p:cNvSpPr/>
            <p:nvPr/>
          </p:nvSpPr>
          <p:spPr>
            <a:xfrm>
              <a:off x="2068615" y="2043296"/>
              <a:ext cx="792088" cy="876875"/>
            </a:xfrm>
            <a:custGeom>
              <a:avLst/>
              <a:gdLst/>
              <a:ahLst/>
              <a:cxnLst/>
              <a:rect l="l" t="t" r="r" b="b"/>
              <a:pathLst>
                <a:path w="792088" h="876875">
                  <a:moveTo>
                    <a:pt x="0" y="0"/>
                  </a:moveTo>
                  <a:lnTo>
                    <a:pt x="723499" y="0"/>
                  </a:lnTo>
                  <a:cubicBezTo>
                    <a:pt x="761380" y="0"/>
                    <a:pt x="792088" y="30708"/>
                    <a:pt x="792088" y="68589"/>
                  </a:cubicBezTo>
                  <a:lnTo>
                    <a:pt x="792088" y="808286"/>
                  </a:lnTo>
                  <a:cubicBezTo>
                    <a:pt x="792088" y="846167"/>
                    <a:pt x="761380" y="876875"/>
                    <a:pt x="723499" y="876875"/>
                  </a:cubicBezTo>
                  <a:lnTo>
                    <a:pt x="0" y="876875"/>
                  </a:lnTo>
                  <a:close/>
                </a:path>
              </a:pathLst>
            </a:custGeom>
            <a:solidFill>
              <a:srgbClr val="FFC00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7"/>
            <p:cNvSpPr txBox="1"/>
            <p:nvPr/>
          </p:nvSpPr>
          <p:spPr>
            <a:xfrm>
              <a:off x="2165202" y="2220123"/>
              <a:ext cx="598911" cy="521970"/>
            </a:xfrm>
            <a:prstGeom prst="rect">
              <a:avLst/>
            </a:prstGeom>
            <a:noFill/>
          </p:spPr>
          <p:txBody>
            <a:bodyPr wrap="square" rtlCol="0">
              <a:spAutoFit/>
            </a:bodyPr>
            <a:lstStyle/>
            <a:p>
              <a:pPr algn="ctr"/>
              <a:r>
                <a:rPr lang="en-US" sz="2800" dirty="0">
                  <a:solidFill>
                    <a:schemeClr val="bg1"/>
                  </a:solidFill>
                  <a:latin typeface="Impact" panose="020B0806030902050204" pitchFamily="34" charset="0"/>
                </a:rPr>
                <a:t>2.1</a:t>
              </a:r>
              <a:endParaRPr lang="en-US" sz="2800" dirty="0">
                <a:solidFill>
                  <a:schemeClr val="bg1"/>
                </a:solidFill>
                <a:latin typeface="Impact" panose="020B0806030902050204" pitchFamily="34" charset="0"/>
              </a:endParaRPr>
            </a:p>
          </p:txBody>
        </p:sp>
        <p:sp>
          <p:nvSpPr>
            <p:cNvPr id="23" name="TextBox 8"/>
            <p:cNvSpPr txBox="1"/>
            <p:nvPr/>
          </p:nvSpPr>
          <p:spPr>
            <a:xfrm>
              <a:off x="2117143" y="3256390"/>
              <a:ext cx="2327736" cy="460375"/>
            </a:xfrm>
            <a:prstGeom prst="rect">
              <a:avLst/>
            </a:prstGeom>
            <a:noFill/>
          </p:spPr>
          <p:txBody>
            <a:bodyPr wrap="square" rtlCol="0">
              <a:spAutoFit/>
            </a:bodyPr>
            <a:lstStyle/>
            <a:p>
              <a:pPr algn="ctr"/>
              <a:r>
                <a:rPr lang="zh-CN" altLang="en-US" sz="2400" b="1" dirty="0">
                  <a:latin typeface="微软雅黑" panose="020B0503020204020204" pitchFamily="34" charset="-122"/>
                  <a:ea typeface="微软雅黑" panose="020B0503020204020204" pitchFamily="34" charset="-122"/>
                </a:rPr>
                <a:t>德育目标</a:t>
              </a:r>
              <a:endParaRPr lang="zh-CN" altLang="en-US" sz="2400" b="1" dirty="0">
                <a:latin typeface="微软雅黑" panose="020B0503020204020204" pitchFamily="34" charset="-122"/>
                <a:ea typeface="微软雅黑" panose="020B0503020204020204" pitchFamily="34" charset="-122"/>
              </a:endParaRPr>
            </a:p>
          </p:txBody>
        </p:sp>
        <p:sp>
          <p:nvSpPr>
            <p:cNvPr id="24" name="TextBox 9"/>
            <p:cNvSpPr txBox="1"/>
            <p:nvPr/>
          </p:nvSpPr>
          <p:spPr>
            <a:xfrm>
              <a:off x="2136400" y="3621766"/>
              <a:ext cx="2092456" cy="1337945"/>
            </a:xfrm>
            <a:prstGeom prst="rect">
              <a:avLst/>
            </a:prstGeom>
            <a:noFill/>
          </p:spPr>
          <p:txBody>
            <a:bodyPr wrap="square" rtlCol="0">
              <a:spAutoFit/>
            </a:bodyPr>
            <a:lstStyle/>
            <a:p>
              <a:pPr algn="ctr">
                <a:lnSpc>
                  <a:spcPct val="150000"/>
                </a:lnSpc>
              </a:pPr>
              <a:r>
                <a:rPr lang="zh-CN" altLang="en-US" dirty="0">
                  <a:latin typeface="微软雅黑" panose="020B0503020204020204" pitchFamily="34" charset="-122"/>
                  <a:ea typeface="微软雅黑" panose="020B0503020204020204" pitchFamily="34" charset="-122"/>
                </a:rPr>
                <a:t>以</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知识传授与价值引领</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相结合的原则</a:t>
              </a:r>
              <a:endParaRPr lang="zh-CN" altLang="en-US" dirty="0">
                <a:latin typeface="微软雅黑" panose="020B0503020204020204" pitchFamily="34" charset="-122"/>
                <a:ea typeface="微软雅黑" panose="020B0503020204020204" pitchFamily="34" charset="-122"/>
              </a:endParaRPr>
            </a:p>
          </p:txBody>
        </p:sp>
        <p:graphicFrame>
          <p:nvGraphicFramePr>
            <p:cNvPr id="25" name="图表 24"/>
            <p:cNvGraphicFramePr/>
            <p:nvPr/>
          </p:nvGraphicFramePr>
          <p:xfrm>
            <a:off x="2650850" y="4792380"/>
            <a:ext cx="1211794" cy="807863"/>
          </p:xfrm>
          <a:graphic>
            <a:graphicData uri="http://schemas.openxmlformats.org/drawingml/2006/chart">
              <c:chart xmlns:c="http://schemas.openxmlformats.org/drawingml/2006/chart" xmlns:r="http://schemas.openxmlformats.org/officeDocument/2006/relationships" r:id="rId1"/>
            </a:graphicData>
          </a:graphic>
        </p:graphicFrame>
        <p:sp>
          <p:nvSpPr>
            <p:cNvPr id="26" name="Freeform 11"/>
            <p:cNvSpPr>
              <a:spLocks noEditPoints="1"/>
            </p:cNvSpPr>
            <p:nvPr/>
          </p:nvSpPr>
          <p:spPr bwMode="auto">
            <a:xfrm>
              <a:off x="3213617" y="2164211"/>
              <a:ext cx="609600" cy="608013"/>
            </a:xfrm>
            <a:custGeom>
              <a:avLst/>
              <a:gdLst>
                <a:gd name="T0" fmla="*/ 292 w 384"/>
                <a:gd name="T1" fmla="*/ 325 h 383"/>
                <a:gd name="T2" fmla="*/ 336 w 384"/>
                <a:gd name="T3" fmla="*/ 360 h 383"/>
                <a:gd name="T4" fmla="*/ 359 w 384"/>
                <a:gd name="T5" fmla="*/ 344 h 383"/>
                <a:gd name="T6" fmla="*/ 354 w 384"/>
                <a:gd name="T7" fmla="*/ 318 h 383"/>
                <a:gd name="T8" fmla="*/ 31 w 384"/>
                <a:gd name="T9" fmla="*/ 318 h 383"/>
                <a:gd name="T10" fmla="*/ 25 w 384"/>
                <a:gd name="T11" fmla="*/ 344 h 383"/>
                <a:gd name="T12" fmla="*/ 48 w 384"/>
                <a:gd name="T13" fmla="*/ 360 h 383"/>
                <a:gd name="T14" fmla="*/ 92 w 384"/>
                <a:gd name="T15" fmla="*/ 325 h 383"/>
                <a:gd name="T16" fmla="*/ 285 w 384"/>
                <a:gd name="T17" fmla="*/ 216 h 383"/>
                <a:gd name="T18" fmla="*/ 339 w 384"/>
                <a:gd name="T19" fmla="*/ 271 h 383"/>
                <a:gd name="T20" fmla="*/ 384 w 384"/>
                <a:gd name="T21" fmla="*/ 328 h 383"/>
                <a:gd name="T22" fmla="*/ 370 w 384"/>
                <a:gd name="T23" fmla="*/ 369 h 383"/>
                <a:gd name="T24" fmla="*/ 329 w 384"/>
                <a:gd name="T25" fmla="*/ 383 h 383"/>
                <a:gd name="T26" fmla="*/ 272 w 384"/>
                <a:gd name="T27" fmla="*/ 338 h 383"/>
                <a:gd name="T28" fmla="*/ 216 w 384"/>
                <a:gd name="T29" fmla="*/ 284 h 383"/>
                <a:gd name="T30" fmla="*/ 275 w 384"/>
                <a:gd name="T31" fmla="*/ 240 h 383"/>
                <a:gd name="T32" fmla="*/ 99 w 384"/>
                <a:gd name="T33" fmla="*/ 216 h 383"/>
                <a:gd name="T34" fmla="*/ 144 w 384"/>
                <a:gd name="T35" fmla="*/ 274 h 383"/>
                <a:gd name="T36" fmla="*/ 139 w 384"/>
                <a:gd name="T37" fmla="*/ 350 h 383"/>
                <a:gd name="T38" fmla="*/ 69 w 384"/>
                <a:gd name="T39" fmla="*/ 379 h 383"/>
                <a:gd name="T40" fmla="*/ 26 w 384"/>
                <a:gd name="T41" fmla="*/ 379 h 383"/>
                <a:gd name="T42" fmla="*/ 0 w 384"/>
                <a:gd name="T43" fmla="*/ 343 h 383"/>
                <a:gd name="T44" fmla="*/ 13 w 384"/>
                <a:gd name="T45" fmla="*/ 302 h 383"/>
                <a:gd name="T46" fmla="*/ 26 w 384"/>
                <a:gd name="T47" fmla="*/ 216 h 383"/>
                <a:gd name="T48" fmla="*/ 319 w 384"/>
                <a:gd name="T49" fmla="*/ 30 h 383"/>
                <a:gd name="T50" fmla="*/ 326 w 384"/>
                <a:gd name="T51" fmla="*/ 91 h 383"/>
                <a:gd name="T52" fmla="*/ 360 w 384"/>
                <a:gd name="T53" fmla="*/ 48 h 383"/>
                <a:gd name="T54" fmla="*/ 345 w 384"/>
                <a:gd name="T55" fmla="*/ 25 h 383"/>
                <a:gd name="T56" fmla="*/ 38 w 384"/>
                <a:gd name="T57" fmla="*/ 25 h 383"/>
                <a:gd name="T58" fmla="*/ 24 w 384"/>
                <a:gd name="T59" fmla="*/ 48 h 383"/>
                <a:gd name="T60" fmla="*/ 57 w 384"/>
                <a:gd name="T61" fmla="*/ 91 h 383"/>
                <a:gd name="T62" fmla="*/ 64 w 384"/>
                <a:gd name="T63" fmla="*/ 30 h 383"/>
                <a:gd name="T64" fmla="*/ 329 w 384"/>
                <a:gd name="T65" fmla="*/ 0 h 383"/>
                <a:gd name="T66" fmla="*/ 370 w 384"/>
                <a:gd name="T67" fmla="*/ 13 h 383"/>
                <a:gd name="T68" fmla="*/ 384 w 384"/>
                <a:gd name="T69" fmla="*/ 55 h 383"/>
                <a:gd name="T70" fmla="*/ 339 w 384"/>
                <a:gd name="T71" fmla="*/ 112 h 383"/>
                <a:gd name="T72" fmla="*/ 285 w 384"/>
                <a:gd name="T73" fmla="*/ 167 h 383"/>
                <a:gd name="T74" fmla="*/ 239 w 384"/>
                <a:gd name="T75" fmla="*/ 109 h 383"/>
                <a:gd name="T76" fmla="*/ 244 w 384"/>
                <a:gd name="T77" fmla="*/ 32 h 383"/>
                <a:gd name="T78" fmla="*/ 314 w 384"/>
                <a:gd name="T79" fmla="*/ 5 h 383"/>
                <a:gd name="T80" fmla="*/ 55 w 384"/>
                <a:gd name="T81" fmla="*/ 0 h 383"/>
                <a:gd name="T82" fmla="*/ 112 w 384"/>
                <a:gd name="T83" fmla="*/ 44 h 383"/>
                <a:gd name="T84" fmla="*/ 168 w 384"/>
                <a:gd name="T85" fmla="*/ 99 h 383"/>
                <a:gd name="T86" fmla="*/ 108 w 384"/>
                <a:gd name="T87" fmla="*/ 144 h 383"/>
                <a:gd name="T88" fmla="*/ 33 w 384"/>
                <a:gd name="T89" fmla="*/ 138 h 383"/>
                <a:gd name="T90" fmla="*/ 5 w 384"/>
                <a:gd name="T91" fmla="*/ 69 h 383"/>
                <a:gd name="T92" fmla="*/ 5 w 384"/>
                <a:gd name="T93" fmla="*/ 26 h 383"/>
                <a:gd name="T94" fmla="*/ 41 w 384"/>
                <a:gd name="T9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4" h="383">
                  <a:moveTo>
                    <a:pt x="326" y="292"/>
                  </a:moveTo>
                  <a:lnTo>
                    <a:pt x="311" y="310"/>
                  </a:lnTo>
                  <a:lnTo>
                    <a:pt x="292" y="325"/>
                  </a:lnTo>
                  <a:lnTo>
                    <a:pt x="319" y="353"/>
                  </a:lnTo>
                  <a:lnTo>
                    <a:pt x="328" y="358"/>
                  </a:lnTo>
                  <a:lnTo>
                    <a:pt x="336" y="360"/>
                  </a:lnTo>
                  <a:lnTo>
                    <a:pt x="345" y="358"/>
                  </a:lnTo>
                  <a:lnTo>
                    <a:pt x="354" y="353"/>
                  </a:lnTo>
                  <a:lnTo>
                    <a:pt x="359" y="344"/>
                  </a:lnTo>
                  <a:lnTo>
                    <a:pt x="360" y="336"/>
                  </a:lnTo>
                  <a:lnTo>
                    <a:pt x="359" y="327"/>
                  </a:lnTo>
                  <a:lnTo>
                    <a:pt x="354" y="318"/>
                  </a:lnTo>
                  <a:lnTo>
                    <a:pt x="326" y="292"/>
                  </a:lnTo>
                  <a:close/>
                  <a:moveTo>
                    <a:pt x="57" y="292"/>
                  </a:moveTo>
                  <a:lnTo>
                    <a:pt x="31" y="318"/>
                  </a:lnTo>
                  <a:lnTo>
                    <a:pt x="25" y="327"/>
                  </a:lnTo>
                  <a:lnTo>
                    <a:pt x="24" y="336"/>
                  </a:lnTo>
                  <a:lnTo>
                    <a:pt x="25" y="344"/>
                  </a:lnTo>
                  <a:lnTo>
                    <a:pt x="31" y="353"/>
                  </a:lnTo>
                  <a:lnTo>
                    <a:pt x="38" y="358"/>
                  </a:lnTo>
                  <a:lnTo>
                    <a:pt x="48" y="360"/>
                  </a:lnTo>
                  <a:lnTo>
                    <a:pt x="57" y="358"/>
                  </a:lnTo>
                  <a:lnTo>
                    <a:pt x="64" y="353"/>
                  </a:lnTo>
                  <a:lnTo>
                    <a:pt x="92" y="325"/>
                  </a:lnTo>
                  <a:lnTo>
                    <a:pt x="74" y="310"/>
                  </a:lnTo>
                  <a:lnTo>
                    <a:pt x="57" y="292"/>
                  </a:lnTo>
                  <a:close/>
                  <a:moveTo>
                    <a:pt x="285" y="216"/>
                  </a:moveTo>
                  <a:lnTo>
                    <a:pt x="359" y="216"/>
                  </a:lnTo>
                  <a:lnTo>
                    <a:pt x="351" y="244"/>
                  </a:lnTo>
                  <a:lnTo>
                    <a:pt x="339" y="271"/>
                  </a:lnTo>
                  <a:lnTo>
                    <a:pt x="370" y="302"/>
                  </a:lnTo>
                  <a:lnTo>
                    <a:pt x="379" y="315"/>
                  </a:lnTo>
                  <a:lnTo>
                    <a:pt x="384" y="328"/>
                  </a:lnTo>
                  <a:lnTo>
                    <a:pt x="384" y="343"/>
                  </a:lnTo>
                  <a:lnTo>
                    <a:pt x="379" y="358"/>
                  </a:lnTo>
                  <a:lnTo>
                    <a:pt x="370" y="369"/>
                  </a:lnTo>
                  <a:lnTo>
                    <a:pt x="357" y="379"/>
                  </a:lnTo>
                  <a:lnTo>
                    <a:pt x="343" y="383"/>
                  </a:lnTo>
                  <a:lnTo>
                    <a:pt x="329" y="383"/>
                  </a:lnTo>
                  <a:lnTo>
                    <a:pt x="314" y="379"/>
                  </a:lnTo>
                  <a:lnTo>
                    <a:pt x="303" y="369"/>
                  </a:lnTo>
                  <a:lnTo>
                    <a:pt x="272" y="338"/>
                  </a:lnTo>
                  <a:lnTo>
                    <a:pt x="244" y="350"/>
                  </a:lnTo>
                  <a:lnTo>
                    <a:pt x="216" y="358"/>
                  </a:lnTo>
                  <a:lnTo>
                    <a:pt x="216" y="284"/>
                  </a:lnTo>
                  <a:lnTo>
                    <a:pt x="239" y="274"/>
                  </a:lnTo>
                  <a:lnTo>
                    <a:pt x="260" y="259"/>
                  </a:lnTo>
                  <a:lnTo>
                    <a:pt x="275" y="240"/>
                  </a:lnTo>
                  <a:lnTo>
                    <a:pt x="285" y="216"/>
                  </a:lnTo>
                  <a:close/>
                  <a:moveTo>
                    <a:pt x="26" y="216"/>
                  </a:moveTo>
                  <a:lnTo>
                    <a:pt x="99" y="216"/>
                  </a:lnTo>
                  <a:lnTo>
                    <a:pt x="108" y="240"/>
                  </a:lnTo>
                  <a:lnTo>
                    <a:pt x="124" y="259"/>
                  </a:lnTo>
                  <a:lnTo>
                    <a:pt x="144" y="274"/>
                  </a:lnTo>
                  <a:lnTo>
                    <a:pt x="168" y="284"/>
                  </a:lnTo>
                  <a:lnTo>
                    <a:pt x="168" y="358"/>
                  </a:lnTo>
                  <a:lnTo>
                    <a:pt x="139" y="350"/>
                  </a:lnTo>
                  <a:lnTo>
                    <a:pt x="112" y="338"/>
                  </a:lnTo>
                  <a:lnTo>
                    <a:pt x="81" y="369"/>
                  </a:lnTo>
                  <a:lnTo>
                    <a:pt x="69" y="379"/>
                  </a:lnTo>
                  <a:lnTo>
                    <a:pt x="55" y="383"/>
                  </a:lnTo>
                  <a:lnTo>
                    <a:pt x="41" y="383"/>
                  </a:lnTo>
                  <a:lnTo>
                    <a:pt x="26" y="379"/>
                  </a:lnTo>
                  <a:lnTo>
                    <a:pt x="13" y="369"/>
                  </a:lnTo>
                  <a:lnTo>
                    <a:pt x="5" y="358"/>
                  </a:lnTo>
                  <a:lnTo>
                    <a:pt x="0" y="343"/>
                  </a:lnTo>
                  <a:lnTo>
                    <a:pt x="0" y="328"/>
                  </a:lnTo>
                  <a:lnTo>
                    <a:pt x="5" y="315"/>
                  </a:lnTo>
                  <a:lnTo>
                    <a:pt x="13" y="302"/>
                  </a:lnTo>
                  <a:lnTo>
                    <a:pt x="44" y="271"/>
                  </a:lnTo>
                  <a:lnTo>
                    <a:pt x="33" y="244"/>
                  </a:lnTo>
                  <a:lnTo>
                    <a:pt x="26" y="216"/>
                  </a:lnTo>
                  <a:close/>
                  <a:moveTo>
                    <a:pt x="336" y="23"/>
                  </a:moveTo>
                  <a:lnTo>
                    <a:pt x="328" y="25"/>
                  </a:lnTo>
                  <a:lnTo>
                    <a:pt x="319" y="30"/>
                  </a:lnTo>
                  <a:lnTo>
                    <a:pt x="292" y="57"/>
                  </a:lnTo>
                  <a:lnTo>
                    <a:pt x="311" y="73"/>
                  </a:lnTo>
                  <a:lnTo>
                    <a:pt x="326" y="91"/>
                  </a:lnTo>
                  <a:lnTo>
                    <a:pt x="354" y="65"/>
                  </a:lnTo>
                  <a:lnTo>
                    <a:pt x="359" y="56"/>
                  </a:lnTo>
                  <a:lnTo>
                    <a:pt x="360" y="48"/>
                  </a:lnTo>
                  <a:lnTo>
                    <a:pt x="359" y="38"/>
                  </a:lnTo>
                  <a:lnTo>
                    <a:pt x="354" y="30"/>
                  </a:lnTo>
                  <a:lnTo>
                    <a:pt x="345" y="25"/>
                  </a:lnTo>
                  <a:lnTo>
                    <a:pt x="336" y="23"/>
                  </a:lnTo>
                  <a:close/>
                  <a:moveTo>
                    <a:pt x="48" y="23"/>
                  </a:moveTo>
                  <a:lnTo>
                    <a:pt x="38" y="25"/>
                  </a:lnTo>
                  <a:lnTo>
                    <a:pt x="31" y="30"/>
                  </a:lnTo>
                  <a:lnTo>
                    <a:pt x="25" y="38"/>
                  </a:lnTo>
                  <a:lnTo>
                    <a:pt x="24" y="48"/>
                  </a:lnTo>
                  <a:lnTo>
                    <a:pt x="25" y="56"/>
                  </a:lnTo>
                  <a:lnTo>
                    <a:pt x="31" y="65"/>
                  </a:lnTo>
                  <a:lnTo>
                    <a:pt x="57" y="91"/>
                  </a:lnTo>
                  <a:lnTo>
                    <a:pt x="74" y="73"/>
                  </a:lnTo>
                  <a:lnTo>
                    <a:pt x="92" y="57"/>
                  </a:lnTo>
                  <a:lnTo>
                    <a:pt x="64" y="30"/>
                  </a:lnTo>
                  <a:lnTo>
                    <a:pt x="57" y="25"/>
                  </a:lnTo>
                  <a:lnTo>
                    <a:pt x="48" y="23"/>
                  </a:lnTo>
                  <a:close/>
                  <a:moveTo>
                    <a:pt x="329" y="0"/>
                  </a:moveTo>
                  <a:lnTo>
                    <a:pt x="343" y="0"/>
                  </a:lnTo>
                  <a:lnTo>
                    <a:pt x="357" y="5"/>
                  </a:lnTo>
                  <a:lnTo>
                    <a:pt x="370" y="13"/>
                  </a:lnTo>
                  <a:lnTo>
                    <a:pt x="379" y="26"/>
                  </a:lnTo>
                  <a:lnTo>
                    <a:pt x="384" y="40"/>
                  </a:lnTo>
                  <a:lnTo>
                    <a:pt x="384" y="55"/>
                  </a:lnTo>
                  <a:lnTo>
                    <a:pt x="379" y="69"/>
                  </a:lnTo>
                  <a:lnTo>
                    <a:pt x="370" y="81"/>
                  </a:lnTo>
                  <a:lnTo>
                    <a:pt x="339" y="112"/>
                  </a:lnTo>
                  <a:lnTo>
                    <a:pt x="351" y="138"/>
                  </a:lnTo>
                  <a:lnTo>
                    <a:pt x="359" y="167"/>
                  </a:lnTo>
                  <a:lnTo>
                    <a:pt x="285" y="167"/>
                  </a:lnTo>
                  <a:lnTo>
                    <a:pt x="275" y="144"/>
                  </a:lnTo>
                  <a:lnTo>
                    <a:pt x="260" y="124"/>
                  </a:lnTo>
                  <a:lnTo>
                    <a:pt x="239" y="109"/>
                  </a:lnTo>
                  <a:lnTo>
                    <a:pt x="216" y="99"/>
                  </a:lnTo>
                  <a:lnTo>
                    <a:pt x="216" y="25"/>
                  </a:lnTo>
                  <a:lnTo>
                    <a:pt x="244" y="32"/>
                  </a:lnTo>
                  <a:lnTo>
                    <a:pt x="272" y="44"/>
                  </a:lnTo>
                  <a:lnTo>
                    <a:pt x="303" y="13"/>
                  </a:lnTo>
                  <a:lnTo>
                    <a:pt x="314" y="5"/>
                  </a:lnTo>
                  <a:lnTo>
                    <a:pt x="329" y="0"/>
                  </a:lnTo>
                  <a:close/>
                  <a:moveTo>
                    <a:pt x="41" y="0"/>
                  </a:moveTo>
                  <a:lnTo>
                    <a:pt x="55" y="0"/>
                  </a:lnTo>
                  <a:lnTo>
                    <a:pt x="69" y="5"/>
                  </a:lnTo>
                  <a:lnTo>
                    <a:pt x="81" y="13"/>
                  </a:lnTo>
                  <a:lnTo>
                    <a:pt x="112" y="44"/>
                  </a:lnTo>
                  <a:lnTo>
                    <a:pt x="139" y="32"/>
                  </a:lnTo>
                  <a:lnTo>
                    <a:pt x="168" y="25"/>
                  </a:lnTo>
                  <a:lnTo>
                    <a:pt x="168" y="99"/>
                  </a:lnTo>
                  <a:lnTo>
                    <a:pt x="144" y="109"/>
                  </a:lnTo>
                  <a:lnTo>
                    <a:pt x="124" y="124"/>
                  </a:lnTo>
                  <a:lnTo>
                    <a:pt x="108" y="144"/>
                  </a:lnTo>
                  <a:lnTo>
                    <a:pt x="99" y="167"/>
                  </a:lnTo>
                  <a:lnTo>
                    <a:pt x="26" y="167"/>
                  </a:lnTo>
                  <a:lnTo>
                    <a:pt x="33" y="138"/>
                  </a:lnTo>
                  <a:lnTo>
                    <a:pt x="44" y="112"/>
                  </a:lnTo>
                  <a:lnTo>
                    <a:pt x="13" y="81"/>
                  </a:lnTo>
                  <a:lnTo>
                    <a:pt x="5" y="69"/>
                  </a:lnTo>
                  <a:lnTo>
                    <a:pt x="0" y="55"/>
                  </a:lnTo>
                  <a:lnTo>
                    <a:pt x="0" y="40"/>
                  </a:lnTo>
                  <a:lnTo>
                    <a:pt x="5" y="26"/>
                  </a:lnTo>
                  <a:lnTo>
                    <a:pt x="13" y="13"/>
                  </a:lnTo>
                  <a:lnTo>
                    <a:pt x="26" y="5"/>
                  </a:lnTo>
                  <a:lnTo>
                    <a:pt x="41" y="0"/>
                  </a:lnTo>
                  <a:close/>
                </a:path>
              </a:pathLst>
            </a:custGeom>
            <a:solidFill>
              <a:schemeClr val="bg1"/>
            </a:solidFill>
            <a:ln w="0">
              <a:noFill/>
              <a:prstDash val="solid"/>
              <a:round/>
            </a:ln>
            <a:effectLst>
              <a:outerShdw blurRad="50800" dist="38100" dir="8100000" algn="tr" rotWithShape="0">
                <a:prstClr val="black">
                  <a:alpha val="40000"/>
                </a:prstClr>
              </a:outerShdw>
            </a:effectLst>
          </p:spPr>
          <p:txBody>
            <a:bodyPr vert="horz" wrap="square" lIns="91440" tIns="45720" rIns="91440" bIns="45720" numCol="1" anchor="t" anchorCtr="0" compatLnSpc="1"/>
            <a:lstStyle/>
            <a:p>
              <a:endParaRPr lang="zh-CN" altLang="en-US"/>
            </a:p>
          </p:txBody>
        </p:sp>
      </p:grpSp>
      <p:sp>
        <p:nvSpPr>
          <p:cNvPr id="27" name="圆角矩形 26"/>
          <p:cNvSpPr/>
          <p:nvPr/>
        </p:nvSpPr>
        <p:spPr>
          <a:xfrm>
            <a:off x="4350970" y="1793836"/>
            <a:ext cx="643208" cy="663127"/>
          </a:xfrm>
          <a:prstGeom prst="roundRect">
            <a:avLst>
              <a:gd name="adj" fmla="val 7822"/>
            </a:avLst>
          </a:prstGeom>
          <a:solidFill>
            <a:srgbClr val="92D050"/>
          </a:soli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5132296" y="1341037"/>
            <a:ext cx="6096000" cy="1568450"/>
          </a:xfrm>
          <a:prstGeom prst="rect">
            <a:avLst/>
          </a:prstGeom>
        </p:spPr>
        <p:txBody>
          <a:bodyPr>
            <a:spAutoFit/>
          </a:bodyPr>
          <a:lstStyle/>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认知目标</a:t>
            </a:r>
            <a:endParaRPr lang="zh-CN" altLang="en-US" sz="1600" cap="all" dirty="0">
              <a:latin typeface="微软雅黑" panose="020B0503020204020204" pitchFamily="34" charset="-122"/>
              <a:ea typeface="微软雅黑" panose="020B0503020204020204" pitchFamily="34" charset="-122"/>
            </a:endParaRPr>
          </a:p>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让学生在学习俄语课程的同时，了解俄罗斯的历史、文化及国情，让学生与中国的传统艺术、民族风情作比较，还要让他们认识到文化传承与发展的重要性</a:t>
            </a:r>
            <a:endParaRPr lang="zh-CN" altLang="en-US" sz="1600" cap="all" dirty="0">
              <a:latin typeface="微软雅黑" panose="020B0503020204020204" pitchFamily="34" charset="-122"/>
              <a:ea typeface="微软雅黑" panose="020B0503020204020204" pitchFamily="34" charset="-122"/>
            </a:endParaRPr>
          </a:p>
        </p:txBody>
      </p:sp>
      <p:sp>
        <p:nvSpPr>
          <p:cNvPr id="29" name="圆角矩形 28"/>
          <p:cNvSpPr/>
          <p:nvPr/>
        </p:nvSpPr>
        <p:spPr>
          <a:xfrm>
            <a:off x="4350970" y="2973255"/>
            <a:ext cx="643208" cy="663127"/>
          </a:xfrm>
          <a:prstGeom prst="roundRect">
            <a:avLst>
              <a:gd name="adj" fmla="val 7822"/>
            </a:avLst>
          </a:prstGeom>
          <a:solidFill>
            <a:srgbClr val="00B050"/>
          </a:soli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132296" y="2973211"/>
            <a:ext cx="6096000" cy="1198880"/>
          </a:xfrm>
          <a:prstGeom prst="rect">
            <a:avLst/>
          </a:prstGeom>
        </p:spPr>
        <p:txBody>
          <a:bodyPr>
            <a:spAutoFit/>
          </a:bodyPr>
          <a:lstStyle/>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情感目标</a:t>
            </a:r>
            <a:endParaRPr lang="zh-CN" altLang="en-US" sz="1600" cap="all" dirty="0">
              <a:latin typeface="微软雅黑" panose="020B0503020204020204" pitchFamily="34" charset="-122"/>
              <a:ea typeface="微软雅黑" panose="020B0503020204020204" pitchFamily="34" charset="-122"/>
            </a:endParaRPr>
          </a:p>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是通过隐性教学内容的学习，激发学生的民族自豪感，引导学生树立爱国，爱家情怀</a:t>
            </a:r>
            <a:endParaRPr lang="zh-CN" altLang="en-US" sz="1600" cap="all" dirty="0">
              <a:latin typeface="微软雅黑" panose="020B0503020204020204" pitchFamily="34" charset="-122"/>
              <a:ea typeface="微软雅黑" panose="020B0503020204020204" pitchFamily="34" charset="-122"/>
            </a:endParaRPr>
          </a:p>
        </p:txBody>
      </p:sp>
      <p:sp>
        <p:nvSpPr>
          <p:cNvPr id="31" name="圆角矩形 30"/>
          <p:cNvSpPr/>
          <p:nvPr/>
        </p:nvSpPr>
        <p:spPr>
          <a:xfrm>
            <a:off x="4350970" y="4216174"/>
            <a:ext cx="643208" cy="663127"/>
          </a:xfrm>
          <a:prstGeom prst="roundRect">
            <a:avLst>
              <a:gd name="adj" fmla="val 7822"/>
            </a:avLst>
          </a:prstGeom>
          <a:solidFill>
            <a:srgbClr val="00B0F0"/>
          </a:solidFill>
          <a:ln>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132296" y="4216130"/>
            <a:ext cx="6096000" cy="1198880"/>
          </a:xfrm>
          <a:prstGeom prst="rect">
            <a:avLst/>
          </a:prstGeom>
        </p:spPr>
        <p:txBody>
          <a:bodyPr>
            <a:spAutoFit/>
          </a:bodyPr>
          <a:lstStyle/>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行为目标</a:t>
            </a:r>
            <a:endParaRPr lang="zh-CN" altLang="en-US" sz="1600" cap="all" dirty="0">
              <a:latin typeface="微软雅黑" panose="020B0503020204020204" pitchFamily="34" charset="-122"/>
              <a:ea typeface="微软雅黑" panose="020B0503020204020204" pitchFamily="34" charset="-122"/>
            </a:endParaRPr>
          </a:p>
          <a:p>
            <a:pPr>
              <a:lnSpc>
                <a:spcPct val="150000"/>
              </a:lnSpc>
              <a:spcBef>
                <a:spcPct val="0"/>
              </a:spcBef>
            </a:pPr>
            <a:r>
              <a:rPr lang="zh-CN" altLang="en-US" sz="1600" cap="all" dirty="0">
                <a:latin typeface="微软雅黑" panose="020B0503020204020204" pitchFamily="34" charset="-122"/>
                <a:ea typeface="微软雅黑" panose="020B0503020204020204" pitchFamily="34" charset="-122"/>
              </a:rPr>
              <a:t>是在课程实践的过程中，引导学生形成良好的道德修养，树立遵纪守法等意识</a:t>
            </a:r>
            <a:endParaRPr lang="zh-CN" altLang="en-US" sz="1600" cap="all" dirty="0">
              <a:latin typeface="微软雅黑" panose="020B0503020204020204" pitchFamily="34" charset="-122"/>
              <a:ea typeface="微软雅黑" panose="020B0503020204020204" pitchFamily="34" charset="-122"/>
            </a:endParaRPr>
          </a:p>
        </p:txBody>
      </p:sp>
      <p:sp>
        <p:nvSpPr>
          <p:cNvPr id="8" name="矩形 7"/>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9" name="矩形 8"/>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250" fill="hold"/>
                                        <p:tgtEl>
                                          <p:spTgt spid="27"/>
                                        </p:tgtEl>
                                        <p:attrNameLst>
                                          <p:attrName>ppt_x</p:attrName>
                                        </p:attrNameLst>
                                      </p:cBhvr>
                                      <p:tavLst>
                                        <p:tav tm="0">
                                          <p:val>
                                            <p:strVal val="#ppt_x"/>
                                          </p:val>
                                        </p:tav>
                                        <p:tav tm="100000">
                                          <p:val>
                                            <p:strVal val="#ppt_x"/>
                                          </p:val>
                                        </p:tav>
                                      </p:tavLst>
                                    </p:anim>
                                    <p:anim calcmode="lin" valueType="num">
                                      <p:cBhvr additive="base">
                                        <p:cTn id="12" dur="250" fill="hold"/>
                                        <p:tgtEl>
                                          <p:spTgt spid="2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7" presetClass="entr" presetSubtype="10"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 calcmode="lin" valueType="num">
                                      <p:cBhvr>
                                        <p:cTn id="16" dur="250" fill="hold"/>
                                        <p:tgtEl>
                                          <p:spTgt spid="28"/>
                                        </p:tgtEl>
                                        <p:attrNameLst>
                                          <p:attrName>ppt_w</p:attrName>
                                        </p:attrNameLst>
                                      </p:cBhvr>
                                      <p:tavLst>
                                        <p:tav tm="0">
                                          <p:val>
                                            <p:fltVal val="0"/>
                                          </p:val>
                                        </p:tav>
                                        <p:tav tm="100000">
                                          <p:val>
                                            <p:strVal val="#ppt_w"/>
                                          </p:val>
                                        </p:tav>
                                      </p:tavLst>
                                    </p:anim>
                                    <p:anim calcmode="lin" valueType="num">
                                      <p:cBhvr>
                                        <p:cTn id="17" dur="250" fill="hold"/>
                                        <p:tgtEl>
                                          <p:spTgt spid="28"/>
                                        </p:tgtEl>
                                        <p:attrNameLst>
                                          <p:attrName>ppt_h</p:attrName>
                                        </p:attrNameLst>
                                      </p:cBhvr>
                                      <p:tavLst>
                                        <p:tav tm="0">
                                          <p:val>
                                            <p:strVal val="#ppt_h"/>
                                          </p:val>
                                        </p:tav>
                                        <p:tav tm="100000">
                                          <p:val>
                                            <p:strVal val="#ppt_h"/>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250" fill="hold"/>
                                        <p:tgtEl>
                                          <p:spTgt spid="29"/>
                                        </p:tgtEl>
                                        <p:attrNameLst>
                                          <p:attrName>ppt_x</p:attrName>
                                        </p:attrNameLst>
                                      </p:cBhvr>
                                      <p:tavLst>
                                        <p:tav tm="0">
                                          <p:val>
                                            <p:strVal val="#ppt_x"/>
                                          </p:val>
                                        </p:tav>
                                        <p:tav tm="100000">
                                          <p:val>
                                            <p:strVal val="#ppt_x"/>
                                          </p:val>
                                        </p:tav>
                                      </p:tavLst>
                                    </p:anim>
                                    <p:anim calcmode="lin" valueType="num">
                                      <p:cBhvr additive="base">
                                        <p:cTn id="22" dur="250" fill="hold"/>
                                        <p:tgtEl>
                                          <p:spTgt spid="29"/>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17" presetClass="entr" presetSubtype="1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p:cTn id="26" dur="250" fill="hold"/>
                                        <p:tgtEl>
                                          <p:spTgt spid="30"/>
                                        </p:tgtEl>
                                        <p:attrNameLst>
                                          <p:attrName>ppt_w</p:attrName>
                                        </p:attrNameLst>
                                      </p:cBhvr>
                                      <p:tavLst>
                                        <p:tav tm="0">
                                          <p:val>
                                            <p:fltVal val="0"/>
                                          </p:val>
                                        </p:tav>
                                        <p:tav tm="100000">
                                          <p:val>
                                            <p:strVal val="#ppt_w"/>
                                          </p:val>
                                        </p:tav>
                                      </p:tavLst>
                                    </p:anim>
                                    <p:anim calcmode="lin" valueType="num">
                                      <p:cBhvr>
                                        <p:cTn id="27" dur="250" fill="hold"/>
                                        <p:tgtEl>
                                          <p:spTgt spid="30"/>
                                        </p:tgtEl>
                                        <p:attrNameLst>
                                          <p:attrName>ppt_h</p:attrName>
                                        </p:attrNameLst>
                                      </p:cBhvr>
                                      <p:tavLst>
                                        <p:tav tm="0">
                                          <p:val>
                                            <p:strVal val="#ppt_h"/>
                                          </p:val>
                                        </p:tav>
                                        <p:tav tm="100000">
                                          <p:val>
                                            <p:strVal val="#ppt_h"/>
                                          </p:val>
                                        </p:tav>
                                      </p:tavLst>
                                    </p:anim>
                                  </p:childTnLst>
                                </p:cTn>
                              </p:par>
                            </p:childTnLst>
                          </p:cTn>
                        </p:par>
                        <p:par>
                          <p:cTn id="28" fill="hold">
                            <p:stCondLst>
                              <p:cond delay="2500"/>
                            </p:stCondLst>
                            <p:childTnLst>
                              <p:par>
                                <p:cTn id="29" presetID="2" presetClass="entr" presetSubtype="4"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250" fill="hold"/>
                                        <p:tgtEl>
                                          <p:spTgt spid="31"/>
                                        </p:tgtEl>
                                        <p:attrNameLst>
                                          <p:attrName>ppt_x</p:attrName>
                                        </p:attrNameLst>
                                      </p:cBhvr>
                                      <p:tavLst>
                                        <p:tav tm="0">
                                          <p:val>
                                            <p:strVal val="#ppt_x"/>
                                          </p:val>
                                        </p:tav>
                                        <p:tav tm="100000">
                                          <p:val>
                                            <p:strVal val="#ppt_x"/>
                                          </p:val>
                                        </p:tav>
                                      </p:tavLst>
                                    </p:anim>
                                    <p:anim calcmode="lin" valueType="num">
                                      <p:cBhvr additive="base">
                                        <p:cTn id="32" dur="250" fill="hold"/>
                                        <p:tgtEl>
                                          <p:spTgt spid="31"/>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17" presetClass="entr" presetSubtype="10"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250" fill="hold"/>
                                        <p:tgtEl>
                                          <p:spTgt spid="32"/>
                                        </p:tgtEl>
                                        <p:attrNameLst>
                                          <p:attrName>ppt_w</p:attrName>
                                        </p:attrNameLst>
                                      </p:cBhvr>
                                      <p:tavLst>
                                        <p:tav tm="0">
                                          <p:val>
                                            <p:fltVal val="0"/>
                                          </p:val>
                                        </p:tav>
                                        <p:tav tm="100000">
                                          <p:val>
                                            <p:strVal val="#ppt_w"/>
                                          </p:val>
                                        </p:tav>
                                      </p:tavLst>
                                    </p:anim>
                                    <p:anim calcmode="lin" valueType="num">
                                      <p:cBhvr>
                                        <p:cTn id="37" dur="250" fill="hold"/>
                                        <p:tgtEl>
                                          <p:spTgt spid="3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P spid="28" grpId="0"/>
      <p:bldP spid="29" grpId="0" bldLvl="0" animBg="1"/>
      <p:bldP spid="30" grpId="0"/>
      <p:bldP spid="31" grpId="0" bldLvl="0" animBg="1"/>
      <p:bldP spid="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5942716" y="1907286"/>
            <a:ext cx="1018492" cy="1026254"/>
            <a:chOff x="4644008" y="1988840"/>
            <a:chExt cx="966398" cy="973763"/>
          </a:xfrm>
        </p:grpSpPr>
        <p:sp>
          <p:nvSpPr>
            <p:cNvPr id="15" name="圆角矩形 1"/>
            <p:cNvSpPr/>
            <p:nvPr/>
          </p:nvSpPr>
          <p:spPr>
            <a:xfrm>
              <a:off x="4644008" y="1988840"/>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6"/>
            <p:cNvSpPr/>
            <p:nvPr/>
          </p:nvSpPr>
          <p:spPr>
            <a:xfrm>
              <a:off x="5049264" y="2407296"/>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4691074" y="2038333"/>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55"/>
            <p:cNvSpPr txBox="1"/>
            <p:nvPr/>
          </p:nvSpPr>
          <p:spPr>
            <a:xfrm>
              <a:off x="4691074" y="2061776"/>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隐</a:t>
              </a:r>
              <a:endParaRPr lang="zh-CN" altLang="en-US" sz="1400" dirty="0">
                <a:latin typeface="Impact" panose="020B0806030902050204" pitchFamily="34" charset="0"/>
              </a:endParaRPr>
            </a:p>
          </p:txBody>
        </p:sp>
      </p:grpSp>
      <p:grpSp>
        <p:nvGrpSpPr>
          <p:cNvPr id="19" name="组合 18"/>
          <p:cNvGrpSpPr/>
          <p:nvPr/>
        </p:nvGrpSpPr>
        <p:grpSpPr>
          <a:xfrm>
            <a:off x="4854152" y="3352586"/>
            <a:ext cx="1018493" cy="1026254"/>
            <a:chOff x="4823407" y="3433269"/>
            <a:chExt cx="1018493" cy="1026254"/>
          </a:xfrm>
        </p:grpSpPr>
        <p:sp>
          <p:nvSpPr>
            <p:cNvPr id="20" name="圆角矩形 1"/>
            <p:cNvSpPr/>
            <p:nvPr/>
          </p:nvSpPr>
          <p:spPr>
            <a:xfrm>
              <a:off x="4823407" y="3433269"/>
              <a:ext cx="910676" cy="913405"/>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B05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6"/>
            <p:cNvSpPr/>
            <p:nvPr/>
          </p:nvSpPr>
          <p:spPr>
            <a:xfrm>
              <a:off x="5250509" y="3874282"/>
              <a:ext cx="591391" cy="585241"/>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B05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4873010" y="3485430"/>
              <a:ext cx="365124" cy="365124"/>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59"/>
            <p:cNvSpPr txBox="1"/>
            <p:nvPr/>
          </p:nvSpPr>
          <p:spPr>
            <a:xfrm>
              <a:off x="4873010" y="3510137"/>
              <a:ext cx="405735" cy="306705"/>
            </a:xfrm>
            <a:prstGeom prst="rect">
              <a:avLst/>
            </a:prstGeom>
            <a:noFill/>
          </p:spPr>
          <p:txBody>
            <a:bodyPr wrap="square" rtlCol="0">
              <a:spAutoFit/>
            </a:bodyPr>
            <a:lstStyle/>
            <a:p>
              <a:pPr algn="ctr"/>
              <a:r>
                <a:rPr lang="zh-CN" altLang="en-US" sz="1400" dirty="0">
                  <a:latin typeface="Impact" panose="020B0806030902050204" pitchFamily="34" charset="0"/>
                </a:rPr>
                <a:t>性</a:t>
              </a:r>
              <a:endParaRPr lang="zh-CN" altLang="en-US" sz="1400" dirty="0">
                <a:latin typeface="Impact" panose="020B0806030902050204" pitchFamily="34" charset="0"/>
              </a:endParaRPr>
            </a:p>
          </p:txBody>
        </p:sp>
      </p:grpSp>
      <p:grpSp>
        <p:nvGrpSpPr>
          <p:cNvPr id="24" name="组合 23"/>
          <p:cNvGrpSpPr/>
          <p:nvPr/>
        </p:nvGrpSpPr>
        <p:grpSpPr>
          <a:xfrm>
            <a:off x="5942716" y="3352586"/>
            <a:ext cx="1018831" cy="1026254"/>
            <a:chOff x="4644008" y="3137107"/>
            <a:chExt cx="966719" cy="973763"/>
          </a:xfrm>
        </p:grpSpPr>
        <p:sp>
          <p:nvSpPr>
            <p:cNvPr id="25" name="圆角矩形 1"/>
            <p:cNvSpPr/>
            <p:nvPr/>
          </p:nvSpPr>
          <p:spPr>
            <a:xfrm flipH="1" flipV="1">
              <a:off x="4746310" y="3244184"/>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00B0F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6"/>
            <p:cNvSpPr/>
            <p:nvPr/>
          </p:nvSpPr>
          <p:spPr>
            <a:xfrm flipH="1" flipV="1">
              <a:off x="4644008" y="3137107"/>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00B0F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5225745" y="372145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63"/>
            <p:cNvSpPr txBox="1"/>
            <p:nvPr/>
          </p:nvSpPr>
          <p:spPr>
            <a:xfrm>
              <a:off x="5225745" y="3744897"/>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特</a:t>
              </a:r>
              <a:endParaRPr lang="zh-CN" altLang="en-US" sz="1400" dirty="0">
                <a:latin typeface="Impact" panose="020B0806030902050204" pitchFamily="34" charset="0"/>
              </a:endParaRPr>
            </a:p>
          </p:txBody>
        </p:sp>
      </p:grpSp>
      <p:grpSp>
        <p:nvGrpSpPr>
          <p:cNvPr id="39" name="组合 38"/>
          <p:cNvGrpSpPr/>
          <p:nvPr/>
        </p:nvGrpSpPr>
        <p:grpSpPr>
          <a:xfrm>
            <a:off x="4854152" y="4797885"/>
            <a:ext cx="1018831" cy="1026254"/>
            <a:chOff x="4644008" y="3137107"/>
            <a:chExt cx="966719" cy="973763"/>
          </a:xfrm>
        </p:grpSpPr>
        <p:sp>
          <p:nvSpPr>
            <p:cNvPr id="40" name="圆角矩形 1"/>
            <p:cNvSpPr/>
            <p:nvPr/>
          </p:nvSpPr>
          <p:spPr>
            <a:xfrm flipH="1" flipV="1">
              <a:off x="4746310" y="3244184"/>
              <a:ext cx="864096" cy="866686"/>
            </a:xfrm>
            <a:custGeom>
              <a:avLst/>
              <a:gdLst/>
              <a:ahLst/>
              <a:cxnLst/>
              <a:rect l="l" t="t" r="r" b="b"/>
              <a:pathLst>
                <a:path w="864096" h="866686">
                  <a:moveTo>
                    <a:pt x="180020" y="0"/>
                  </a:moveTo>
                  <a:lnTo>
                    <a:pt x="684076" y="0"/>
                  </a:lnTo>
                  <a:cubicBezTo>
                    <a:pt x="783498" y="0"/>
                    <a:pt x="864096" y="80598"/>
                    <a:pt x="864096" y="180020"/>
                  </a:cubicBezTo>
                  <a:cubicBezTo>
                    <a:pt x="864096" y="279442"/>
                    <a:pt x="783498" y="360040"/>
                    <a:pt x="684076" y="360040"/>
                  </a:cubicBezTo>
                  <a:lnTo>
                    <a:pt x="360040" y="360040"/>
                  </a:lnTo>
                  <a:lnTo>
                    <a:pt x="360040" y="686666"/>
                  </a:lnTo>
                  <a:cubicBezTo>
                    <a:pt x="360040" y="786088"/>
                    <a:pt x="279442" y="866686"/>
                    <a:pt x="180020" y="866686"/>
                  </a:cubicBezTo>
                  <a:cubicBezTo>
                    <a:pt x="80598" y="866686"/>
                    <a:pt x="0" y="786088"/>
                    <a:pt x="0" y="686666"/>
                  </a:cubicBezTo>
                  <a:lnTo>
                    <a:pt x="0" y="182610"/>
                  </a:lnTo>
                  <a:lnTo>
                    <a:pt x="131" y="181315"/>
                  </a:lnTo>
                  <a:cubicBezTo>
                    <a:pt x="2" y="180884"/>
                    <a:pt x="0" y="180452"/>
                    <a:pt x="0" y="180020"/>
                  </a:cubicBezTo>
                  <a:cubicBezTo>
                    <a:pt x="0" y="80598"/>
                    <a:pt x="80598" y="0"/>
                    <a:pt x="180020" y="0"/>
                  </a:cubicBezTo>
                  <a:close/>
                </a:path>
              </a:pathLst>
            </a:custGeom>
            <a:solidFill>
              <a:srgbClr val="92D05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6"/>
            <p:cNvSpPr/>
            <p:nvPr/>
          </p:nvSpPr>
          <p:spPr>
            <a:xfrm flipH="1" flipV="1">
              <a:off x="4644008" y="3137107"/>
              <a:ext cx="561142" cy="555307"/>
            </a:xfrm>
            <a:custGeom>
              <a:avLst/>
              <a:gdLst/>
              <a:ahLst/>
              <a:cxnLst/>
              <a:rect l="l" t="t" r="r" b="b"/>
              <a:pathLst>
                <a:path w="561142" h="555307">
                  <a:moveTo>
                    <a:pt x="0" y="0"/>
                  </a:moveTo>
                  <a:lnTo>
                    <a:pt x="260421" y="0"/>
                  </a:lnTo>
                  <a:lnTo>
                    <a:pt x="561142" y="300720"/>
                  </a:lnTo>
                  <a:cubicBezTo>
                    <a:pt x="631443" y="371022"/>
                    <a:pt x="631443" y="485005"/>
                    <a:pt x="561142" y="555307"/>
                  </a:cubicBezTo>
                  <a:cubicBezTo>
                    <a:pt x="490840" y="625609"/>
                    <a:pt x="376857" y="625609"/>
                    <a:pt x="306555" y="555307"/>
                  </a:cubicBezTo>
                  <a:lnTo>
                    <a:pt x="0" y="248753"/>
                  </a:lnTo>
                  <a:close/>
                </a:path>
              </a:pathLst>
            </a:custGeom>
            <a:solidFill>
              <a:srgbClr val="92D050"/>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5225745" y="372145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68"/>
            <p:cNvSpPr txBox="1"/>
            <p:nvPr/>
          </p:nvSpPr>
          <p:spPr>
            <a:xfrm>
              <a:off x="5225745" y="3744897"/>
              <a:ext cx="384982" cy="291018"/>
            </a:xfrm>
            <a:prstGeom prst="rect">
              <a:avLst/>
            </a:prstGeom>
            <a:noFill/>
          </p:spPr>
          <p:txBody>
            <a:bodyPr wrap="square" rtlCol="0">
              <a:spAutoFit/>
            </a:bodyPr>
            <a:lstStyle/>
            <a:p>
              <a:pPr algn="ctr"/>
              <a:r>
                <a:rPr lang="zh-CN" altLang="en-US" sz="1400" dirty="0">
                  <a:latin typeface="Impact" panose="020B0806030902050204" pitchFamily="34" charset="0"/>
                </a:rPr>
                <a:t>征</a:t>
              </a:r>
              <a:endParaRPr lang="zh-CN" altLang="en-US" sz="1400" dirty="0">
                <a:latin typeface="Impact" panose="020B0806030902050204" pitchFamily="34" charset="0"/>
              </a:endParaRPr>
            </a:p>
          </p:txBody>
        </p:sp>
      </p:grpSp>
      <p:grpSp>
        <p:nvGrpSpPr>
          <p:cNvPr id="44" name="组合 43"/>
          <p:cNvGrpSpPr/>
          <p:nvPr/>
        </p:nvGrpSpPr>
        <p:grpSpPr>
          <a:xfrm>
            <a:off x="695694" y="3382476"/>
            <a:ext cx="4069514" cy="1314645"/>
            <a:chOff x="997338" y="3464644"/>
            <a:chExt cx="3278191" cy="1059011"/>
          </a:xfrm>
        </p:grpSpPr>
        <p:sp>
          <p:nvSpPr>
            <p:cNvPr id="45" name="椭圆 44"/>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燕尾形 45"/>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7" name="TextBox 71"/>
            <p:cNvSpPr txBox="1"/>
            <p:nvPr/>
          </p:nvSpPr>
          <p:spPr>
            <a:xfrm>
              <a:off x="1449513" y="3484456"/>
              <a:ext cx="2208676" cy="321237"/>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教学内容</a:t>
              </a:r>
              <a:endParaRPr lang="zh-CN" altLang="en-US" sz="2000" b="1" dirty="0">
                <a:latin typeface="微软雅黑" panose="020B0503020204020204" pitchFamily="34" charset="-122"/>
                <a:ea typeface="微软雅黑" panose="020B0503020204020204" pitchFamily="34" charset="-122"/>
              </a:endParaRPr>
            </a:p>
          </p:txBody>
        </p:sp>
        <p:sp>
          <p:nvSpPr>
            <p:cNvPr id="48" name="TextBox 72"/>
            <p:cNvSpPr txBox="1"/>
            <p:nvPr/>
          </p:nvSpPr>
          <p:spPr>
            <a:xfrm>
              <a:off x="1449512" y="3855094"/>
              <a:ext cx="2826017" cy="668561"/>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大学生活、家庭问题、体育、作客、城市交通、购物、就医</a:t>
              </a:r>
              <a:r>
                <a:rPr lang="zh-CN" altLang="en-US" sz="1600" dirty="0">
                  <a:latin typeface="微软雅黑" panose="020B0503020204020204" pitchFamily="34" charset="-122"/>
                  <a:ea typeface="微软雅黑" panose="020B0503020204020204" pitchFamily="34" charset="-122"/>
                </a:rPr>
                <a:t>、打电话等</a:t>
              </a:r>
              <a:endParaRPr lang="zh-CN" altLang="en-US" sz="1600" dirty="0">
                <a:latin typeface="微软雅黑" panose="020B0503020204020204" pitchFamily="34" charset="-122"/>
                <a:ea typeface="微软雅黑" panose="020B0503020204020204" pitchFamily="34" charset="-122"/>
              </a:endParaRPr>
            </a:p>
          </p:txBody>
        </p:sp>
      </p:grpSp>
      <p:grpSp>
        <p:nvGrpSpPr>
          <p:cNvPr id="49" name="组合 48"/>
          <p:cNvGrpSpPr/>
          <p:nvPr/>
        </p:nvGrpSpPr>
        <p:grpSpPr>
          <a:xfrm>
            <a:off x="1417865" y="1671755"/>
            <a:ext cx="4069514" cy="952074"/>
            <a:chOff x="997338" y="3464644"/>
            <a:chExt cx="3231537" cy="756027"/>
          </a:xfrm>
        </p:grpSpPr>
        <p:sp>
          <p:nvSpPr>
            <p:cNvPr id="50" name="椭圆 49"/>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燕尾形 50"/>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TextBox 76"/>
            <p:cNvSpPr txBox="1"/>
            <p:nvPr/>
          </p:nvSpPr>
          <p:spPr>
            <a:xfrm>
              <a:off x="1449513" y="3484456"/>
              <a:ext cx="2208676" cy="316665"/>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德育</a:t>
              </a:r>
              <a:r>
                <a:rPr lang="zh-CN" altLang="en-US" sz="2000" b="1" dirty="0">
                  <a:latin typeface="微软雅黑" panose="020B0503020204020204" pitchFamily="34" charset="-122"/>
                  <a:ea typeface="微软雅黑" panose="020B0503020204020204" pitchFamily="34" charset="-122"/>
                </a:rPr>
                <a:t>目标</a:t>
              </a:r>
              <a:endParaRPr lang="zh-CN" altLang="en-US" sz="2000" b="1" dirty="0">
                <a:latin typeface="微软雅黑" panose="020B0503020204020204" pitchFamily="34" charset="-122"/>
                <a:ea typeface="微软雅黑" panose="020B0503020204020204" pitchFamily="34" charset="-122"/>
              </a:endParaRPr>
            </a:p>
          </p:txBody>
        </p:sp>
        <p:sp>
          <p:nvSpPr>
            <p:cNvPr id="53" name="TextBox 77"/>
            <p:cNvSpPr txBox="1"/>
            <p:nvPr/>
          </p:nvSpPr>
          <p:spPr>
            <a:xfrm>
              <a:off x="1449512" y="3855094"/>
              <a:ext cx="2779363" cy="365577"/>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认知目标、情感目标、行为目标</a:t>
              </a:r>
              <a:endParaRPr lang="zh-CN" altLang="en-US" sz="1600" dirty="0">
                <a:latin typeface="微软雅黑" panose="020B0503020204020204" pitchFamily="34" charset="-122"/>
                <a:ea typeface="微软雅黑" panose="020B0503020204020204" pitchFamily="34" charset="-122"/>
              </a:endParaRPr>
            </a:p>
          </p:txBody>
        </p:sp>
      </p:grpSp>
      <p:grpSp>
        <p:nvGrpSpPr>
          <p:cNvPr id="54" name="组合 53"/>
          <p:cNvGrpSpPr/>
          <p:nvPr/>
        </p:nvGrpSpPr>
        <p:grpSpPr>
          <a:xfrm>
            <a:off x="6452235" y="4812030"/>
            <a:ext cx="4367530" cy="1333430"/>
            <a:chOff x="997338" y="3464644"/>
            <a:chExt cx="3248357" cy="1034068"/>
          </a:xfrm>
        </p:grpSpPr>
        <p:sp>
          <p:nvSpPr>
            <p:cNvPr id="55" name="椭圆 54"/>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燕尾形 55"/>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7" name="TextBox 84"/>
            <p:cNvSpPr txBox="1"/>
            <p:nvPr/>
          </p:nvSpPr>
          <p:spPr>
            <a:xfrm>
              <a:off x="1449513" y="3484456"/>
              <a:ext cx="2208676" cy="309252"/>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教学效果</a:t>
              </a:r>
              <a:endParaRPr lang="zh-CN" altLang="en-US" sz="2000" b="1" dirty="0">
                <a:latin typeface="微软雅黑" panose="020B0503020204020204" pitchFamily="34" charset="-122"/>
                <a:ea typeface="微软雅黑" panose="020B0503020204020204" pitchFamily="34" charset="-122"/>
              </a:endParaRPr>
            </a:p>
          </p:txBody>
        </p:sp>
        <p:sp>
          <p:nvSpPr>
            <p:cNvPr id="58" name="TextBox 95"/>
            <p:cNvSpPr txBox="1"/>
            <p:nvPr/>
          </p:nvSpPr>
          <p:spPr>
            <a:xfrm>
              <a:off x="1449512" y="3855094"/>
              <a:ext cx="2796183" cy="643618"/>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对显性教育的补充，提升思政教育的针对性，达到桃李不言铸魂育人的效果</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59" name="组合 58"/>
          <p:cNvGrpSpPr/>
          <p:nvPr/>
        </p:nvGrpSpPr>
        <p:grpSpPr>
          <a:xfrm>
            <a:off x="7314364" y="2981460"/>
            <a:ext cx="4213617" cy="1344325"/>
            <a:chOff x="997338" y="3464644"/>
            <a:chExt cx="3198432" cy="1020437"/>
          </a:xfrm>
        </p:grpSpPr>
        <p:sp>
          <p:nvSpPr>
            <p:cNvPr id="60" name="椭圆 59"/>
            <p:cNvSpPr/>
            <p:nvPr/>
          </p:nvSpPr>
          <p:spPr>
            <a:xfrm>
              <a:off x="997338" y="3464644"/>
              <a:ext cx="346448" cy="346448"/>
            </a:xfrm>
            <a:prstGeom prst="ellipse">
              <a:avLst/>
            </a:prstGeom>
            <a:gradFill flip="none" rotWithShape="1">
              <a:gsLst>
                <a:gs pos="0">
                  <a:srgbClr val="C9CBC8"/>
                </a:gs>
                <a:gs pos="100000">
                  <a:srgbClr val="FCFCFC"/>
                </a:gs>
              </a:gsLst>
              <a:lin ang="8100000" scaled="1"/>
              <a:tileRect/>
            </a:gradFill>
            <a:ln w="12700">
              <a:gradFill flip="none" rotWithShape="1">
                <a:gsLst>
                  <a:gs pos="0">
                    <a:srgbClr val="FCFDFD"/>
                  </a:gs>
                  <a:gs pos="100000">
                    <a:srgbClr val="CFD4D0"/>
                  </a:gs>
                </a:gsLst>
                <a:lin ang="8100000" scaled="1"/>
                <a:tileRect/>
              </a:gradFill>
            </a:ln>
            <a:effectLst>
              <a:outerShdw blurRad="342900" dist="1524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燕尾形 60"/>
            <p:cNvSpPr/>
            <p:nvPr/>
          </p:nvSpPr>
          <p:spPr>
            <a:xfrm>
              <a:off x="1112710" y="3582932"/>
              <a:ext cx="115704" cy="150835"/>
            </a:xfrm>
            <a:prstGeom prst="chevron">
              <a:avLst>
                <a:gd name="adj" fmla="val 67365"/>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2" name="TextBox 99"/>
            <p:cNvSpPr txBox="1"/>
            <p:nvPr/>
          </p:nvSpPr>
          <p:spPr>
            <a:xfrm>
              <a:off x="1449513" y="3484456"/>
              <a:ext cx="2208676" cy="302702"/>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教学方式</a:t>
              </a:r>
              <a:endParaRPr lang="zh-CN" altLang="en-US" sz="2000" b="1" dirty="0">
                <a:latin typeface="微软雅黑" panose="020B0503020204020204" pitchFamily="34" charset="-122"/>
                <a:ea typeface="微软雅黑" panose="020B0503020204020204" pitchFamily="34" charset="-122"/>
              </a:endParaRPr>
            </a:p>
          </p:txBody>
        </p:sp>
        <p:sp>
          <p:nvSpPr>
            <p:cNvPr id="63" name="TextBox 100"/>
            <p:cNvSpPr txBox="1"/>
            <p:nvPr/>
          </p:nvSpPr>
          <p:spPr>
            <a:xfrm>
              <a:off x="1449512" y="3855094"/>
              <a:ext cx="2746258" cy="629987"/>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隐性教育，没有统一模式，需结合俄语专业及课程进行探索</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8" name="矩形 7"/>
          <p:cNvSpPr/>
          <p:nvPr/>
        </p:nvSpPr>
        <p:spPr>
          <a:xfrm>
            <a:off x="2478405" y="481330"/>
            <a:ext cx="6195060" cy="6242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defRPr/>
            </a:pPr>
            <a:r>
              <a:rPr lang="zh-CN" altLang="en-US" sz="2800" b="1" dirty="0">
                <a:solidFill>
                  <a:prstClr val="white"/>
                </a:solidFill>
                <a:latin typeface="Arial Unicode MS" pitchFamily="34" charset="-122"/>
                <a:ea typeface="Arial Unicode MS" pitchFamily="34" charset="-122"/>
                <a:cs typeface="Arial Unicode MS" pitchFamily="34" charset="-122"/>
              </a:rPr>
              <a:t>《基础俄语</a:t>
            </a:r>
            <a:r>
              <a:rPr lang="en-US" altLang="zh-CN" sz="2800" b="1" dirty="0">
                <a:solidFill>
                  <a:prstClr val="white"/>
                </a:solidFill>
                <a:latin typeface="Arial Unicode MS" pitchFamily="34" charset="-122"/>
                <a:ea typeface="Arial Unicode MS" pitchFamily="34" charset="-122"/>
                <a:cs typeface="Arial Unicode MS" pitchFamily="34" charset="-122"/>
              </a:rPr>
              <a:t>2</a:t>
            </a:r>
            <a:r>
              <a:rPr lang="zh-CN" altLang="en-US" sz="2800" b="1" dirty="0">
                <a:solidFill>
                  <a:prstClr val="white"/>
                </a:solidFill>
                <a:latin typeface="Arial Unicode MS" pitchFamily="34" charset="-122"/>
                <a:ea typeface="Arial Unicode MS" pitchFamily="34" charset="-122"/>
                <a:cs typeface="Arial Unicode MS" pitchFamily="34" charset="-122"/>
              </a:rPr>
              <a:t>》课程思政的可行性</a:t>
            </a:r>
            <a:r>
              <a:rPr lang="en-US" altLang="zh-CN" sz="2800" dirty="0">
                <a:solidFill>
                  <a:prstClr val="white"/>
                </a:solidFill>
                <a:ea typeface="微软雅黑" panose="020B0503020204020204" pitchFamily="34" charset="-122"/>
                <a:cs typeface="Arial Unicode MS" pitchFamily="34" charset="-122"/>
              </a:rPr>
              <a:t> </a:t>
            </a:r>
            <a:r>
              <a:rPr lang="en-US" altLang="zh-CN" dirty="0">
                <a:solidFill>
                  <a:prstClr val="white"/>
                </a:solidFill>
                <a:ea typeface="微软雅黑" panose="020B0503020204020204" pitchFamily="34" charset="-122"/>
                <a:cs typeface="Arial Unicode MS" pitchFamily="34" charset="-122"/>
              </a:rPr>
              <a:t> </a:t>
            </a:r>
            <a:endParaRPr lang="en-US" altLang="zh-CN" sz="1400" dirty="0">
              <a:solidFill>
                <a:prstClr val="white"/>
              </a:solidFill>
              <a:ea typeface="微软雅黑" panose="020B0503020204020204" pitchFamily="34" charset="-122"/>
              <a:cs typeface="Arial Unicode MS" pitchFamily="34" charset="-122"/>
            </a:endParaRPr>
          </a:p>
        </p:txBody>
      </p:sp>
      <p:sp>
        <p:nvSpPr>
          <p:cNvPr id="9" name="矩形 8"/>
          <p:cNvSpPr/>
          <p:nvPr/>
        </p:nvSpPr>
        <p:spPr>
          <a:xfrm>
            <a:off x="1068070" y="636905"/>
            <a:ext cx="1075055" cy="528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altLang="zh-CN" sz="3200"/>
              <a:t>2</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250"/>
                                        <p:tgtEl>
                                          <p:spTgt spid="14"/>
                                        </p:tgtEl>
                                        <p:attrNameLst>
                                          <p:attrName>ppt_y</p:attrName>
                                        </p:attrNameLst>
                                      </p:cBhvr>
                                      <p:tavLst>
                                        <p:tav tm="0">
                                          <p:val>
                                            <p:strVal val="#ppt_y+#ppt_h*1.125000"/>
                                          </p:val>
                                        </p:tav>
                                        <p:tav tm="100000">
                                          <p:val>
                                            <p:strVal val="#ppt_y"/>
                                          </p:val>
                                        </p:tav>
                                      </p:tavLst>
                                    </p:anim>
                                    <p:animEffect transition="in" filter="wipe(up)">
                                      <p:cBhvr>
                                        <p:cTn id="8" dur="250"/>
                                        <p:tgtEl>
                                          <p:spTgt spid="14"/>
                                        </p:tgtEl>
                                      </p:cBhvr>
                                    </p:animEffect>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250"/>
                                        <p:tgtEl>
                                          <p:spTgt spid="19"/>
                                        </p:tgtEl>
                                        <p:attrNameLst>
                                          <p:attrName>ppt_y</p:attrName>
                                        </p:attrNameLst>
                                      </p:cBhvr>
                                      <p:tavLst>
                                        <p:tav tm="0">
                                          <p:val>
                                            <p:strVal val="#ppt_y+#ppt_h*1.125000"/>
                                          </p:val>
                                        </p:tav>
                                        <p:tav tm="100000">
                                          <p:val>
                                            <p:strVal val="#ppt_y"/>
                                          </p:val>
                                        </p:tav>
                                      </p:tavLst>
                                    </p:anim>
                                    <p:animEffect transition="in" filter="wipe(up)">
                                      <p:cBhvr>
                                        <p:cTn id="13" dur="250"/>
                                        <p:tgtEl>
                                          <p:spTgt spid="19"/>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250"/>
                                        <p:tgtEl>
                                          <p:spTgt spid="24"/>
                                        </p:tgtEl>
                                        <p:attrNameLst>
                                          <p:attrName>ppt_y</p:attrName>
                                        </p:attrNameLst>
                                      </p:cBhvr>
                                      <p:tavLst>
                                        <p:tav tm="0">
                                          <p:val>
                                            <p:strVal val="#ppt_y+#ppt_h*1.125000"/>
                                          </p:val>
                                        </p:tav>
                                        <p:tav tm="100000">
                                          <p:val>
                                            <p:strVal val="#ppt_y"/>
                                          </p:val>
                                        </p:tav>
                                      </p:tavLst>
                                    </p:anim>
                                    <p:animEffect transition="in" filter="wipe(up)">
                                      <p:cBhvr>
                                        <p:cTn id="18" dur="250"/>
                                        <p:tgtEl>
                                          <p:spTgt spid="24"/>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additive="base">
                                        <p:cTn id="22" dur="250"/>
                                        <p:tgtEl>
                                          <p:spTgt spid="39"/>
                                        </p:tgtEl>
                                        <p:attrNameLst>
                                          <p:attrName>ppt_y</p:attrName>
                                        </p:attrNameLst>
                                      </p:cBhvr>
                                      <p:tavLst>
                                        <p:tav tm="0">
                                          <p:val>
                                            <p:strVal val="#ppt_y+#ppt_h*1.125000"/>
                                          </p:val>
                                        </p:tav>
                                        <p:tav tm="100000">
                                          <p:val>
                                            <p:strVal val="#ppt_y"/>
                                          </p:val>
                                        </p:tav>
                                      </p:tavLst>
                                    </p:anim>
                                    <p:animEffect transition="in" filter="wipe(up)">
                                      <p:cBhvr>
                                        <p:cTn id="23" dur="250"/>
                                        <p:tgtEl>
                                          <p:spTgt spid="39"/>
                                        </p:tgtEl>
                                      </p:cBhvr>
                                    </p:animEffect>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up)">
                                      <p:cBhvr>
                                        <p:cTn id="27" dur="500"/>
                                        <p:tgtEl>
                                          <p:spTgt spid="49"/>
                                        </p:tgtEl>
                                      </p:cBhvr>
                                    </p:animEffect>
                                  </p:childTnLst>
                                </p:cTn>
                              </p:par>
                            </p:childTnLst>
                          </p:cTn>
                        </p:par>
                        <p:par>
                          <p:cTn id="28" fill="hold">
                            <p:stCondLst>
                              <p:cond delay="2500"/>
                            </p:stCondLst>
                            <p:childTnLst>
                              <p:par>
                                <p:cTn id="29" presetID="22" presetClass="entr" presetSubtype="1" fill="hold" nodeType="after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up)">
                                      <p:cBhvr>
                                        <p:cTn id="31" dur="500"/>
                                        <p:tgtEl>
                                          <p:spTgt spid="4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wipe(up)">
                                      <p:cBhvr>
                                        <p:cTn id="35" dur="500"/>
                                        <p:tgtEl>
                                          <p:spTgt spid="59"/>
                                        </p:tgtEl>
                                      </p:cBhvr>
                                    </p:animEffect>
                                  </p:childTnLst>
                                </p:cTn>
                              </p:par>
                            </p:childTnLst>
                          </p:cTn>
                        </p:par>
                        <p:par>
                          <p:cTn id="36" fill="hold">
                            <p:stCondLst>
                              <p:cond delay="3500"/>
                            </p:stCondLst>
                            <p:childTnLst>
                              <p:par>
                                <p:cTn id="37" presetID="22" presetClass="entr" presetSubtype="1" fill="hold" nodeType="afterEffect">
                                  <p:stCondLst>
                                    <p:cond delay="0"/>
                                  </p:stCondLst>
                                  <p:childTnLst>
                                    <p:set>
                                      <p:cBhvr>
                                        <p:cTn id="38" dur="1" fill="hold">
                                          <p:stCondLst>
                                            <p:cond delay="0"/>
                                          </p:stCondLst>
                                        </p:cTn>
                                        <p:tgtEl>
                                          <p:spTgt spid="54"/>
                                        </p:tgtEl>
                                        <p:attrNameLst>
                                          <p:attrName>style.visibility</p:attrName>
                                        </p:attrNameLst>
                                      </p:cBhvr>
                                      <p:to>
                                        <p:strVal val="visible"/>
                                      </p:to>
                                    </p:set>
                                    <p:animEffect transition="in" filter="wipe(up)">
                                      <p:cBhvr>
                                        <p:cTn id="3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PA" val="v4.0.0"/>
</p:tagLst>
</file>

<file path=ppt/tags/tag2.xml><?xml version="1.0" encoding="utf-8"?>
<p:tagLst xmlns:p="http://schemas.openxmlformats.org/presentationml/2006/main">
  <p:tag name="PA" val="v4.0.0"/>
</p:tagLst>
</file>

<file path=ppt/tags/tag3.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5.xml><?xml version="1.0" encoding="utf-8"?>
<p:tagLst xmlns:p="http://schemas.openxmlformats.org/presentationml/2006/main">
  <p:tag name="KSO_WM_UNIT_PLACING_PICTURE_USER_VIEWPORT" val="{&quot;height&quot;:6108,&quot;width&quot;:9912}"/>
</p:tagLst>
</file>

<file path=ppt/tags/tag6.xml><?xml version="1.0" encoding="utf-8"?>
<p:tagLst xmlns:p="http://schemas.openxmlformats.org/presentationml/2006/main">
  <p:tag name="KSO_WM_UNIT_TABLE_BEAUTIFY" val="smartTable{2005579d-e403-4467-8f9a-01f3bf72d265}"/>
  <p:tag name="TABLE_RECT" val="155.3*97.5*671.85*390"/>
  <p:tag name="TABLE_EMPHASIZE_COLOR" val="240117"/>
  <p:tag name="TABLE_ONEKEY_SKIN_IDX" val="1"/>
  <p:tag name="TABLE_SKINIDX" val="0"/>
  <p:tag name="TABLE_COLORIDX" val="9"/>
  <p:tag name="TABLE_ENDDRAG_ORIGIN_RECT" val="942*467"/>
  <p:tag name="TABLE_ENDDRAG_RECT" val="12*88*942*467"/>
</p:tagLst>
</file>

<file path=ppt/tags/tag7.xml><?xml version="1.0" encoding="utf-8"?>
<p:tagLst xmlns:p="http://schemas.openxmlformats.org/presentationml/2006/main">
  <p:tag name="KSO_WM_UNIT_PLACING_PICTURE_USER_VIEWPORT" val="{&quot;height&quot;:6707.8771653543308,&quot;width&quot;:6185.1401574803149}"/>
</p:tagLst>
</file>

<file path=ppt/tags/tag8.xml><?xml version="1.0" encoding="utf-8"?>
<p:tagLst xmlns:p="http://schemas.openxmlformats.org/presentationml/2006/main">
  <p:tag name="KSO_WM_UNIT_PLACING_PICTURE_USER_VIEWPORT" val="{&quot;height&quot;:2312.5133858267718,&quot;width&quot;:2291.6724409448821}"/>
</p:tagLst>
</file>

<file path=ppt/tags/tag9.xml><?xml version="1.0" encoding="utf-8"?>
<p:tagLst xmlns:p="http://schemas.openxmlformats.org/presentationml/2006/main">
  <p:tag name="KSO_WM_UNIT_PLACING_PICTURE_USER_VIEWPORT" val="{&quot;height&quot;:4915.7354330708658,&quot;width&quot;:7080.8440944881886}"/>
</p:tagLst>
</file>

<file path=ppt/theme/theme1.xml><?xml version="1.0" encoding="utf-8"?>
<a:theme xmlns:a="http://schemas.openxmlformats.org/drawingml/2006/main" name="1_Office 主题">
  <a:themeElements>
    <a:clrScheme name="自定义 3">
      <a:dk1>
        <a:sysClr val="windowText" lastClr="000000"/>
      </a:dk1>
      <a:lt1>
        <a:sysClr val="window" lastClr="FFFFFF"/>
      </a:lt1>
      <a:dk2>
        <a:srgbClr val="242852"/>
      </a:dk2>
      <a:lt2>
        <a:srgbClr val="ACCBF9"/>
      </a:lt2>
      <a:accent1>
        <a:srgbClr val="0070C0"/>
      </a:accent1>
      <a:accent2>
        <a:srgbClr val="00B0F0"/>
      </a:accent2>
      <a:accent3>
        <a:srgbClr val="297FD5"/>
      </a:accent3>
      <a:accent4>
        <a:srgbClr val="00B050"/>
      </a:accent4>
      <a:accent5>
        <a:srgbClr val="92D050"/>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4556</Words>
  <Application>WPS 演示</Application>
  <PresentationFormat>宽屏</PresentationFormat>
  <Paragraphs>715</Paragraphs>
  <Slides>33</Slides>
  <Notes>35</Notes>
  <HiddenSlides>5</HiddenSlides>
  <MMClips>1</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33</vt:i4>
      </vt:variant>
    </vt:vector>
  </HeadingPairs>
  <TitlesOfParts>
    <vt:vector size="50" baseType="lpstr">
      <vt:lpstr>Arial</vt:lpstr>
      <vt:lpstr>宋体</vt:lpstr>
      <vt:lpstr>Wingdings</vt:lpstr>
      <vt:lpstr>微软雅黑</vt:lpstr>
      <vt:lpstr>Arial Unicode MS</vt:lpstr>
      <vt:lpstr>Calibri</vt:lpstr>
      <vt:lpstr>黑体</vt:lpstr>
      <vt:lpstr>造字工房劲黑（非商用）常规体</vt:lpstr>
      <vt:lpstr>Calibri</vt:lpstr>
      <vt:lpstr>Arial Black</vt:lpstr>
      <vt:lpstr>Impact</vt:lpstr>
      <vt:lpstr>方正粗倩简体</vt:lpstr>
      <vt:lpstr>Arial Unicode MS</vt:lpstr>
      <vt:lpstr>华文细黑</vt:lpstr>
      <vt:lpstr>方正正中黑简体</vt:lpstr>
      <vt:lpstr>Times New Roman</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Гао Яньжун</cp:lastModifiedBy>
  <cp:revision>51</cp:revision>
  <dcterms:created xsi:type="dcterms:W3CDTF">2015-10-15T01:42:00Z</dcterms:created>
  <dcterms:modified xsi:type="dcterms:W3CDTF">2021-01-08T02:55:24Z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